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2B56-0DFB-4BAA-B951-6CE96A97A9F8}" type="datetimeFigureOut">
              <a:rPr lang="zh-CN" altLang="en-US" smtClean="0"/>
              <a:t>2021/8/18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9EDEA-B021-49EE-B6D6-EEA313EAC3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74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A2B56-0DFB-4BAA-B951-6CE96A97A9F8}" type="datetimeFigureOut">
              <a:rPr lang="zh-CN" altLang="en-US" smtClean="0"/>
              <a:t>2021/8/18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9EDEA-B021-49EE-B6D6-EEA313EAC3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573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CN" altLang="en-US" sz="4800" smtClean="0"/>
              <a:t>高等反应工程</a:t>
            </a:r>
            <a:r>
              <a:rPr lang="en-US" altLang="zh-CN" sz="4050" smtClean="0"/>
              <a:t/>
            </a:r>
            <a:br>
              <a:rPr lang="en-US" altLang="zh-CN" sz="4050" smtClean="0"/>
            </a:br>
            <a:r>
              <a:rPr lang="zh-CN" altLang="en-US" sz="400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第四章 化学反应器中的混合现象（</a:t>
            </a:r>
            <a:r>
              <a:rPr lang="en-US" altLang="zh-CN" sz="400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I</a:t>
            </a:r>
            <a:r>
              <a:rPr lang="zh-CN" altLang="en-US" sz="4000" smtClean="0">
                <a:latin typeface="方正姚体" panose="02010601030101010101" pitchFamily="2" charset="-122"/>
                <a:ea typeface="方正姚体" panose="02010601030101010101" pitchFamily="2" charset="-122"/>
              </a:rPr>
              <a:t>）</a:t>
            </a:r>
            <a:r>
              <a:rPr lang="en-US" altLang="zh-CN" sz="900" smtClean="0">
                <a:latin typeface="黑体" panose="02010609060101010101" pitchFamily="49" charset="-122"/>
              </a:rPr>
              <a:t/>
            </a:r>
            <a:br>
              <a:rPr lang="en-US" altLang="zh-CN" sz="900" smtClean="0">
                <a:latin typeface="黑体" panose="02010609060101010101" pitchFamily="49" charset="-122"/>
              </a:rPr>
            </a:br>
            <a:endParaRPr lang="zh-CN" altLang="en-US" sz="600" dirty="0">
              <a:latin typeface="黑体" panose="02010609060101010101" pitchFamily="49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6284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内容提要：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22848"/>
      </p:ext>
    </p:extLst>
  </p:cSld>
  <p:clrMapOvr>
    <a:masterClrMapping/>
  </p:clrMapOvr>
  <p:transition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584732"/>
      </p:ext>
    </p:extLst>
  </p:cSld>
  <p:clrMapOvr>
    <a:masterClrMapping/>
  </p:clrMapOvr>
  <p:transition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704314"/>
      </p:ext>
    </p:extLst>
  </p:cSld>
  <p:clrMapOvr>
    <a:masterClrMapping/>
  </p:clrMapOvr>
  <p:transition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487850"/>
      </p:ext>
    </p:extLst>
  </p:cSld>
  <p:clrMapOvr>
    <a:masterClrMapping/>
  </p:clrMapOvr>
  <p:transition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48540"/>
      </p:ext>
    </p:extLst>
  </p:cSld>
  <p:clrMapOvr>
    <a:masterClrMapping/>
  </p:clrMapOvr>
  <p:transition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89311"/>
      </p:ext>
    </p:extLst>
  </p:cSld>
  <p:clrMapOvr>
    <a:masterClrMapping/>
  </p:clrMapOvr>
  <p:transition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PFR</a:t>
            </a:r>
            <a:r>
              <a:rPr lang="zh-CN" altLang="en-US" smtClean="0"/>
              <a:t>与</a:t>
            </a:r>
            <a:r>
              <a:rPr lang="en-US" altLang="zh-CN" smtClean="0"/>
              <a:t>CSTR</a:t>
            </a:r>
            <a:r>
              <a:rPr lang="zh-CN" altLang="en-US" smtClean="0"/>
              <a:t>的</a:t>
            </a:r>
            <a:r>
              <a:rPr lang="en-US" altLang="zh-CN" smtClean="0"/>
              <a:t>RTD</a:t>
            </a:r>
            <a:r>
              <a:rPr lang="zh-CN" altLang="en-US" smtClean="0"/>
              <a:t>方差</a:t>
            </a:r>
            <a:endParaRPr lang="zh-CN" altLang="en-US" dirty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128031"/>
      </p:ext>
    </p:extLst>
  </p:cSld>
  <p:clrMapOvr>
    <a:masterClrMapping/>
  </p:clrMapOvr>
  <p:transition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7645"/>
      </p:ext>
    </p:extLst>
  </p:cSld>
  <p:clrMapOvr>
    <a:masterClrMapping/>
  </p:clrMapOvr>
  <p:transition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529355"/>
      </p:ext>
    </p:extLst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en-US" altLang="zh-CN" sz="2800" smtClean="0">
                <a:ea typeface="黑体" pitchFamily="2" charset="-122"/>
              </a:rPr>
              <a:t/>
            </a:r>
            <a:br>
              <a:rPr lang="en-US" altLang="zh-CN" sz="2800" smtClean="0">
                <a:ea typeface="黑体" pitchFamily="2" charset="-122"/>
              </a:rPr>
            </a:br>
            <a:r>
              <a:rPr lang="zh-CN" altLang="en-US" sz="2800" smtClean="0">
                <a:ea typeface="黑体" pitchFamily="2" charset="-122"/>
              </a:rPr>
              <a:t>离析反应转化率表达式：</a:t>
            </a:r>
            <a:endParaRPr lang="zh-CN" altLang="en-US" sz="2800" dirty="0" smtClean="0"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22278"/>
      </p:ext>
    </p:extLst>
  </p:cSld>
  <p:clrMapOvr>
    <a:masterClrMapping/>
  </p:clrMapOvr>
  <p:transition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mtClean="0"/>
              <a:t>第二节 返混对反应的影响</a:t>
            </a:r>
            <a:endParaRPr lang="zh-CN" altLang="en-US" dirty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523991"/>
      </p:ext>
    </p:extLst>
  </p:cSld>
  <p:clrMapOvr>
    <a:masterClrMapping/>
  </p:clrMapOvr>
  <p:transition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596013"/>
      </p:ext>
    </p:extLst>
  </p:cSld>
  <p:clrMapOvr>
    <a:masterClrMapping/>
  </p:clrMapOvr>
  <p:transition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latin typeface="黑体" pitchFamily="2" charset="-122"/>
                <a:ea typeface="黑体" pitchFamily="2" charset="-122"/>
              </a:rPr>
              <a:t>     1. 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简单反应：对转化率的影响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37818"/>
      </p:ext>
    </p:extLst>
  </p:cSld>
  <p:clrMapOvr>
    <a:masterClrMapping/>
  </p:clrMapOvr>
  <p:transition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latin typeface="黑体" pitchFamily="2" charset="-122"/>
                <a:ea typeface="黑体" pitchFamily="2" charset="-122"/>
              </a:rPr>
              <a:t>2. 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平行反应：对选择性的影响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53136"/>
      </p:ext>
    </p:extLst>
  </p:cSld>
  <p:clrMapOvr>
    <a:masterClrMapping/>
  </p:clrMapOvr>
  <p:transition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>
                <a:latin typeface="黑体" pitchFamily="2" charset="-122"/>
                <a:ea typeface="黑体" pitchFamily="2" charset="-122"/>
              </a:rPr>
              <a:t>3. 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串联反应：对选择性的影响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62660"/>
      </p:ext>
    </p:extLst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CN" altLang="zh-CN" smtClean="0"/>
              <a:t>活塞流反应器和全混流反应器中串联反应选择性的比较</a:t>
            </a:r>
            <a:endParaRPr lang="zh-CN" altLang="en-US" dirty="0" smtClean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937496"/>
      </p:ext>
    </p:extLst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第二节 理想反应器的组合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362288"/>
      </p:ext>
    </p:extLst>
  </p:cSld>
  <p:clrMapOvr>
    <a:masterClrMapping/>
  </p:clrMapOvr>
  <p:transition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2800" smtClean="0">
                <a:latin typeface="黑体" pitchFamily="2" charset="-122"/>
                <a:ea typeface="黑体" pitchFamily="2" charset="-122"/>
              </a:rPr>
              <a:t>一</a:t>
            </a:r>
            <a:r>
              <a:rPr lang="en-US" altLang="zh-CN" sz="2800" smtClean="0">
                <a:latin typeface="黑体" pitchFamily="2" charset="-122"/>
                <a:ea typeface="黑体" pitchFamily="2" charset="-122"/>
              </a:rPr>
              <a:t>. </a:t>
            </a:r>
            <a:r>
              <a:rPr lang="zh-CN" altLang="en-US" sz="2800" smtClean="0">
                <a:latin typeface="黑体" pitchFamily="2" charset="-122"/>
                <a:ea typeface="黑体" pitchFamily="2" charset="-122"/>
              </a:rPr>
              <a:t>反应器的组合目的</a:t>
            </a:r>
            <a:endParaRPr lang="en-US" altLang="zh-CN" sz="2800" dirty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5042"/>
      </p:ext>
    </p:extLst>
  </p:cSld>
  <p:clrMapOvr>
    <a:masterClrMapping/>
  </p:clrMapOvr>
  <p:transition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869520"/>
      </p:ext>
    </p:extLst>
  </p:cSld>
  <p:clrMapOvr>
    <a:masterClrMapping/>
  </p:clrMapOvr>
  <p:transition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17896"/>
      </p:ext>
    </p:extLst>
  </p:cSld>
  <p:clrMapOvr>
    <a:masterClrMapping/>
  </p:clrMapOvr>
  <p:transition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（</a:t>
            </a:r>
            <a:r>
              <a:rPr lang="en-US" altLang="zh-CN" smtClean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）全混流＋平推流</a:t>
            </a:r>
            <a:endParaRPr lang="zh-CN" altLang="en-US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794352"/>
      </p:ext>
    </p:extLst>
  </p:cSld>
  <p:clrMapOvr>
    <a:masterClrMapping/>
  </p:clrMapOvr>
  <p:transition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（</a:t>
            </a:r>
            <a:r>
              <a:rPr lang="en-US" altLang="zh-CN" smtClean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）分批进料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19142"/>
      </p:ext>
    </p:extLst>
  </p:cSld>
  <p:clrMapOvr>
    <a:masterClrMapping/>
  </p:clrMapOvr>
  <p:transition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176801"/>
      </p:ext>
    </p:extLst>
  </p:cSld>
  <p:clrMapOvr>
    <a:masterClrMapping/>
  </p:clrMapOvr>
  <p:transition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（</a:t>
            </a:r>
            <a:r>
              <a:rPr lang="en-US" altLang="zh-CN" smtClean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）循环反应器</a:t>
            </a:r>
            <a:endParaRPr lang="zh-CN" altLang="en-US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55364"/>
      </p:ext>
    </p:extLst>
  </p:cSld>
  <p:clrMapOvr>
    <a:masterClrMapping/>
  </p:clrMapOvr>
  <p:transition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     第三节 非理想连续流动反应器模型化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76014"/>
      </p:ext>
    </p:extLst>
  </p:cSld>
  <p:clrMapOvr>
    <a:masterClrMapping/>
  </p:clrMapOvr>
  <p:transition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sz="4000" smtClean="0">
                <a:latin typeface="黑体" pitchFamily="2" charset="-122"/>
                <a:ea typeface="黑体" pitchFamily="2" charset="-122"/>
              </a:rPr>
              <a:t>边界条件</a:t>
            </a:r>
            <a:endParaRPr lang="zh-CN" altLang="zh-CN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452084"/>
      </p:ext>
    </p:extLst>
  </p:cSld>
  <p:clrMapOvr>
    <a:masterClrMapping/>
  </p:clrMapOvr>
  <p:transition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分散模型的物理特点</a:t>
            </a:r>
            <a:endParaRPr lang="zh-CN" altLang="en-US" dirty="0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97167"/>
      </p:ext>
    </p:extLst>
  </p:cSld>
  <p:clrMapOvr>
    <a:masterClrMapping/>
  </p:clrMapOvr>
  <p:transition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t>         描述分散程度的</a:t>
            </a:r>
            <a:r>
              <a:rPr lang="en-US" altLang="zh-CN" smtClean="0">
                <a:latin typeface="Yu Gothic" panose="020B0400000000000000" pitchFamily="34" charset="-128"/>
                <a:ea typeface="Yu Gothic" panose="020B0400000000000000" pitchFamily="34" charset="-128"/>
              </a:rPr>
              <a:t>Peclet</a:t>
            </a:r>
            <a:r>
              <a:rPr lang="zh-CN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t>数</a:t>
            </a:r>
            <a:endParaRPr lang="zh-CN" altLang="en-US" dirty="0" smtClean="0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38261"/>
      </p:ext>
    </p:extLst>
  </p:cSld>
  <p:clrMapOvr>
    <a:masterClrMapping/>
  </p:clrMapOvr>
  <p:transition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latin typeface="黑体" pitchFamily="2" charset="-122"/>
                <a:ea typeface="黑体" pitchFamily="2" charset="-122"/>
              </a:rPr>
              <a:t>不同</a:t>
            </a:r>
            <a:r>
              <a:rPr lang="en-US" altLang="zh-CN" smtClean="0">
                <a:latin typeface="黑体" pitchFamily="2" charset="-122"/>
                <a:ea typeface="黑体" pitchFamily="2" charset="-122"/>
              </a:rPr>
              <a:t>Pe</a:t>
            </a:r>
            <a:r>
              <a:rPr lang="zh-CN" altLang="en-US" smtClean="0">
                <a:latin typeface="黑体" pitchFamily="2" charset="-122"/>
                <a:ea typeface="黑体" pitchFamily="2" charset="-122"/>
              </a:rPr>
              <a:t>下的停留时间分布密度</a:t>
            </a:r>
            <a:endParaRPr lang="zh-CN" altLang="en-US" smtClean="0"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62339"/>
      </p:ext>
    </p:extLst>
  </p:cSld>
  <p:clrMapOvr>
    <a:masterClrMapping/>
  </p:clrMapOvr>
  <p:transition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kern="100" smtClean="0"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kern="100" smtClean="0"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二</a:t>
            </a:r>
            <a:r>
              <a:rPr lang="zh-CN" altLang="en-US" kern="100" smtClean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kern="100" smtClean="0"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轴向扩散系数的实验测量</a:t>
            </a:r>
            <a:endParaRPr lang="zh-CN" altLang="en-US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941711"/>
      </p:ext>
    </p:extLst>
  </p:cSld>
  <p:clrMapOvr>
    <a:masterClrMapping/>
  </p:clrMapOvr>
  <p:transition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对于</a:t>
            </a:r>
            <a:r>
              <a:rPr lang="zh-CN" altLang="zh-CN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开</a:t>
            </a:r>
            <a:r>
              <a:rPr lang="en-US" altLang="zh-CN" kern="100" smtClean="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zh-CN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开式检测方法</a:t>
            </a:r>
            <a:r>
              <a:rPr lang="zh-CN" altLang="en-US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en-US" dirty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900649"/>
      </p:ext>
    </p:extLst>
  </p:cSld>
  <p:clrMapOvr>
    <a:masterClrMapping/>
  </p:clrMapOvr>
  <p:transition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618483"/>
      </p:ext>
    </p:extLst>
  </p:cSld>
  <p:clrMapOvr>
    <a:masterClrMapping/>
  </p:clrMapOvr>
  <p:transition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343299"/>
      </p:ext>
    </p:extLst>
  </p:cSld>
  <p:clrMapOvr>
    <a:masterClrMapping/>
  </p:clrMapOvr>
  <p:transition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800" smtClean="0"/>
              <a:t>非理想脉冲注入（</a:t>
            </a:r>
            <a:r>
              <a:rPr lang="en-US" altLang="zh-CN" sz="2800" smtClean="0"/>
              <a:t>imperfect tracer input</a:t>
            </a:r>
            <a:r>
              <a:rPr lang="zh-CN" altLang="en-US" sz="2800" smtClean="0"/>
              <a:t>）</a:t>
            </a:r>
            <a:endParaRPr lang="zh-CN" altLang="en-US" sz="2800" dirty="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276130"/>
      </p:ext>
    </p:extLst>
  </p:cSld>
  <p:clrMapOvr>
    <a:masterClrMapping/>
  </p:clrMapOvr>
  <p:transition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黑体" pitchFamily="2" charset="-122"/>
                <a:cs typeface="Arial" charset="0"/>
              </a:rPr>
              <a:t>三</a:t>
            </a:r>
            <a:r>
              <a:rPr lang="en-US" altLang="zh-CN" smtClean="0">
                <a:ea typeface="黑体" pitchFamily="2" charset="-122"/>
                <a:cs typeface="Arial" charset="0"/>
              </a:rPr>
              <a:t>.</a:t>
            </a:r>
            <a:r>
              <a:rPr lang="zh-CN" altLang="en-US" smtClean="0">
                <a:ea typeface="黑体" pitchFamily="2" charset="-122"/>
                <a:cs typeface="Arial" charset="0"/>
              </a:rPr>
              <a:t>多级全混釜串联模型</a:t>
            </a:r>
            <a:endParaRPr lang="zh-CN" altLang="en-US" dirty="0" smtClean="0">
              <a:ea typeface="黑体" pitchFamily="2" charset="-122"/>
              <a:cs typeface="Arial" charset="0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14868"/>
      </p:ext>
    </p:extLst>
  </p:cSld>
  <p:clrMapOvr>
    <a:masterClrMapping/>
  </p:clrMapOvr>
  <p:transition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184615"/>
      </p:ext>
    </p:extLst>
  </p:cSld>
  <p:clrMapOvr>
    <a:masterClrMapping/>
  </p:clrMapOvr>
  <p:transition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CN" altLang="en-US" sz="3600" smtClean="0">
                <a:ea typeface="黑体" pitchFamily="2" charset="-122"/>
              </a:rPr>
              <a:t>   不同串联级数下的停留时间分布密度</a:t>
            </a:r>
            <a:endParaRPr lang="zh-CN" altLang="en-US" sz="3600" dirty="0"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69908"/>
      </p:ext>
    </p:extLst>
  </p:cSld>
  <p:clrMapOvr>
    <a:masterClrMapping/>
  </p:clrMapOvr>
  <p:transition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CN" altLang="en-US" smtClean="0">
                <a:ea typeface="黑体" pitchFamily="2" charset="-122"/>
              </a:rPr>
              <a:t>四</a:t>
            </a:r>
            <a:r>
              <a:rPr lang="zh-CN" altLang="en-US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mtClean="0">
                <a:ea typeface="黑体" pitchFamily="2" charset="-122"/>
              </a:rPr>
              <a:t>串联级数与轴向扩散</a:t>
            </a:r>
            <a:r>
              <a:rPr lang="en-US" altLang="zh-CN" smtClean="0">
                <a:ea typeface="黑体" pitchFamily="2" charset="-122"/>
              </a:rPr>
              <a:t/>
            </a:r>
            <a:br>
              <a:rPr lang="en-US" altLang="zh-CN" smtClean="0">
                <a:ea typeface="黑体" pitchFamily="2" charset="-122"/>
              </a:rPr>
            </a:br>
            <a:r>
              <a:rPr lang="zh-CN" altLang="en-US" smtClean="0">
                <a:ea typeface="黑体" pitchFamily="2" charset="-122"/>
              </a:rPr>
              <a:t>系数间的关系</a:t>
            </a:r>
            <a:endParaRPr lang="zh-CN" altLang="en-US" dirty="0" smtClean="0">
              <a:ea typeface="黑体" pitchFamily="2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83616"/>
      </p:ext>
    </p:extLst>
  </p:cSld>
  <p:clrMapOvr>
    <a:masterClrMapping/>
  </p:clrMapOvr>
  <p:transition>
    <p:randomBar dir="vert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</Words>
  <Application>Microsoft Office PowerPoint</Application>
  <PresentationFormat>宽屏</PresentationFormat>
  <Paragraphs>25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9" baseType="lpstr">
      <vt:lpstr>Yu Gothic</vt:lpstr>
      <vt:lpstr>等线</vt:lpstr>
      <vt:lpstr>等线 Light</vt:lpstr>
      <vt:lpstr>方正粗黑宋简体</vt:lpstr>
      <vt:lpstr>方正姚体</vt:lpstr>
      <vt:lpstr>黑体</vt:lpstr>
      <vt:lpstr>宋体</vt:lpstr>
      <vt:lpstr>Arial</vt:lpstr>
      <vt:lpstr>Times New Roman</vt:lpstr>
      <vt:lpstr>Office 主题​​</vt:lpstr>
      <vt:lpstr>高等反应工程 第四章 化学反应器中的混合现象（I） </vt:lpstr>
      <vt:lpstr>内容提要：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PFR与CSTR的RTD方差</vt:lpstr>
      <vt:lpstr>PowerPoint 演示文稿</vt:lpstr>
      <vt:lpstr>PowerPoint 演示文稿</vt:lpstr>
      <vt:lpstr>           离析反应转化率表达式：</vt:lpstr>
      <vt:lpstr>第二节 返混对反应的影响</vt:lpstr>
      <vt:lpstr>PowerPoint 演示文稿</vt:lpstr>
      <vt:lpstr>     1. 简单反应：对转化率的影响</vt:lpstr>
      <vt:lpstr>2. 平行反应：对选择性的影响</vt:lpstr>
      <vt:lpstr>3. 串联反应：对选择性的影响</vt:lpstr>
      <vt:lpstr>活塞流反应器和全混流反应器中串联反应选择性的比较</vt:lpstr>
      <vt:lpstr>第二节 理想反应器的组合</vt:lpstr>
      <vt:lpstr>一. 反应器的组合目的</vt:lpstr>
      <vt:lpstr>PowerPoint 演示文稿</vt:lpstr>
      <vt:lpstr>PowerPoint 演示文稿</vt:lpstr>
      <vt:lpstr>（2）全混流＋平推流</vt:lpstr>
      <vt:lpstr>（3）分批进料</vt:lpstr>
      <vt:lpstr>PowerPoint 演示文稿</vt:lpstr>
      <vt:lpstr>（4）循环反应器</vt:lpstr>
      <vt:lpstr>     第三节 非理想连续流动反应器模型化</vt:lpstr>
      <vt:lpstr>边界条件</vt:lpstr>
      <vt:lpstr>分散模型的物理特点</vt:lpstr>
      <vt:lpstr>         描述分散程度的Peclet数</vt:lpstr>
      <vt:lpstr>不同Pe下的停留时间分布密度</vt:lpstr>
      <vt:lpstr>     二、轴向扩散系数的实验测量</vt:lpstr>
      <vt:lpstr>对于开-开式检测方法：</vt:lpstr>
      <vt:lpstr>PowerPoint 演示文稿</vt:lpstr>
      <vt:lpstr>PowerPoint 演示文稿</vt:lpstr>
      <vt:lpstr>非理想脉冲注入（imperfect tracer input）</vt:lpstr>
      <vt:lpstr>三.多级全混釜串联模型</vt:lpstr>
      <vt:lpstr>PowerPoint 演示文稿</vt:lpstr>
      <vt:lpstr>   不同串联级数下的停留时间分布密度</vt:lpstr>
      <vt:lpstr>四、串联级数与轴向扩散 系数间的关系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高等反应工程 第四章 化学反应器中的混合现象（I） </dc:title>
  <dc:creator>USER</dc:creator>
  <cp:lastModifiedBy>USER</cp:lastModifiedBy>
  <cp:revision>1</cp:revision>
  <dcterms:created xsi:type="dcterms:W3CDTF">2021-08-18T06:54:13Z</dcterms:created>
  <dcterms:modified xsi:type="dcterms:W3CDTF">2021-08-18T06:54:13Z</dcterms:modified>
</cp:coreProperties>
</file>