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325" r:id="rId3"/>
    <p:sldId id="268" r:id="rId4"/>
    <p:sldId id="332" r:id="rId5"/>
    <p:sldId id="355" r:id="rId6"/>
    <p:sldId id="356" r:id="rId7"/>
    <p:sldId id="358" r:id="rId8"/>
    <p:sldId id="359" r:id="rId9"/>
    <p:sldId id="360" r:id="rId10"/>
    <p:sldId id="361" r:id="rId11"/>
    <p:sldId id="363" r:id="rId12"/>
    <p:sldId id="364" r:id="rId13"/>
    <p:sldId id="365" r:id="rId14"/>
    <p:sldId id="366" r:id="rId15"/>
    <p:sldId id="367" r:id="rId16"/>
    <p:sldId id="368" r:id="rId17"/>
    <p:sldId id="369" r:id="rId18"/>
    <p:sldId id="370" r:id="rId19"/>
    <p:sldId id="371" r:id="rId20"/>
    <p:sldId id="372" r:id="rId21"/>
    <p:sldId id="373" r:id="rId22"/>
    <p:sldId id="374" r:id="rId23"/>
    <p:sldId id="375" r:id="rId24"/>
    <p:sldId id="376" r:id="rId25"/>
    <p:sldId id="377" r:id="rId26"/>
    <p:sldId id="378" r:id="rId27"/>
    <p:sldId id="379" r:id="rId28"/>
    <p:sldId id="380" r:id="rId29"/>
    <p:sldId id="381" r:id="rId30"/>
    <p:sldId id="382" r:id="rId31"/>
    <p:sldId id="383" r:id="rId32"/>
    <p:sldId id="384" r:id="rId33"/>
  </p:sldIdLst>
  <p:sldSz cx="9144000" cy="6858000" type="screen4x3"/>
  <p:notesSz cx="6858000" cy="9144000"/>
  <p:custDataLst>
    <p:tags r:id="rId38"/>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华文细黑" panose="0201060004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华文细黑" panose="0201060004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FF"/>
    <a:srgbClr val="FFFFCC"/>
    <a:srgbClr val="719B20"/>
    <a:srgbClr val="48701E"/>
    <a:srgbClr val="6CA72D"/>
    <a:srgbClr val="FB15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howGuides="1">
      <p:cViewPr varScale="1">
        <p:scale>
          <a:sx n="80" d="100"/>
          <a:sy n="80" d="100"/>
        </p:scale>
        <p:origin x="989" y="48"/>
      </p:cViewPr>
      <p:guideLst>
        <p:guide orient="horz" pos="2160"/>
        <p:guide pos="2736"/>
      </p:guideLst>
    </p:cSldViewPr>
  </p:slideViewPr>
  <p:notesTextViewPr>
    <p:cViewPr>
      <p:scale>
        <a:sx n="100" d="100"/>
        <a:sy n="100" d="100"/>
      </p:scale>
      <p:origin x="0" y="0"/>
    </p:cViewPr>
  </p:notesTextViewPr>
  <p:sorterViewPr showFormatting="0">
    <p:cViewPr>
      <p:scale>
        <a:sx n="66" d="100"/>
        <a:sy n="66" d="100"/>
      </p:scale>
      <p:origin x="0" y="0"/>
    </p:cViewPr>
  </p:sorterViewPr>
  <p:gridSpacing cx="76198" cy="7619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8" Type="http://schemas.openxmlformats.org/officeDocument/2006/relationships/tags" Target="tags/tag1.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notesMaster" Target="notesMasters/notesMaster1.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7" Type="http://schemas.openxmlformats.org/officeDocument/2006/relationships/image" Target="../media/image14.wmf"/><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11.wmf"/><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8.wmf"/><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6" Type="http://schemas.openxmlformats.org/officeDocument/2006/relationships/image" Target="../media/image27.wmf"/><Relationship Id="rId5" Type="http://schemas.openxmlformats.org/officeDocument/2006/relationships/image" Target="../media/image26.wmf"/><Relationship Id="rId4" Type="http://schemas.openxmlformats.org/officeDocument/2006/relationships/image" Target="../media/image25.wmf"/><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5.vml.rels><?xml version="1.0" encoding="UTF-8" standalone="yes"?>
<Relationships xmlns="http://schemas.openxmlformats.org/package/2006/relationships"><Relationship Id="rId9" Type="http://schemas.openxmlformats.org/officeDocument/2006/relationships/image" Target="../media/image38.wmf"/><Relationship Id="rId8" Type="http://schemas.openxmlformats.org/officeDocument/2006/relationships/image" Target="../media/image37.wmf"/><Relationship Id="rId7" Type="http://schemas.openxmlformats.org/officeDocument/2006/relationships/image" Target="../media/image36.wmf"/><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 Id="rId3" Type="http://schemas.openxmlformats.org/officeDocument/2006/relationships/image" Target="../media/image32.wmf"/><Relationship Id="rId2" Type="http://schemas.openxmlformats.org/officeDocument/2006/relationships/image" Target="../media/image31.wmf"/><Relationship Id="rId16" Type="http://schemas.openxmlformats.org/officeDocument/2006/relationships/image" Target="../media/image45.wmf"/><Relationship Id="rId15" Type="http://schemas.openxmlformats.org/officeDocument/2006/relationships/image" Target="../media/image44.wmf"/><Relationship Id="rId14" Type="http://schemas.openxmlformats.org/officeDocument/2006/relationships/image" Target="../media/image43.wmf"/><Relationship Id="rId13" Type="http://schemas.openxmlformats.org/officeDocument/2006/relationships/image" Target="../media/image42.wmf"/><Relationship Id="rId12" Type="http://schemas.openxmlformats.org/officeDocument/2006/relationships/image" Target="../media/image41.wmf"/><Relationship Id="rId11" Type="http://schemas.openxmlformats.org/officeDocument/2006/relationships/image" Target="../media/image40.wmf"/><Relationship Id="rId10" Type="http://schemas.openxmlformats.org/officeDocument/2006/relationships/image" Target="../media/image39.wmf"/><Relationship Id="rId1" Type="http://schemas.openxmlformats.org/officeDocument/2006/relationships/image" Target="../media/image30.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7.vml.rels><?xml version="1.0" encoding="UTF-8" standalone="yes"?>
<Relationships xmlns="http://schemas.openxmlformats.org/package/2006/relationships"><Relationship Id="rId6" Type="http://schemas.openxmlformats.org/officeDocument/2006/relationships/image" Target="../media/image56.wmf"/><Relationship Id="rId5" Type="http://schemas.openxmlformats.org/officeDocument/2006/relationships/image" Target="../media/image55.wmf"/><Relationship Id="rId4" Type="http://schemas.openxmlformats.org/officeDocument/2006/relationships/image" Target="../media/image54.wmf"/><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image" Target="../media/image51.wmf"/></Relationships>
</file>

<file path=ppt/drawings/_rels/vmlDrawing8.vml.rels><?xml version="1.0" encoding="UTF-8" standalone="yes"?>
<Relationships xmlns="http://schemas.openxmlformats.org/package/2006/relationships"><Relationship Id="rId8" Type="http://schemas.openxmlformats.org/officeDocument/2006/relationships/image" Target="../media/image64.wmf"/><Relationship Id="rId7" Type="http://schemas.openxmlformats.org/officeDocument/2006/relationships/image" Target="../media/image63.wmf"/><Relationship Id="rId6" Type="http://schemas.openxmlformats.org/officeDocument/2006/relationships/image" Target="../media/image62.wmf"/><Relationship Id="rId5" Type="http://schemas.openxmlformats.org/officeDocument/2006/relationships/image" Target="../media/image61.wmf"/><Relationship Id="rId4" Type="http://schemas.openxmlformats.org/officeDocument/2006/relationships/image" Target="../media/image60.wmf"/><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10.vml.rels><?xml version="1.0" encoding="UTF-8" standalone="yes"?>
<Relationships xmlns="http://schemas.openxmlformats.org/package/2006/relationships"><Relationship Id="rId9" Type="http://schemas.openxmlformats.org/officeDocument/2006/relationships/image" Target="../media/image73.wmf"/><Relationship Id="rId8" Type="http://schemas.openxmlformats.org/officeDocument/2006/relationships/image" Target="../media/image72.wmf"/><Relationship Id="rId7" Type="http://schemas.openxmlformats.org/officeDocument/2006/relationships/image" Target="../media/image71.wmf"/><Relationship Id="rId6" Type="http://schemas.openxmlformats.org/officeDocument/2006/relationships/image" Target="../media/image70.wmf"/><Relationship Id="rId5" Type="http://schemas.openxmlformats.org/officeDocument/2006/relationships/image" Target="../media/image69.wmf"/><Relationship Id="rId4" Type="http://schemas.openxmlformats.org/officeDocument/2006/relationships/image" Target="../media/image68.wmf"/><Relationship Id="rId3" Type="http://schemas.openxmlformats.org/officeDocument/2006/relationships/image" Target="../media/image67.wmf"/><Relationship Id="rId2" Type="http://schemas.openxmlformats.org/officeDocument/2006/relationships/image" Target="../media/image66.wmf"/><Relationship Id="rId15" Type="http://schemas.openxmlformats.org/officeDocument/2006/relationships/image" Target="../media/image79.wmf"/><Relationship Id="rId14" Type="http://schemas.openxmlformats.org/officeDocument/2006/relationships/image" Target="../media/image78.wmf"/><Relationship Id="rId13" Type="http://schemas.openxmlformats.org/officeDocument/2006/relationships/image" Target="../media/image77.wmf"/><Relationship Id="rId12" Type="http://schemas.openxmlformats.org/officeDocument/2006/relationships/image" Target="../media/image76.wmf"/><Relationship Id="rId11" Type="http://schemas.openxmlformats.org/officeDocument/2006/relationships/image" Target="../media/image75.wmf"/><Relationship Id="rId10" Type="http://schemas.openxmlformats.org/officeDocument/2006/relationships/image" Target="../media/image74.wmf"/><Relationship Id="rId1" Type="http://schemas.openxmlformats.org/officeDocument/2006/relationships/image" Target="../media/image65.wmf"/></Relationships>
</file>

<file path=ppt/drawings/_rels/vmlDrawing11.vml.rels><?xml version="1.0" encoding="UTF-8" standalone="yes"?>
<Relationships xmlns="http://schemas.openxmlformats.org/package/2006/relationships"><Relationship Id="rId6" Type="http://schemas.openxmlformats.org/officeDocument/2006/relationships/image" Target="../media/image85.wmf"/><Relationship Id="rId5" Type="http://schemas.openxmlformats.org/officeDocument/2006/relationships/image" Target="../media/image84.wmf"/><Relationship Id="rId4" Type="http://schemas.openxmlformats.org/officeDocument/2006/relationships/image" Target="../media/image83.wmf"/><Relationship Id="rId3" Type="http://schemas.openxmlformats.org/officeDocument/2006/relationships/image" Target="../media/image82.wmf"/><Relationship Id="rId2" Type="http://schemas.openxmlformats.org/officeDocument/2006/relationships/image" Target="../media/image81.wmf"/><Relationship Id="rId1" Type="http://schemas.openxmlformats.org/officeDocument/2006/relationships/image" Target="../media/image80.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image" Target="../media/image86.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image" Target="../media/image90.wmf"/><Relationship Id="rId1" Type="http://schemas.openxmlformats.org/officeDocument/2006/relationships/image" Target="../media/image89.wmf"/></Relationships>
</file>

<file path=ppt/drawings/_rels/vmlDrawing14.vml.rels><?xml version="1.0" encoding="UTF-8" standalone="yes"?>
<Relationships xmlns="http://schemas.openxmlformats.org/package/2006/relationships"><Relationship Id="rId4" Type="http://schemas.openxmlformats.org/officeDocument/2006/relationships/image" Target="../media/image95.wmf"/><Relationship Id="rId3" Type="http://schemas.openxmlformats.org/officeDocument/2006/relationships/image" Target="../media/image94.wmf"/><Relationship Id="rId2" Type="http://schemas.openxmlformats.org/officeDocument/2006/relationships/image" Target="../media/image93.wmf"/><Relationship Id="rId1" Type="http://schemas.openxmlformats.org/officeDocument/2006/relationships/image" Target="../media/image92.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98.wmf"/><Relationship Id="rId2" Type="http://schemas.openxmlformats.org/officeDocument/2006/relationships/image" Target="../media/image97.wmf"/><Relationship Id="rId1" Type="http://schemas.openxmlformats.org/officeDocument/2006/relationships/image" Target="../media/image96.wmf"/></Relationships>
</file>

<file path=ppt/drawings/_rels/vmlDrawing16.vml.rels><?xml version="1.0" encoding="UTF-8" standalone="yes"?>
<Relationships xmlns="http://schemas.openxmlformats.org/package/2006/relationships"><Relationship Id="rId5" Type="http://schemas.openxmlformats.org/officeDocument/2006/relationships/image" Target="../media/image103.wmf"/><Relationship Id="rId4" Type="http://schemas.openxmlformats.org/officeDocument/2006/relationships/image" Target="../media/image102.wmf"/><Relationship Id="rId3" Type="http://schemas.openxmlformats.org/officeDocument/2006/relationships/image" Target="../media/image101.wmf"/><Relationship Id="rId2" Type="http://schemas.openxmlformats.org/officeDocument/2006/relationships/image" Target="../media/image100.wmf"/><Relationship Id="rId1" Type="http://schemas.openxmlformats.org/officeDocument/2006/relationships/image" Target="../media/image99.wmf"/></Relationships>
</file>

<file path=ppt/drawings/_rels/vmlDrawing17.vml.rels><?xml version="1.0" encoding="UTF-8" standalone="yes"?>
<Relationships xmlns="http://schemas.openxmlformats.org/package/2006/relationships"><Relationship Id="rId9" Type="http://schemas.openxmlformats.org/officeDocument/2006/relationships/image" Target="../media/image113.wmf"/><Relationship Id="rId8" Type="http://schemas.openxmlformats.org/officeDocument/2006/relationships/image" Target="../media/image112.wmf"/><Relationship Id="rId7" Type="http://schemas.openxmlformats.org/officeDocument/2006/relationships/image" Target="../media/image111.wmf"/><Relationship Id="rId6" Type="http://schemas.openxmlformats.org/officeDocument/2006/relationships/image" Target="../media/image110.wmf"/><Relationship Id="rId5" Type="http://schemas.openxmlformats.org/officeDocument/2006/relationships/image" Target="../media/image109.wmf"/><Relationship Id="rId4" Type="http://schemas.openxmlformats.org/officeDocument/2006/relationships/image" Target="../media/image108.wmf"/><Relationship Id="rId3" Type="http://schemas.openxmlformats.org/officeDocument/2006/relationships/image" Target="../media/image107.wmf"/><Relationship Id="rId2" Type="http://schemas.openxmlformats.org/officeDocument/2006/relationships/image" Target="../media/image106.wmf"/><Relationship Id="rId10" Type="http://schemas.openxmlformats.org/officeDocument/2006/relationships/image" Target="../media/image114.wmf"/><Relationship Id="rId1" Type="http://schemas.openxmlformats.org/officeDocument/2006/relationships/image" Target="../media/image105.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117.wmf"/><Relationship Id="rId2" Type="http://schemas.openxmlformats.org/officeDocument/2006/relationships/image" Target="../media/image43.wmf"/><Relationship Id="rId1" Type="http://schemas.openxmlformats.org/officeDocument/2006/relationships/image" Target="../media/image115.wmf"/></Relationships>
</file>

<file path=ppt/drawings/_rels/vmlDrawing19.vml.rels><?xml version="1.0" encoding="UTF-8" standalone="yes"?>
<Relationships xmlns="http://schemas.openxmlformats.org/package/2006/relationships"><Relationship Id="rId5" Type="http://schemas.openxmlformats.org/officeDocument/2006/relationships/image" Target="../media/image121.wmf"/><Relationship Id="rId4" Type="http://schemas.openxmlformats.org/officeDocument/2006/relationships/image" Target="../media/image120.wmf"/><Relationship Id="rId3" Type="http://schemas.openxmlformats.org/officeDocument/2006/relationships/image" Target="../media/image119.wmf"/><Relationship Id="rId2" Type="http://schemas.openxmlformats.org/officeDocument/2006/relationships/image" Target="../media/image118.wmf"/><Relationship Id="rId1" Type="http://schemas.openxmlformats.org/officeDocument/2006/relationships/image" Target="../media/image115.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125.wmf"/><Relationship Id="rId1" Type="http://schemas.openxmlformats.org/officeDocument/2006/relationships/image" Target="../media/image124.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128.wmf"/><Relationship Id="rId2" Type="http://schemas.openxmlformats.org/officeDocument/2006/relationships/image" Target="../media/image127.wmf"/><Relationship Id="rId1" Type="http://schemas.openxmlformats.org/officeDocument/2006/relationships/image" Target="../media/image126.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130.wmf"/><Relationship Id="rId1" Type="http://schemas.openxmlformats.org/officeDocument/2006/relationships/image" Target="../media/image129.wmf"/></Relationships>
</file>

<file path=ppt/drawings/_rels/vmlDrawing23.vml.rels><?xml version="1.0" encoding="UTF-8" standalone="yes"?>
<Relationships xmlns="http://schemas.openxmlformats.org/package/2006/relationships"><Relationship Id="rId4" Type="http://schemas.openxmlformats.org/officeDocument/2006/relationships/image" Target="../media/image134.wmf"/><Relationship Id="rId3" Type="http://schemas.openxmlformats.org/officeDocument/2006/relationships/image" Target="../media/image133.wmf"/><Relationship Id="rId2" Type="http://schemas.openxmlformats.org/officeDocument/2006/relationships/image" Target="../media/image132.wmf"/><Relationship Id="rId1" Type="http://schemas.openxmlformats.org/officeDocument/2006/relationships/image" Target="../media/image131.wmf"/></Relationships>
</file>

<file path=ppt/drawings/_rels/vmlDrawing24.vml.rels><?xml version="1.0" encoding="UTF-8" standalone="yes"?>
<Relationships xmlns="http://schemas.openxmlformats.org/package/2006/relationships"><Relationship Id="rId2" Type="http://schemas.openxmlformats.org/officeDocument/2006/relationships/image" Target="../media/image136.wmf"/><Relationship Id="rId1" Type="http://schemas.openxmlformats.org/officeDocument/2006/relationships/image" Target="../media/image1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华文细黑" panose="02010600040101010101" pitchFamily="2" charset="-122"/>
                <a:cs typeface="+mn-cs"/>
              </a:rPr>
            </a:fld>
            <a:endParaRPr lang="zh-CN" altLang="en-US" strike="noStrike" noProof="1"/>
          </a:p>
        </p:txBody>
      </p:sp>
      <p:sp>
        <p:nvSpPr>
          <p:cNvPr id="7172"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7173"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nchorCtr="0"/>
          <a:lstStyle/>
          <a:p>
            <a:pPr lvl="0"/>
            <a:r>
              <a:rPr lang="zh-CN" altLang="en-US"/>
              <a:t>单击此处编辑母版文本样式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华文细黑" panose="0201060004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a:t>单击此处编辑母版副标题样式</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eaLnBrk="1" fontAlgn="base" hangingPunct="1"/>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eaLnBrk="1" fontAlgn="base" hangingPunct="1"/>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a:t>单击此处编辑母版文本样式</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p:randomBar dir="vert"/>
  </p:transition>
  <p:hf sldNum="0" hdr="0"/>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quarter" idx="2"/>
          </p:nvPr>
        </p:nvSpPr>
        <p:spPr>
          <a:xfrm>
            <a:off x="4629150" y="1825625"/>
            <a:ext cx="3886200" cy="2098675"/>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内容占位符 4"/>
          <p:cNvSpPr>
            <a:spLocks noGrp="1"/>
          </p:cNvSpPr>
          <p:nvPr>
            <p:ph sz="quarter" idx="3"/>
          </p:nvPr>
        </p:nvSpPr>
        <p:spPr>
          <a:xfrm>
            <a:off x="4629150" y="4076700"/>
            <a:ext cx="3886200" cy="2100263"/>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6" name="日期占位符 5"/>
          <p:cNvSpPr>
            <a:spLocks noGrp="1"/>
          </p:cNvSpPr>
          <p:nvPr>
            <p:ph type="dt" sz="half" idx="10"/>
          </p:nvPr>
        </p:nvSpPr>
        <p:spPr>
          <a:xfrm>
            <a:off x="685800" y="6248400"/>
            <a:ext cx="1905000" cy="457200"/>
          </a:xfrm>
        </p:spPr>
        <p:txBody>
          <a:bodyPr/>
          <a:lstStyle>
            <a:lvl1pPr>
              <a:defRPr noProof="1" dirty="0">
                <a:latin typeface="Times New Roman" panose="02020603050405020304" pitchFamily="18" charset="0"/>
                <a:ea typeface="宋体" panose="02010600030101010101" pitchFamily="2" charset="-122"/>
              </a:defRPr>
            </a:lvl1pPr>
          </a:lstStyle>
          <a:p>
            <a:fld id="{BB962C8B-B14F-4D97-AF65-F5344CB8AC3E}" type="datetime1">
              <a:rPr lang="zh-CN" altLang="en-US"/>
            </a:fld>
            <a:endParaRPr lang="zh-CN" altLang="en-US"/>
          </a:p>
        </p:txBody>
      </p:sp>
      <p:sp>
        <p:nvSpPr>
          <p:cNvPr id="7" name="页脚占位符 6"/>
          <p:cNvSpPr>
            <a:spLocks noGrp="1"/>
          </p:cNvSpPr>
          <p:nvPr>
            <p:ph type="ftr" sz="quarter" idx="11"/>
          </p:nvPr>
        </p:nvSpPr>
        <p:spPr>
          <a:xfrm>
            <a:off x="3124200" y="6248400"/>
            <a:ext cx="2895600" cy="457200"/>
          </a:xfrm>
        </p:spPr>
        <p:txBody>
          <a:bodyPr/>
          <a:lstStyle>
            <a:lvl1pPr>
              <a:defRPr noProof="1" dirty="0">
                <a:latin typeface="Times New Roman" panose="02020603050405020304" pitchFamily="18" charset="0"/>
                <a:ea typeface="宋体" panose="02010600030101010101" pitchFamily="2" charset="-122"/>
              </a:defRPr>
            </a:lvl1pPr>
          </a:lstStyle>
          <a:p>
            <a:endParaRPr lang="zh-CN" altLang="en-US"/>
          </a:p>
        </p:txBody>
      </p:sp>
      <p:sp>
        <p:nvSpPr>
          <p:cNvPr id="8" name="灯片编号占位符 7"/>
          <p:cNvSpPr>
            <a:spLocks noGrp="1"/>
          </p:cNvSpPr>
          <p:nvPr>
            <p:ph type="sldNum" sz="quarter" idx="12"/>
          </p:nvPr>
        </p:nvSpPr>
        <p:spPr>
          <a:xfrm>
            <a:off x="6553200" y="6248400"/>
            <a:ext cx="1905000" cy="457200"/>
          </a:xfrm>
        </p:spPr>
        <p:txBody>
          <a:bodyPr vert="horz" wrap="square" lIns="91440" tIns="45720" rIns="91440" bIns="45720" numCol="1" anchor="t" anchorCtr="0" compatLnSpc="1"/>
          <a:lstStyle>
            <a:lvl1pPr>
              <a:defRPr>
                <a:latin typeface="Times New Roman" panose="02020603050405020304" pitchFamily="18" charset="0"/>
                <a:ea typeface="宋体" panose="02010600030101010101" pitchFamily="2" charset="-122"/>
              </a:defRPr>
            </a:lvl1pPr>
          </a:lstStyle>
          <a:p>
            <a:fld id="{94F4B9D3-69C0-44D0-AEB4-B8C6BB13D4E9}" type="slidenum">
              <a:rPr lang="zh-CN" altLang="en-US"/>
            </a:fld>
            <a:endParaRPr lang="zh-CN" altLang="en-US"/>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nchorCtr="0"/>
          <a:lstStyle/>
          <a:p>
            <a:pPr lvl="0"/>
            <a:r>
              <a:rPr lang="zh-CN" altLang="en-US"/>
              <a:t>单击此处编辑母版标题样式</a:t>
            </a:r>
            <a:endParaRPr lang="zh-CN" altLang="en-US"/>
          </a:p>
        </p:txBody>
      </p:sp>
      <p:sp>
        <p:nvSpPr>
          <p:cNvPr id="1027" name="Rectangle 3"/>
          <p:cNvSpPr>
            <a:spLocks noGrp="1"/>
          </p:cNvSpPr>
          <p:nvPr>
            <p:ph type="body"/>
          </p:nvPr>
        </p:nvSpPr>
        <p:spPr>
          <a:xfrm>
            <a:off x="457200" y="1600200"/>
            <a:ext cx="8229600" cy="4525963"/>
          </a:xfrm>
          <a:prstGeom prst="rect">
            <a:avLst/>
          </a:prstGeom>
          <a:noFill/>
          <a:ln w="9525">
            <a:noFill/>
          </a:ln>
        </p:spPr>
        <p:txBody>
          <a:bodyPr anchor="t" anchorCtr="0"/>
          <a:lstStyle/>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Rectangle 4"/>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eaLnBrk="1" fontAlgn="base" hangingPunct="1"/>
            <a:endParaRPr lang="zh-CN" altLang="en-US" strike="noStrike" noProof="1">
              <a:latin typeface="Arial" panose="020B0604020202020204" pitchFamily="34" charset="0"/>
            </a:endParaRPr>
          </a:p>
        </p:txBody>
      </p:sp>
      <p:sp>
        <p:nvSpPr>
          <p:cNvPr id="1029" name="Rectangle 5"/>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eaLnBrk="1" fontAlgn="base" hangingPunct="1"/>
            <a:endParaRPr lang="zh-CN" altLang="en-US" strike="noStrike" noProof="1">
              <a:latin typeface="Arial" panose="020B0604020202020204" pitchFamily="34" charset="0"/>
            </a:endParaRPr>
          </a:p>
        </p:txBody>
      </p:sp>
      <p:sp>
        <p:nvSpPr>
          <p:cNvPr id="1030" name="Rectangle 6"/>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华文细黑" panose="02010600040101010101" pitchFamily="2" charset="-122"/>
                <a:cs typeface="+mn-cs"/>
              </a:rPr>
            </a:fld>
            <a:endParaRPr lang="zh-CN" altLang="en-US" strike="noStrike" noProof="1">
              <a:latin typeface="Arial" panose="020B0604020202020204" pitchFamily="34" charset="0"/>
            </a:endParaRPr>
          </a:p>
        </p:txBody>
      </p:sp>
      <p:grpSp>
        <p:nvGrpSpPr>
          <p:cNvPr id="7" name="组合 7"/>
          <p:cNvGrpSpPr/>
          <p:nvPr userDrawn="1"/>
        </p:nvGrpSpPr>
        <p:grpSpPr>
          <a:xfrm>
            <a:off x="34290" y="25400"/>
            <a:ext cx="879475" cy="842010"/>
            <a:chOff x="149" y="2598"/>
            <a:chExt cx="2088" cy="2065"/>
          </a:xfrm>
          <a:noFill/>
          <a:effectLst>
            <a:outerShdw dist="50800" sx="1000" sy="1000" algn="ctr" rotWithShape="0">
              <a:srgbClr val="000000"/>
            </a:outerShdw>
          </a:effectLst>
        </p:grpSpPr>
        <p:sp>
          <p:nvSpPr>
            <p:cNvPr id="9" name="椭圆 8"/>
            <p:cNvSpPr/>
            <p:nvPr/>
          </p:nvSpPr>
          <p:spPr>
            <a:xfrm>
              <a:off x="149" y="2598"/>
              <a:ext cx="1994" cy="19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descr="e0a9d73ce893b55"/>
            <p:cNvPicPr>
              <a:picLocks noChangeAspect="1"/>
            </p:cNvPicPr>
            <p:nvPr/>
          </p:nvPicPr>
          <p:blipFill>
            <a:blip r:embed="rId13" cstate="screen">
              <a:lum/>
            </a:blip>
            <a:stretch>
              <a:fillRect/>
            </a:stretch>
          </p:blipFill>
          <p:spPr>
            <a:xfrm>
              <a:off x="227" y="2653"/>
              <a:ext cx="2010" cy="2010"/>
            </a:xfrm>
            <a:prstGeom prst="rect">
              <a:avLst/>
            </a:prstGeom>
            <a:grpFill/>
            <a:ln>
              <a:noFill/>
            </a:ln>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randomBar dir="vert"/>
  </p:transition>
  <p:hf sldNum="0" hdr="0" ftr="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image" Target="../media/image3.png"/><Relationship Id="rId2" Type="http://schemas.openxmlformats.org/officeDocument/2006/relationships/hyperlink" Target="flash/&#23567;&#20449;&#21495;&#25918;&#22823;&#22120;&#31561;&#25928;&#30005;&#36335;.swf" TargetMode="Externa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hyperlink" Target="flash/&#23567;&#20449;&#21495;&#25918;&#22823;&#22120;&#31561;&#25928;&#30005;&#36335;.swf" TargetMode="Externa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9" Type="http://schemas.openxmlformats.org/officeDocument/2006/relationships/image" Target="../media/image11.wmf"/><Relationship Id="rId8" Type="http://schemas.openxmlformats.org/officeDocument/2006/relationships/oleObject" Target="../embeddings/oleObject4.bin"/><Relationship Id="rId7" Type="http://schemas.openxmlformats.org/officeDocument/2006/relationships/image" Target="../media/image10.wmf"/><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 Id="rId3" Type="http://schemas.openxmlformats.org/officeDocument/2006/relationships/image" Target="../media/image8.wmf"/><Relationship Id="rId2" Type="http://schemas.openxmlformats.org/officeDocument/2006/relationships/oleObject" Target="../embeddings/oleObject1.bin"/><Relationship Id="rId18" Type="http://schemas.openxmlformats.org/officeDocument/2006/relationships/vmlDrawing" Target="../drawings/vmlDrawing1.vml"/><Relationship Id="rId17" Type="http://schemas.openxmlformats.org/officeDocument/2006/relationships/slideLayout" Target="../slideLayouts/slideLayout2.xml"/><Relationship Id="rId16" Type="http://schemas.openxmlformats.org/officeDocument/2006/relationships/image" Target="../media/image14.wmf"/><Relationship Id="rId15" Type="http://schemas.openxmlformats.org/officeDocument/2006/relationships/oleObject" Target="../embeddings/oleObject7.bin"/><Relationship Id="rId14" Type="http://schemas.openxmlformats.org/officeDocument/2006/relationships/image" Target="../media/image13.wmf"/><Relationship Id="rId13" Type="http://schemas.openxmlformats.org/officeDocument/2006/relationships/oleObject" Target="../embeddings/oleObject6.bin"/><Relationship Id="rId12" Type="http://schemas.openxmlformats.org/officeDocument/2006/relationships/hyperlink" Target="flash/&#23567;&#20449;&#21495;&#25918;&#22823;&#22120;&#31561;&#25928;&#30005;&#36335;.swf" TargetMode="External"/><Relationship Id="rId11" Type="http://schemas.openxmlformats.org/officeDocument/2006/relationships/image" Target="../media/image12.wmf"/><Relationship Id="rId10" Type="http://schemas.openxmlformats.org/officeDocument/2006/relationships/oleObject" Target="../embeddings/oleObject5.bin"/><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9" Type="http://schemas.openxmlformats.org/officeDocument/2006/relationships/image" Target="../media/image19.png"/><Relationship Id="rId8" Type="http://schemas.openxmlformats.org/officeDocument/2006/relationships/image" Target="../media/image18.wmf"/><Relationship Id="rId7" Type="http://schemas.openxmlformats.org/officeDocument/2006/relationships/oleObject" Target="../embeddings/oleObject11.bin"/><Relationship Id="rId6" Type="http://schemas.openxmlformats.org/officeDocument/2006/relationships/image" Target="../media/image17.wmf"/><Relationship Id="rId5" Type="http://schemas.openxmlformats.org/officeDocument/2006/relationships/oleObject" Target="../embeddings/oleObject10.bin"/><Relationship Id="rId4" Type="http://schemas.openxmlformats.org/officeDocument/2006/relationships/image" Target="../media/image16.wmf"/><Relationship Id="rId3" Type="http://schemas.openxmlformats.org/officeDocument/2006/relationships/oleObject" Target="../embeddings/oleObject9.bin"/><Relationship Id="rId2" Type="http://schemas.openxmlformats.org/officeDocument/2006/relationships/image" Target="../media/image15.wmf"/><Relationship Id="rId15" Type="http://schemas.openxmlformats.org/officeDocument/2006/relationships/vmlDrawing" Target="../drawings/vmlDrawing2.vml"/><Relationship Id="rId14" Type="http://schemas.openxmlformats.org/officeDocument/2006/relationships/slideLayout" Target="../slideLayouts/slideLayout7.xml"/><Relationship Id="rId13" Type="http://schemas.openxmlformats.org/officeDocument/2006/relationships/image" Target="../media/image21.wmf"/><Relationship Id="rId12" Type="http://schemas.openxmlformats.org/officeDocument/2006/relationships/oleObject" Target="../embeddings/oleObject13.bin"/><Relationship Id="rId11" Type="http://schemas.openxmlformats.org/officeDocument/2006/relationships/image" Target="../media/image20.wmf"/><Relationship Id="rId10" Type="http://schemas.openxmlformats.org/officeDocument/2006/relationships/oleObject" Target="../embeddings/oleObject12.bin"/><Relationship Id="rId1" Type="http://schemas.openxmlformats.org/officeDocument/2006/relationships/oleObject" Target="../embeddings/oleObject8.bin"/></Relationships>
</file>

<file path=ppt/slides/_rels/slide8.xml.rels><?xml version="1.0" encoding="UTF-8" standalone="yes"?>
<Relationships xmlns="http://schemas.openxmlformats.org/package/2006/relationships"><Relationship Id="rId9" Type="http://schemas.openxmlformats.org/officeDocument/2006/relationships/oleObject" Target="../embeddings/oleObject18.bin"/><Relationship Id="rId8" Type="http://schemas.openxmlformats.org/officeDocument/2006/relationships/image" Target="../media/image25.wmf"/><Relationship Id="rId7" Type="http://schemas.openxmlformats.org/officeDocument/2006/relationships/oleObject" Target="../embeddings/oleObject17.bin"/><Relationship Id="rId6" Type="http://schemas.openxmlformats.org/officeDocument/2006/relationships/image" Target="../media/image24.wmf"/><Relationship Id="rId5" Type="http://schemas.openxmlformats.org/officeDocument/2006/relationships/oleObject" Target="../embeddings/oleObject16.bin"/><Relationship Id="rId4" Type="http://schemas.openxmlformats.org/officeDocument/2006/relationships/image" Target="../media/image23.wmf"/><Relationship Id="rId3" Type="http://schemas.openxmlformats.org/officeDocument/2006/relationships/oleObject" Target="../embeddings/oleObject15.bin"/><Relationship Id="rId2" Type="http://schemas.openxmlformats.org/officeDocument/2006/relationships/image" Target="../media/image22.wmf"/><Relationship Id="rId14" Type="http://schemas.openxmlformats.org/officeDocument/2006/relationships/vmlDrawing" Target="../drawings/vmlDrawing3.vml"/><Relationship Id="rId13" Type="http://schemas.openxmlformats.org/officeDocument/2006/relationships/slideLayout" Target="../slideLayouts/slideLayout7.xml"/><Relationship Id="rId12" Type="http://schemas.openxmlformats.org/officeDocument/2006/relationships/image" Target="../media/image27.wmf"/><Relationship Id="rId11" Type="http://schemas.openxmlformats.org/officeDocument/2006/relationships/oleObject" Target="../embeddings/oleObject19.bin"/><Relationship Id="rId10" Type="http://schemas.openxmlformats.org/officeDocument/2006/relationships/image" Target="../media/image26.wmf"/><Relationship Id="rId1" Type="http://schemas.openxmlformats.org/officeDocument/2006/relationships/oleObject" Target="../embeddings/oleObject14.bin"/></Relationships>
</file>

<file path=ppt/slides/_rels/slide9.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7.xml"/><Relationship Id="rId4" Type="http://schemas.openxmlformats.org/officeDocument/2006/relationships/image" Target="../media/image29.wmf"/><Relationship Id="rId3" Type="http://schemas.openxmlformats.org/officeDocument/2006/relationships/oleObject" Target="../embeddings/oleObject21.bin"/><Relationship Id="rId2" Type="http://schemas.openxmlformats.org/officeDocument/2006/relationships/image" Target="../media/image28.wmf"/><Relationship Id="rId1" Type="http://schemas.openxmlformats.org/officeDocument/2006/relationships/oleObject" Target="../embeddings/oleObject20.bin"/></Relationships>
</file>

<file path=ppt/slides/_rels/slide10.xml.rels><?xml version="1.0" encoding="UTF-8" standalone="yes"?>
<Relationships xmlns="http://schemas.openxmlformats.org/package/2006/relationships"><Relationship Id="rId9" Type="http://schemas.openxmlformats.org/officeDocument/2006/relationships/oleObject" Target="../embeddings/oleObject26.bin"/><Relationship Id="rId8" Type="http://schemas.openxmlformats.org/officeDocument/2006/relationships/image" Target="../media/image33.wmf"/><Relationship Id="rId7" Type="http://schemas.openxmlformats.org/officeDocument/2006/relationships/oleObject" Target="../embeddings/oleObject25.bin"/><Relationship Id="rId6" Type="http://schemas.openxmlformats.org/officeDocument/2006/relationships/image" Target="../media/image32.wmf"/><Relationship Id="rId5" Type="http://schemas.openxmlformats.org/officeDocument/2006/relationships/oleObject" Target="../embeddings/oleObject24.bin"/><Relationship Id="rId4" Type="http://schemas.openxmlformats.org/officeDocument/2006/relationships/image" Target="../media/image31.wmf"/><Relationship Id="rId37" Type="http://schemas.openxmlformats.org/officeDocument/2006/relationships/vmlDrawing" Target="../drawings/vmlDrawing5.vml"/><Relationship Id="rId36" Type="http://schemas.openxmlformats.org/officeDocument/2006/relationships/slideLayout" Target="../slideLayouts/slideLayout7.xml"/><Relationship Id="rId35" Type="http://schemas.openxmlformats.org/officeDocument/2006/relationships/image" Target="../media/image45.wmf"/><Relationship Id="rId34" Type="http://schemas.openxmlformats.org/officeDocument/2006/relationships/oleObject" Target="../embeddings/oleObject40.bin"/><Relationship Id="rId33" Type="http://schemas.openxmlformats.org/officeDocument/2006/relationships/oleObject" Target="../embeddings/oleObject39.bin"/><Relationship Id="rId32" Type="http://schemas.openxmlformats.org/officeDocument/2006/relationships/image" Target="../media/image44.wmf"/><Relationship Id="rId31" Type="http://schemas.openxmlformats.org/officeDocument/2006/relationships/oleObject" Target="../embeddings/oleObject38.bin"/><Relationship Id="rId30" Type="http://schemas.openxmlformats.org/officeDocument/2006/relationships/image" Target="../media/image43.wmf"/><Relationship Id="rId3" Type="http://schemas.openxmlformats.org/officeDocument/2006/relationships/oleObject" Target="../embeddings/oleObject23.bin"/><Relationship Id="rId29" Type="http://schemas.openxmlformats.org/officeDocument/2006/relationships/oleObject" Target="../embeddings/oleObject37.bin"/><Relationship Id="rId28" Type="http://schemas.openxmlformats.org/officeDocument/2006/relationships/oleObject" Target="../embeddings/oleObject36.bin"/><Relationship Id="rId27" Type="http://schemas.openxmlformats.org/officeDocument/2006/relationships/image" Target="../media/image42.wmf"/><Relationship Id="rId26" Type="http://schemas.openxmlformats.org/officeDocument/2006/relationships/oleObject" Target="../embeddings/oleObject35.bin"/><Relationship Id="rId25" Type="http://schemas.openxmlformats.org/officeDocument/2006/relationships/image" Target="../media/image41.wmf"/><Relationship Id="rId24" Type="http://schemas.openxmlformats.org/officeDocument/2006/relationships/oleObject" Target="../embeddings/oleObject34.bin"/><Relationship Id="rId23" Type="http://schemas.openxmlformats.org/officeDocument/2006/relationships/image" Target="../media/image40.wmf"/><Relationship Id="rId22" Type="http://schemas.openxmlformats.org/officeDocument/2006/relationships/oleObject" Target="../embeddings/oleObject33.bin"/><Relationship Id="rId21" Type="http://schemas.openxmlformats.org/officeDocument/2006/relationships/image" Target="../media/image39.wmf"/><Relationship Id="rId20" Type="http://schemas.openxmlformats.org/officeDocument/2006/relationships/oleObject" Target="../embeddings/oleObject32.bin"/><Relationship Id="rId2" Type="http://schemas.openxmlformats.org/officeDocument/2006/relationships/image" Target="../media/image30.wmf"/><Relationship Id="rId19" Type="http://schemas.openxmlformats.org/officeDocument/2006/relationships/oleObject" Target="../embeddings/oleObject31.bin"/><Relationship Id="rId18" Type="http://schemas.openxmlformats.org/officeDocument/2006/relationships/image" Target="../media/image38.wmf"/><Relationship Id="rId17" Type="http://schemas.openxmlformats.org/officeDocument/2006/relationships/oleObject" Target="../embeddings/oleObject30.bin"/><Relationship Id="rId16" Type="http://schemas.openxmlformats.org/officeDocument/2006/relationships/image" Target="../media/image37.wmf"/><Relationship Id="rId15" Type="http://schemas.openxmlformats.org/officeDocument/2006/relationships/oleObject" Target="../embeddings/oleObject29.bin"/><Relationship Id="rId14" Type="http://schemas.openxmlformats.org/officeDocument/2006/relationships/image" Target="../media/image36.wmf"/><Relationship Id="rId13" Type="http://schemas.openxmlformats.org/officeDocument/2006/relationships/oleObject" Target="../embeddings/oleObject28.bin"/><Relationship Id="rId12" Type="http://schemas.openxmlformats.org/officeDocument/2006/relationships/image" Target="../media/image35.wmf"/><Relationship Id="rId11" Type="http://schemas.openxmlformats.org/officeDocument/2006/relationships/oleObject" Target="../embeddings/oleObject27.bin"/><Relationship Id="rId10" Type="http://schemas.openxmlformats.org/officeDocument/2006/relationships/image" Target="../media/image34.wmf"/><Relationship Id="rId1" Type="http://schemas.openxmlformats.org/officeDocument/2006/relationships/oleObject" Target="../embeddings/oleObject22.bin"/></Relationships>
</file>

<file path=ppt/slides/_rels/slide11.xml.rels><?xml version="1.0" encoding="UTF-8" standalone="yes"?>
<Relationships xmlns="http://schemas.openxmlformats.org/package/2006/relationships"><Relationship Id="rId9" Type="http://schemas.openxmlformats.org/officeDocument/2006/relationships/vmlDrawing" Target="../drawings/vmlDrawing6.vml"/><Relationship Id="rId8" Type="http://schemas.openxmlformats.org/officeDocument/2006/relationships/slideLayout" Target="../slideLayouts/slideLayout6.xml"/><Relationship Id="rId7" Type="http://schemas.openxmlformats.org/officeDocument/2006/relationships/image" Target="../media/image50.png"/><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wmf"/><Relationship Id="rId3" Type="http://schemas.openxmlformats.org/officeDocument/2006/relationships/oleObject" Target="../embeddings/oleObject42.bin"/><Relationship Id="rId2" Type="http://schemas.openxmlformats.org/officeDocument/2006/relationships/image" Target="../media/image46.wmf"/><Relationship Id="rId1" Type="http://schemas.openxmlformats.org/officeDocument/2006/relationships/oleObject" Target="../embeddings/oleObject41.bin"/></Relationships>
</file>

<file path=ppt/slides/_rels/slide12.xml.rels><?xml version="1.0" encoding="UTF-8" standalone="yes"?>
<Relationships xmlns="http://schemas.openxmlformats.org/package/2006/relationships"><Relationship Id="rId9" Type="http://schemas.openxmlformats.org/officeDocument/2006/relationships/oleObject" Target="../embeddings/oleObject47.bin"/><Relationship Id="rId8" Type="http://schemas.openxmlformats.org/officeDocument/2006/relationships/image" Target="../media/image54.wmf"/><Relationship Id="rId7" Type="http://schemas.openxmlformats.org/officeDocument/2006/relationships/oleObject" Target="../embeddings/oleObject46.bin"/><Relationship Id="rId6" Type="http://schemas.openxmlformats.org/officeDocument/2006/relationships/image" Target="../media/image53.wmf"/><Relationship Id="rId5" Type="http://schemas.openxmlformats.org/officeDocument/2006/relationships/oleObject" Target="../embeddings/oleObject45.bin"/><Relationship Id="rId4" Type="http://schemas.openxmlformats.org/officeDocument/2006/relationships/image" Target="../media/image52.wmf"/><Relationship Id="rId3" Type="http://schemas.openxmlformats.org/officeDocument/2006/relationships/oleObject" Target="../embeddings/oleObject44.bin"/><Relationship Id="rId2" Type="http://schemas.openxmlformats.org/officeDocument/2006/relationships/image" Target="../media/image51.wmf"/><Relationship Id="rId14" Type="http://schemas.openxmlformats.org/officeDocument/2006/relationships/vmlDrawing" Target="../drawings/vmlDrawing7.vml"/><Relationship Id="rId13" Type="http://schemas.openxmlformats.org/officeDocument/2006/relationships/slideLayout" Target="../slideLayouts/slideLayout6.xml"/><Relationship Id="rId12" Type="http://schemas.openxmlformats.org/officeDocument/2006/relationships/image" Target="../media/image56.wmf"/><Relationship Id="rId11" Type="http://schemas.openxmlformats.org/officeDocument/2006/relationships/oleObject" Target="../embeddings/oleObject48.bin"/><Relationship Id="rId10" Type="http://schemas.openxmlformats.org/officeDocument/2006/relationships/image" Target="../media/image55.wmf"/><Relationship Id="rId1" Type="http://schemas.openxmlformats.org/officeDocument/2006/relationships/oleObject" Target="../embeddings/oleObject43.bin"/></Relationships>
</file>

<file path=ppt/slides/_rels/slide13.xml.rels><?xml version="1.0" encoding="UTF-8" standalone="yes"?>
<Relationships xmlns="http://schemas.openxmlformats.org/package/2006/relationships"><Relationship Id="rId9" Type="http://schemas.openxmlformats.org/officeDocument/2006/relationships/oleObject" Target="../embeddings/oleObject53.bin"/><Relationship Id="rId8" Type="http://schemas.openxmlformats.org/officeDocument/2006/relationships/image" Target="../media/image60.wmf"/><Relationship Id="rId7" Type="http://schemas.openxmlformats.org/officeDocument/2006/relationships/oleObject" Target="../embeddings/oleObject52.bin"/><Relationship Id="rId6" Type="http://schemas.openxmlformats.org/officeDocument/2006/relationships/image" Target="../media/image59.wmf"/><Relationship Id="rId5" Type="http://schemas.openxmlformats.org/officeDocument/2006/relationships/oleObject" Target="../embeddings/oleObject51.bin"/><Relationship Id="rId4" Type="http://schemas.openxmlformats.org/officeDocument/2006/relationships/image" Target="../media/image58.wmf"/><Relationship Id="rId3" Type="http://schemas.openxmlformats.org/officeDocument/2006/relationships/oleObject" Target="../embeddings/oleObject50.bin"/><Relationship Id="rId20" Type="http://schemas.openxmlformats.org/officeDocument/2006/relationships/vmlDrawing" Target="../drawings/vmlDrawing8.vml"/><Relationship Id="rId2" Type="http://schemas.openxmlformats.org/officeDocument/2006/relationships/image" Target="../media/image57.wmf"/><Relationship Id="rId19" Type="http://schemas.openxmlformats.org/officeDocument/2006/relationships/slideLayout" Target="../slideLayouts/slideLayout6.xml"/><Relationship Id="rId18" Type="http://schemas.openxmlformats.org/officeDocument/2006/relationships/oleObject" Target="../embeddings/oleObject58.bin"/><Relationship Id="rId17" Type="http://schemas.openxmlformats.org/officeDocument/2006/relationships/oleObject" Target="../embeddings/oleObject57.bin"/><Relationship Id="rId16" Type="http://schemas.openxmlformats.org/officeDocument/2006/relationships/image" Target="../media/image64.wmf"/><Relationship Id="rId15" Type="http://schemas.openxmlformats.org/officeDocument/2006/relationships/oleObject" Target="../embeddings/oleObject56.bin"/><Relationship Id="rId14" Type="http://schemas.openxmlformats.org/officeDocument/2006/relationships/image" Target="../media/image63.wmf"/><Relationship Id="rId13" Type="http://schemas.openxmlformats.org/officeDocument/2006/relationships/oleObject" Target="../embeddings/oleObject55.bin"/><Relationship Id="rId12" Type="http://schemas.openxmlformats.org/officeDocument/2006/relationships/image" Target="../media/image62.wmf"/><Relationship Id="rId11" Type="http://schemas.openxmlformats.org/officeDocument/2006/relationships/oleObject" Target="../embeddings/oleObject54.bin"/><Relationship Id="rId10" Type="http://schemas.openxmlformats.org/officeDocument/2006/relationships/image" Target="../media/image61.wmf"/><Relationship Id="rId1" Type="http://schemas.openxmlformats.org/officeDocument/2006/relationships/oleObject" Target="../embeddings/oleObject49.bin"/></Relationships>
</file>

<file path=ppt/slides/_rels/slide14.xml.rels><?xml version="1.0" encoding="UTF-8" standalone="yes"?>
<Relationships xmlns="http://schemas.openxmlformats.org/package/2006/relationships"><Relationship Id="rId5" Type="http://schemas.openxmlformats.org/officeDocument/2006/relationships/vmlDrawing" Target="../drawings/vmlDrawing9.vml"/><Relationship Id="rId4" Type="http://schemas.openxmlformats.org/officeDocument/2006/relationships/slideLayout" Target="../slideLayouts/slideLayout7.xml"/><Relationship Id="rId3" Type="http://schemas.openxmlformats.org/officeDocument/2006/relationships/oleObject" Target="../embeddings/oleObject60.bin"/><Relationship Id="rId2" Type="http://schemas.openxmlformats.org/officeDocument/2006/relationships/image" Target="../media/image60.wmf"/><Relationship Id="rId1" Type="http://schemas.openxmlformats.org/officeDocument/2006/relationships/oleObject" Target="../embeddings/oleObject59.bin"/></Relationships>
</file>

<file path=ppt/slides/_rels/slide15.xml.rels><?xml version="1.0" encoding="UTF-8" standalone="yes"?>
<Relationships xmlns="http://schemas.openxmlformats.org/package/2006/relationships"><Relationship Id="rId9" Type="http://schemas.openxmlformats.org/officeDocument/2006/relationships/oleObject" Target="../embeddings/oleObject65.bin"/><Relationship Id="rId8" Type="http://schemas.openxmlformats.org/officeDocument/2006/relationships/image" Target="../media/image68.wmf"/><Relationship Id="rId7" Type="http://schemas.openxmlformats.org/officeDocument/2006/relationships/oleObject" Target="../embeddings/oleObject64.bin"/><Relationship Id="rId6" Type="http://schemas.openxmlformats.org/officeDocument/2006/relationships/image" Target="../media/image67.wmf"/><Relationship Id="rId5" Type="http://schemas.openxmlformats.org/officeDocument/2006/relationships/oleObject" Target="../embeddings/oleObject63.bin"/><Relationship Id="rId4" Type="http://schemas.openxmlformats.org/officeDocument/2006/relationships/image" Target="../media/image66.wmf"/><Relationship Id="rId34" Type="http://schemas.openxmlformats.org/officeDocument/2006/relationships/vmlDrawing" Target="../drawings/vmlDrawing10.vml"/><Relationship Id="rId33" Type="http://schemas.openxmlformats.org/officeDocument/2006/relationships/slideLayout" Target="../slideLayouts/slideLayout7.xml"/><Relationship Id="rId32" Type="http://schemas.openxmlformats.org/officeDocument/2006/relationships/image" Target="../media/image3.png"/><Relationship Id="rId31" Type="http://schemas.openxmlformats.org/officeDocument/2006/relationships/hyperlink" Target="flash/&#23567;&#20449;&#21495;&#25918;&#22823;&#22120;&#31561;&#25928;&#30005;&#36335;.swf" TargetMode="External"/><Relationship Id="rId30" Type="http://schemas.openxmlformats.org/officeDocument/2006/relationships/image" Target="../media/image79.wmf"/><Relationship Id="rId3" Type="http://schemas.openxmlformats.org/officeDocument/2006/relationships/oleObject" Target="../embeddings/oleObject62.bin"/><Relationship Id="rId29" Type="http://schemas.openxmlformats.org/officeDocument/2006/relationships/oleObject" Target="../embeddings/oleObject75.bin"/><Relationship Id="rId28" Type="http://schemas.openxmlformats.org/officeDocument/2006/relationships/image" Target="../media/image78.wmf"/><Relationship Id="rId27" Type="http://schemas.openxmlformats.org/officeDocument/2006/relationships/oleObject" Target="../embeddings/oleObject74.bin"/><Relationship Id="rId26" Type="http://schemas.openxmlformats.org/officeDocument/2006/relationships/image" Target="../media/image77.wmf"/><Relationship Id="rId25" Type="http://schemas.openxmlformats.org/officeDocument/2006/relationships/oleObject" Target="../embeddings/oleObject73.bin"/><Relationship Id="rId24" Type="http://schemas.openxmlformats.org/officeDocument/2006/relationships/image" Target="../media/image76.wmf"/><Relationship Id="rId23" Type="http://schemas.openxmlformats.org/officeDocument/2006/relationships/oleObject" Target="../embeddings/oleObject72.bin"/><Relationship Id="rId22" Type="http://schemas.openxmlformats.org/officeDocument/2006/relationships/image" Target="../media/image75.wmf"/><Relationship Id="rId21" Type="http://schemas.openxmlformats.org/officeDocument/2006/relationships/oleObject" Target="../embeddings/oleObject71.bin"/><Relationship Id="rId20" Type="http://schemas.openxmlformats.org/officeDocument/2006/relationships/image" Target="../media/image74.wmf"/><Relationship Id="rId2" Type="http://schemas.openxmlformats.org/officeDocument/2006/relationships/image" Target="../media/image65.wmf"/><Relationship Id="rId19" Type="http://schemas.openxmlformats.org/officeDocument/2006/relationships/oleObject" Target="../embeddings/oleObject70.bin"/><Relationship Id="rId18" Type="http://schemas.openxmlformats.org/officeDocument/2006/relationships/image" Target="../media/image73.wmf"/><Relationship Id="rId17" Type="http://schemas.openxmlformats.org/officeDocument/2006/relationships/oleObject" Target="../embeddings/oleObject69.bin"/><Relationship Id="rId16" Type="http://schemas.openxmlformats.org/officeDocument/2006/relationships/image" Target="../media/image72.wmf"/><Relationship Id="rId15" Type="http://schemas.openxmlformats.org/officeDocument/2006/relationships/oleObject" Target="../embeddings/oleObject68.bin"/><Relationship Id="rId14" Type="http://schemas.openxmlformats.org/officeDocument/2006/relationships/image" Target="../media/image71.wmf"/><Relationship Id="rId13" Type="http://schemas.openxmlformats.org/officeDocument/2006/relationships/oleObject" Target="../embeddings/oleObject67.bin"/><Relationship Id="rId12" Type="http://schemas.openxmlformats.org/officeDocument/2006/relationships/image" Target="../media/image70.wmf"/><Relationship Id="rId11" Type="http://schemas.openxmlformats.org/officeDocument/2006/relationships/oleObject" Target="../embeddings/oleObject66.bin"/><Relationship Id="rId10" Type="http://schemas.openxmlformats.org/officeDocument/2006/relationships/image" Target="../media/image69.wmf"/><Relationship Id="rId1" Type="http://schemas.openxmlformats.org/officeDocument/2006/relationships/oleObject" Target="../embeddings/oleObject61.bin"/></Relationships>
</file>

<file path=ppt/slides/_rels/slide16.xml.rels><?xml version="1.0" encoding="UTF-8" standalone="yes"?>
<Relationships xmlns="http://schemas.openxmlformats.org/package/2006/relationships"><Relationship Id="rId9" Type="http://schemas.openxmlformats.org/officeDocument/2006/relationships/oleObject" Target="../embeddings/oleObject80.bin"/><Relationship Id="rId8" Type="http://schemas.openxmlformats.org/officeDocument/2006/relationships/image" Target="../media/image83.wmf"/><Relationship Id="rId7" Type="http://schemas.openxmlformats.org/officeDocument/2006/relationships/oleObject" Target="../embeddings/oleObject79.bin"/><Relationship Id="rId6" Type="http://schemas.openxmlformats.org/officeDocument/2006/relationships/image" Target="../media/image82.wmf"/><Relationship Id="rId5" Type="http://schemas.openxmlformats.org/officeDocument/2006/relationships/oleObject" Target="../embeddings/oleObject78.bin"/><Relationship Id="rId4" Type="http://schemas.openxmlformats.org/officeDocument/2006/relationships/image" Target="../media/image81.wmf"/><Relationship Id="rId3" Type="http://schemas.openxmlformats.org/officeDocument/2006/relationships/oleObject" Target="../embeddings/oleObject77.bin"/><Relationship Id="rId2" Type="http://schemas.openxmlformats.org/officeDocument/2006/relationships/image" Target="../media/image80.wmf"/><Relationship Id="rId14" Type="http://schemas.openxmlformats.org/officeDocument/2006/relationships/vmlDrawing" Target="../drawings/vmlDrawing11.vml"/><Relationship Id="rId13" Type="http://schemas.openxmlformats.org/officeDocument/2006/relationships/slideLayout" Target="../slideLayouts/slideLayout7.xml"/><Relationship Id="rId12" Type="http://schemas.openxmlformats.org/officeDocument/2006/relationships/image" Target="../media/image85.wmf"/><Relationship Id="rId11" Type="http://schemas.openxmlformats.org/officeDocument/2006/relationships/oleObject" Target="../embeddings/oleObject81.bin"/><Relationship Id="rId10" Type="http://schemas.openxmlformats.org/officeDocument/2006/relationships/image" Target="../media/image84.wmf"/><Relationship Id="rId1" Type="http://schemas.openxmlformats.org/officeDocument/2006/relationships/oleObject" Target="../embeddings/oleObject76.bin"/></Relationships>
</file>

<file path=ppt/slides/_rels/slide17.xml.rels><?xml version="1.0" encoding="UTF-8" standalone="yes"?>
<Relationships xmlns="http://schemas.openxmlformats.org/package/2006/relationships"><Relationship Id="rId8" Type="http://schemas.openxmlformats.org/officeDocument/2006/relationships/vmlDrawing" Target="../drawings/vmlDrawing12.vml"/><Relationship Id="rId7" Type="http://schemas.openxmlformats.org/officeDocument/2006/relationships/slideLayout" Target="../slideLayouts/slideLayout7.xml"/><Relationship Id="rId6" Type="http://schemas.openxmlformats.org/officeDocument/2006/relationships/image" Target="../media/image88.wmf"/><Relationship Id="rId5" Type="http://schemas.openxmlformats.org/officeDocument/2006/relationships/oleObject" Target="../embeddings/oleObject84.bin"/><Relationship Id="rId4" Type="http://schemas.openxmlformats.org/officeDocument/2006/relationships/image" Target="../media/image87.wmf"/><Relationship Id="rId3" Type="http://schemas.openxmlformats.org/officeDocument/2006/relationships/oleObject" Target="../embeddings/oleObject83.bin"/><Relationship Id="rId2" Type="http://schemas.openxmlformats.org/officeDocument/2006/relationships/image" Target="../media/image86.wmf"/><Relationship Id="rId1" Type="http://schemas.openxmlformats.org/officeDocument/2006/relationships/oleObject" Target="../embeddings/oleObject82.bin"/></Relationships>
</file>

<file path=ppt/slides/_rels/slide18.xml.rels><?xml version="1.0" encoding="UTF-8" standalone="yes"?>
<Relationships xmlns="http://schemas.openxmlformats.org/package/2006/relationships"><Relationship Id="rId9" Type="http://schemas.openxmlformats.org/officeDocument/2006/relationships/vmlDrawing" Target="../drawings/vmlDrawing13.vml"/><Relationship Id="rId8" Type="http://schemas.openxmlformats.org/officeDocument/2006/relationships/slideLayout" Target="../slideLayouts/slideLayout6.xml"/><Relationship Id="rId7" Type="http://schemas.openxmlformats.org/officeDocument/2006/relationships/hyperlink" Target="flash/&#25918;&#22823;&#22120;&#22810;&#32423;&#32423;&#32852;.swf" TargetMode="External"/><Relationship Id="rId6" Type="http://schemas.openxmlformats.org/officeDocument/2006/relationships/image" Target="../media/image91.wmf"/><Relationship Id="rId5" Type="http://schemas.openxmlformats.org/officeDocument/2006/relationships/oleObject" Target="../embeddings/oleObject87.bin"/><Relationship Id="rId4" Type="http://schemas.openxmlformats.org/officeDocument/2006/relationships/image" Target="../media/image90.wmf"/><Relationship Id="rId3" Type="http://schemas.openxmlformats.org/officeDocument/2006/relationships/oleObject" Target="../embeddings/oleObject86.bin"/><Relationship Id="rId2" Type="http://schemas.openxmlformats.org/officeDocument/2006/relationships/image" Target="../media/image89.wmf"/><Relationship Id="rId1" Type="http://schemas.openxmlformats.org/officeDocument/2006/relationships/oleObject" Target="../embeddings/oleObject85.bin"/></Relationships>
</file>

<file path=ppt/slides/_rels/slide19.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95.wmf"/><Relationship Id="rId7" Type="http://schemas.openxmlformats.org/officeDocument/2006/relationships/oleObject" Target="../embeddings/oleObject91.bin"/><Relationship Id="rId6" Type="http://schemas.openxmlformats.org/officeDocument/2006/relationships/image" Target="../media/image94.wmf"/><Relationship Id="rId5" Type="http://schemas.openxmlformats.org/officeDocument/2006/relationships/oleObject" Target="../embeddings/oleObject90.bin"/><Relationship Id="rId4" Type="http://schemas.openxmlformats.org/officeDocument/2006/relationships/image" Target="../media/image93.wmf"/><Relationship Id="rId3" Type="http://schemas.openxmlformats.org/officeDocument/2006/relationships/oleObject" Target="../embeddings/oleObject89.bin"/><Relationship Id="rId2" Type="http://schemas.openxmlformats.org/officeDocument/2006/relationships/image" Target="../media/image92.wmf"/><Relationship Id="rId10" Type="http://schemas.openxmlformats.org/officeDocument/2006/relationships/vmlDrawing" Target="../drawings/vmlDrawing14.vml"/><Relationship Id="rId1" Type="http://schemas.openxmlformats.org/officeDocument/2006/relationships/oleObject" Target="../embeddings/oleObject88.bin"/></Relationships>
</file>

<file path=ppt/slides/_rels/slide20.xml.rels><?xml version="1.0" encoding="UTF-8" standalone="yes"?>
<Relationships xmlns="http://schemas.openxmlformats.org/package/2006/relationships"><Relationship Id="rId8" Type="http://schemas.openxmlformats.org/officeDocument/2006/relationships/vmlDrawing" Target="../drawings/vmlDrawing15.vml"/><Relationship Id="rId7" Type="http://schemas.openxmlformats.org/officeDocument/2006/relationships/slideLayout" Target="../slideLayouts/slideLayout7.xml"/><Relationship Id="rId6" Type="http://schemas.openxmlformats.org/officeDocument/2006/relationships/image" Target="../media/image98.wmf"/><Relationship Id="rId5" Type="http://schemas.openxmlformats.org/officeDocument/2006/relationships/oleObject" Target="../embeddings/oleObject94.bin"/><Relationship Id="rId4" Type="http://schemas.openxmlformats.org/officeDocument/2006/relationships/image" Target="../media/image97.wmf"/><Relationship Id="rId3" Type="http://schemas.openxmlformats.org/officeDocument/2006/relationships/oleObject" Target="../embeddings/oleObject93.bin"/><Relationship Id="rId2" Type="http://schemas.openxmlformats.org/officeDocument/2006/relationships/image" Target="../media/image96.wmf"/><Relationship Id="rId1" Type="http://schemas.openxmlformats.org/officeDocument/2006/relationships/oleObject" Target="../embeddings/oleObject92.bin"/></Relationships>
</file>

<file path=ppt/slides/_rels/slide21.xml.rels><?xml version="1.0" encoding="UTF-8" standalone="yes"?>
<Relationships xmlns="http://schemas.openxmlformats.org/package/2006/relationships"><Relationship Id="rId9" Type="http://schemas.openxmlformats.org/officeDocument/2006/relationships/oleObject" Target="../embeddings/oleObject99.bin"/><Relationship Id="rId8" Type="http://schemas.openxmlformats.org/officeDocument/2006/relationships/image" Target="../media/image102.wmf"/><Relationship Id="rId7" Type="http://schemas.openxmlformats.org/officeDocument/2006/relationships/oleObject" Target="../embeddings/oleObject98.bin"/><Relationship Id="rId6" Type="http://schemas.openxmlformats.org/officeDocument/2006/relationships/image" Target="../media/image101.wmf"/><Relationship Id="rId5" Type="http://schemas.openxmlformats.org/officeDocument/2006/relationships/oleObject" Target="../embeddings/oleObject97.bin"/><Relationship Id="rId4" Type="http://schemas.openxmlformats.org/officeDocument/2006/relationships/image" Target="../media/image100.wmf"/><Relationship Id="rId3" Type="http://schemas.openxmlformats.org/officeDocument/2006/relationships/oleObject" Target="../embeddings/oleObject96.bin"/><Relationship Id="rId2" Type="http://schemas.openxmlformats.org/officeDocument/2006/relationships/image" Target="../media/image99.wmf"/><Relationship Id="rId12" Type="http://schemas.openxmlformats.org/officeDocument/2006/relationships/vmlDrawing" Target="../drawings/vmlDrawing16.vml"/><Relationship Id="rId11" Type="http://schemas.openxmlformats.org/officeDocument/2006/relationships/slideLayout" Target="../slideLayouts/slideLayout6.xml"/><Relationship Id="rId10" Type="http://schemas.openxmlformats.org/officeDocument/2006/relationships/image" Target="../media/image103.wmf"/><Relationship Id="rId1" Type="http://schemas.openxmlformats.org/officeDocument/2006/relationships/oleObject" Target="../embeddings/oleObject95.bin"/></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104.png"/><Relationship Id="rId1" Type="http://schemas.openxmlformats.org/officeDocument/2006/relationships/hyperlink" Target="flash/&#21442;&#24046;&#35843;&#35856;.swf" TargetMode="External"/></Relationships>
</file>

<file path=ppt/slides/_rels/slide23.xml.rels><?xml version="1.0" encoding="UTF-8" standalone="yes"?>
<Relationships xmlns="http://schemas.openxmlformats.org/package/2006/relationships"><Relationship Id="rId9" Type="http://schemas.openxmlformats.org/officeDocument/2006/relationships/oleObject" Target="../embeddings/oleObject104.bin"/><Relationship Id="rId8" Type="http://schemas.openxmlformats.org/officeDocument/2006/relationships/image" Target="../media/image108.wmf"/><Relationship Id="rId7" Type="http://schemas.openxmlformats.org/officeDocument/2006/relationships/oleObject" Target="../embeddings/oleObject103.bin"/><Relationship Id="rId6" Type="http://schemas.openxmlformats.org/officeDocument/2006/relationships/image" Target="../media/image107.wmf"/><Relationship Id="rId5" Type="http://schemas.openxmlformats.org/officeDocument/2006/relationships/oleObject" Target="../embeddings/oleObject102.bin"/><Relationship Id="rId4" Type="http://schemas.openxmlformats.org/officeDocument/2006/relationships/image" Target="../media/image106.wmf"/><Relationship Id="rId3" Type="http://schemas.openxmlformats.org/officeDocument/2006/relationships/oleObject" Target="../embeddings/oleObject101.bin"/><Relationship Id="rId24" Type="http://schemas.openxmlformats.org/officeDocument/2006/relationships/vmlDrawing" Target="../drawings/vmlDrawing17.vml"/><Relationship Id="rId23" Type="http://schemas.openxmlformats.org/officeDocument/2006/relationships/slideLayout" Target="../slideLayouts/slideLayout7.xml"/><Relationship Id="rId22" Type="http://schemas.openxmlformats.org/officeDocument/2006/relationships/image" Target="../media/image114.wmf"/><Relationship Id="rId21" Type="http://schemas.openxmlformats.org/officeDocument/2006/relationships/oleObject" Target="../embeddings/oleObject109.bin"/><Relationship Id="rId20" Type="http://schemas.openxmlformats.org/officeDocument/2006/relationships/image" Target="../media/image113.wmf"/><Relationship Id="rId2" Type="http://schemas.openxmlformats.org/officeDocument/2006/relationships/image" Target="../media/image105.wmf"/><Relationship Id="rId19" Type="http://schemas.openxmlformats.org/officeDocument/2006/relationships/oleObject" Target="../embeddings/oleObject108.bin"/><Relationship Id="rId18" Type="http://schemas.openxmlformats.org/officeDocument/2006/relationships/image" Target="../media/image112.wmf"/><Relationship Id="rId17" Type="http://schemas.openxmlformats.org/officeDocument/2006/relationships/oleObject" Target="../embeddings/oleObject107.bin"/><Relationship Id="rId16" Type="http://schemas.openxmlformats.org/officeDocument/2006/relationships/image" Target="../media/image111.wmf"/><Relationship Id="rId15" Type="http://schemas.openxmlformats.org/officeDocument/2006/relationships/oleObject" Target="../embeddings/oleObject106.bin"/><Relationship Id="rId14" Type="http://schemas.openxmlformats.org/officeDocument/2006/relationships/image" Target="../media/image110.wmf"/><Relationship Id="rId13" Type="http://schemas.openxmlformats.org/officeDocument/2006/relationships/oleObject" Target="../embeddings/oleObject105.bin"/><Relationship Id="rId12" Type="http://schemas.openxmlformats.org/officeDocument/2006/relationships/image" Target="../media/image50.png"/><Relationship Id="rId11" Type="http://schemas.openxmlformats.org/officeDocument/2006/relationships/image" Target="../media/image49.png"/><Relationship Id="rId10" Type="http://schemas.openxmlformats.org/officeDocument/2006/relationships/image" Target="../media/image109.wmf"/><Relationship Id="rId1" Type="http://schemas.openxmlformats.org/officeDocument/2006/relationships/oleObject" Target="../embeddings/oleObject100.bin"/></Relationships>
</file>

<file path=ppt/slides/_rels/slide24.xml.rels><?xml version="1.0" encoding="UTF-8" standalone="yes"?>
<Relationships xmlns="http://schemas.openxmlformats.org/package/2006/relationships"><Relationship Id="rId9" Type="http://schemas.openxmlformats.org/officeDocument/2006/relationships/slideLayout" Target="../slideLayouts/slideLayout6.xml"/><Relationship Id="rId8" Type="http://schemas.openxmlformats.org/officeDocument/2006/relationships/image" Target="../media/image117.wmf"/><Relationship Id="rId7" Type="http://schemas.openxmlformats.org/officeDocument/2006/relationships/oleObject" Target="../embeddings/oleObject112.bin"/><Relationship Id="rId6" Type="http://schemas.openxmlformats.org/officeDocument/2006/relationships/image" Target="../media/image43.wmf"/><Relationship Id="rId5" Type="http://schemas.openxmlformats.org/officeDocument/2006/relationships/oleObject" Target="../embeddings/oleObject111.bin"/><Relationship Id="rId4" Type="http://schemas.openxmlformats.org/officeDocument/2006/relationships/image" Target="../media/image116.png"/><Relationship Id="rId3" Type="http://schemas.openxmlformats.org/officeDocument/2006/relationships/hyperlink" Target="flash/&#19977;&#21442;&#24046;&#35843;&#35856;.swf" TargetMode="External"/><Relationship Id="rId2" Type="http://schemas.openxmlformats.org/officeDocument/2006/relationships/image" Target="../media/image115.wmf"/><Relationship Id="rId10" Type="http://schemas.openxmlformats.org/officeDocument/2006/relationships/vmlDrawing" Target="../drawings/vmlDrawing18.vml"/><Relationship Id="rId1" Type="http://schemas.openxmlformats.org/officeDocument/2006/relationships/oleObject" Target="../embeddings/oleObject110.bin"/></Relationships>
</file>

<file path=ppt/slides/_rels/slide25.xml.rels><?xml version="1.0" encoding="UTF-8" standalone="yes"?>
<Relationships xmlns="http://schemas.openxmlformats.org/package/2006/relationships"><Relationship Id="rId9" Type="http://schemas.openxmlformats.org/officeDocument/2006/relationships/image" Target="../media/image120.wmf"/><Relationship Id="rId8" Type="http://schemas.openxmlformats.org/officeDocument/2006/relationships/oleObject" Target="../embeddings/oleObject117.bin"/><Relationship Id="rId7" Type="http://schemas.openxmlformats.org/officeDocument/2006/relationships/image" Target="../media/image119.wmf"/><Relationship Id="rId6" Type="http://schemas.openxmlformats.org/officeDocument/2006/relationships/oleObject" Target="../embeddings/oleObject116.bin"/><Relationship Id="rId5" Type="http://schemas.openxmlformats.org/officeDocument/2006/relationships/image" Target="../media/image118.wmf"/><Relationship Id="rId4" Type="http://schemas.openxmlformats.org/officeDocument/2006/relationships/oleObject" Target="../embeddings/oleObject115.bin"/><Relationship Id="rId3" Type="http://schemas.openxmlformats.org/officeDocument/2006/relationships/oleObject" Target="../embeddings/oleObject114.bin"/><Relationship Id="rId2" Type="http://schemas.openxmlformats.org/officeDocument/2006/relationships/image" Target="../media/image115.wmf"/><Relationship Id="rId13" Type="http://schemas.openxmlformats.org/officeDocument/2006/relationships/vmlDrawing" Target="../drawings/vmlDrawing19.vml"/><Relationship Id="rId12" Type="http://schemas.openxmlformats.org/officeDocument/2006/relationships/slideLayout" Target="../slideLayouts/slideLayout7.xml"/><Relationship Id="rId11" Type="http://schemas.openxmlformats.org/officeDocument/2006/relationships/image" Target="../media/image121.wmf"/><Relationship Id="rId10" Type="http://schemas.openxmlformats.org/officeDocument/2006/relationships/oleObject" Target="../embeddings/oleObject118.bin"/><Relationship Id="rId1" Type="http://schemas.openxmlformats.org/officeDocument/2006/relationships/oleObject" Target="../embeddings/oleObject113.bin"/></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2.png"/></Relationships>
</file>

<file path=ppt/slides/_rels/slide27.xml.rels><?xml version="1.0" encoding="UTF-8" standalone="yes"?>
<Relationships xmlns="http://schemas.openxmlformats.org/package/2006/relationships"><Relationship Id="rId7" Type="http://schemas.openxmlformats.org/officeDocument/2006/relationships/vmlDrawing" Target="../drawings/vmlDrawing20.vml"/><Relationship Id="rId6" Type="http://schemas.openxmlformats.org/officeDocument/2006/relationships/slideLayout" Target="../slideLayouts/slideLayout7.xml"/><Relationship Id="rId5" Type="http://schemas.openxmlformats.org/officeDocument/2006/relationships/image" Target="../media/image125.wmf"/><Relationship Id="rId4" Type="http://schemas.openxmlformats.org/officeDocument/2006/relationships/oleObject" Target="../embeddings/oleObject120.bin"/><Relationship Id="rId3" Type="http://schemas.openxmlformats.org/officeDocument/2006/relationships/image" Target="../media/image124.wmf"/><Relationship Id="rId2" Type="http://schemas.openxmlformats.org/officeDocument/2006/relationships/oleObject" Target="../embeddings/oleObject119.bin"/><Relationship Id="rId1" Type="http://schemas.openxmlformats.org/officeDocument/2006/relationships/image" Target="../media/image123.png"/></Relationships>
</file>

<file path=ppt/slides/_rels/slide28.xml.rels><?xml version="1.0" encoding="UTF-8" standalone="yes"?>
<Relationships xmlns="http://schemas.openxmlformats.org/package/2006/relationships"><Relationship Id="rId8" Type="http://schemas.openxmlformats.org/officeDocument/2006/relationships/vmlDrawing" Target="../drawings/vmlDrawing21.vml"/><Relationship Id="rId7" Type="http://schemas.openxmlformats.org/officeDocument/2006/relationships/slideLayout" Target="../slideLayouts/slideLayout7.xml"/><Relationship Id="rId6" Type="http://schemas.openxmlformats.org/officeDocument/2006/relationships/image" Target="../media/image128.wmf"/><Relationship Id="rId5" Type="http://schemas.openxmlformats.org/officeDocument/2006/relationships/oleObject" Target="../embeddings/oleObject123.bin"/><Relationship Id="rId4" Type="http://schemas.openxmlformats.org/officeDocument/2006/relationships/image" Target="../media/image127.wmf"/><Relationship Id="rId3" Type="http://schemas.openxmlformats.org/officeDocument/2006/relationships/oleObject" Target="../embeddings/oleObject122.bin"/><Relationship Id="rId2" Type="http://schemas.openxmlformats.org/officeDocument/2006/relationships/image" Target="../media/image126.wmf"/><Relationship Id="rId1" Type="http://schemas.openxmlformats.org/officeDocument/2006/relationships/oleObject" Target="../embeddings/oleObject121.bin"/></Relationships>
</file>

<file path=ppt/slides/_rels/slide29.xml.rels><?xml version="1.0" encoding="UTF-8" standalone="yes"?>
<Relationships xmlns="http://schemas.openxmlformats.org/package/2006/relationships"><Relationship Id="rId6" Type="http://schemas.openxmlformats.org/officeDocument/2006/relationships/vmlDrawing" Target="../drawings/vmlDrawing22.vml"/><Relationship Id="rId5" Type="http://schemas.openxmlformats.org/officeDocument/2006/relationships/slideLayout" Target="../slideLayouts/slideLayout7.xml"/><Relationship Id="rId4" Type="http://schemas.openxmlformats.org/officeDocument/2006/relationships/image" Target="../media/image130.wmf"/><Relationship Id="rId3" Type="http://schemas.openxmlformats.org/officeDocument/2006/relationships/oleObject" Target="../embeddings/oleObject125.bin"/><Relationship Id="rId2" Type="http://schemas.openxmlformats.org/officeDocument/2006/relationships/image" Target="../media/image129.wmf"/><Relationship Id="rId1" Type="http://schemas.openxmlformats.org/officeDocument/2006/relationships/oleObject" Target="../embeddings/oleObject124.bin"/></Relationships>
</file>

<file path=ppt/slides/_rels/slide30.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34.wmf"/><Relationship Id="rId7" Type="http://schemas.openxmlformats.org/officeDocument/2006/relationships/oleObject" Target="../embeddings/oleObject129.bin"/><Relationship Id="rId6" Type="http://schemas.openxmlformats.org/officeDocument/2006/relationships/image" Target="../media/image133.wmf"/><Relationship Id="rId5" Type="http://schemas.openxmlformats.org/officeDocument/2006/relationships/oleObject" Target="../embeddings/oleObject128.bin"/><Relationship Id="rId4" Type="http://schemas.openxmlformats.org/officeDocument/2006/relationships/image" Target="../media/image132.wmf"/><Relationship Id="rId3" Type="http://schemas.openxmlformats.org/officeDocument/2006/relationships/oleObject" Target="../embeddings/oleObject127.bin"/><Relationship Id="rId2" Type="http://schemas.openxmlformats.org/officeDocument/2006/relationships/image" Target="../media/image131.wmf"/><Relationship Id="rId10" Type="http://schemas.openxmlformats.org/officeDocument/2006/relationships/vmlDrawing" Target="../drawings/vmlDrawing23.vml"/><Relationship Id="rId1" Type="http://schemas.openxmlformats.org/officeDocument/2006/relationships/oleObject" Target="../embeddings/oleObject126.bin"/></Relationships>
</file>

<file path=ppt/slides/_rels/slide31.xml.rels><?xml version="1.0" encoding="UTF-8" standalone="yes"?>
<Relationships xmlns="http://schemas.openxmlformats.org/package/2006/relationships"><Relationship Id="rId6" Type="http://schemas.openxmlformats.org/officeDocument/2006/relationships/vmlDrawing" Target="../drawings/vmlDrawing24.vml"/><Relationship Id="rId5" Type="http://schemas.openxmlformats.org/officeDocument/2006/relationships/slideLayout" Target="../slideLayouts/slideLayout7.xml"/><Relationship Id="rId4" Type="http://schemas.openxmlformats.org/officeDocument/2006/relationships/image" Target="../media/image136.wmf"/><Relationship Id="rId3" Type="http://schemas.openxmlformats.org/officeDocument/2006/relationships/oleObject" Target="../embeddings/oleObject131.bin"/><Relationship Id="rId2" Type="http://schemas.openxmlformats.org/officeDocument/2006/relationships/image" Target="../media/image135.wmf"/><Relationship Id="rId1" Type="http://schemas.openxmlformats.org/officeDocument/2006/relationships/oleObject" Target="../embeddings/oleObject130.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标题 8194"/>
          <p:cNvSpPr>
            <a:spLocks noGrp="1" noRot="1"/>
          </p:cNvSpPr>
          <p:nvPr>
            <p:ph type="title"/>
          </p:nvPr>
        </p:nvSpPr>
        <p:spPr>
          <a:xfrm>
            <a:off x="457200" y="90"/>
            <a:ext cx="8686800" cy="1143000"/>
          </a:xfrm>
        </p:spPr>
        <p:txBody>
          <a:bodyPr vert="horz" wrap="square" lIns="91440" tIns="45720" rIns="91440" bIns="45720" anchor="ctr" anchorCtr="0"/>
          <a:lstStyle/>
          <a:p>
            <a:r>
              <a:rPr lang="zh-CN" altLang="en-US" dirty="0">
                <a:solidFill>
                  <a:srgbClr val="FB1525"/>
                </a:solidFill>
                <a:latin typeface="仿宋" panose="02010609060101010101" charset="-122"/>
                <a:ea typeface="仿宋" panose="02010609060101010101" charset="-122"/>
              </a:rPr>
              <a:t>第</a:t>
            </a:r>
            <a:r>
              <a:rPr lang="en-US" altLang="zh-CN" dirty="0">
                <a:solidFill>
                  <a:srgbClr val="FB1525"/>
                </a:solidFill>
                <a:latin typeface="仿宋" panose="02010609060101010101" charset="-122"/>
                <a:ea typeface="仿宋" panose="02010609060101010101" charset="-122"/>
              </a:rPr>
              <a:t>3</a:t>
            </a:r>
            <a:r>
              <a:rPr lang="zh-CN" altLang="en-US" dirty="0">
                <a:solidFill>
                  <a:srgbClr val="FB1525"/>
                </a:solidFill>
                <a:latin typeface="仿宋" panose="02010609060101010101" charset="-122"/>
                <a:ea typeface="仿宋" panose="02010609060101010101" charset="-122"/>
              </a:rPr>
              <a:t>章高频小信号放大器</a:t>
            </a:r>
            <a:endParaRPr lang="zh-CN" altLang="en-US" dirty="0">
              <a:latin typeface="仿宋" panose="02010609060101010101" charset="-122"/>
              <a:ea typeface="仿宋" panose="02010609060101010101" charset="-122"/>
            </a:endParaRPr>
          </a:p>
        </p:txBody>
      </p:sp>
      <p:sp>
        <p:nvSpPr>
          <p:cNvPr id="9218" name="文本框 8195"/>
          <p:cNvSpPr txBox="1"/>
          <p:nvPr/>
        </p:nvSpPr>
        <p:spPr>
          <a:xfrm>
            <a:off x="739775" y="1590675"/>
            <a:ext cx="7654925" cy="3367076"/>
          </a:xfrm>
          <a:prstGeom prst="rect">
            <a:avLst/>
          </a:prstGeom>
          <a:noFill/>
          <a:ln w="9525">
            <a:noFill/>
          </a:ln>
        </p:spPr>
        <p:txBody>
          <a:bodyPr wrap="square" anchor="t" anchorCtr="0">
            <a:spAutoFit/>
          </a:bodyPr>
          <a:lstStyle/>
          <a:p>
            <a:pPr marL="571500" indent="-571500">
              <a:spcBef>
                <a:spcPct val="20000"/>
              </a:spcBef>
              <a:buClr>
                <a:schemeClr val="hlink"/>
              </a:buClr>
              <a:buSzPct val="70000"/>
              <a:buFont typeface="Wingdings" panose="05000000000000000000" charset="0"/>
              <a:buChar char="p"/>
            </a:pPr>
            <a:r>
              <a:rPr lang="zh-CN" altLang="en-US" sz="4000" dirty="0">
                <a:solidFill>
                  <a:srgbClr val="CC0000"/>
                </a:solidFill>
                <a:latin typeface="仿宋" panose="02010609060101010101" charset="-122"/>
                <a:ea typeface="仿宋" panose="02010609060101010101" charset="-122"/>
              </a:rPr>
              <a:t>内容概要</a:t>
            </a:r>
            <a:endParaRPr lang="zh-CN" altLang="en-US" sz="4000" dirty="0">
              <a:solidFill>
                <a:srgbClr val="CC0000"/>
              </a:solidFill>
              <a:latin typeface="仿宋" panose="02010609060101010101" charset="-122"/>
              <a:ea typeface="仿宋" panose="02010609060101010101" charset="-122"/>
            </a:endParaRPr>
          </a:p>
          <a:p>
            <a:pPr marL="1028700" lvl="1" indent="-571500">
              <a:spcBef>
                <a:spcPct val="20000"/>
              </a:spcBef>
              <a:buClr>
                <a:schemeClr val="hlink"/>
              </a:buClr>
              <a:buSzPct val="70000"/>
              <a:buFont typeface="Wingdings" panose="05000000000000000000" charset="0"/>
              <a:buChar char="p"/>
            </a:pPr>
            <a:r>
              <a:rPr lang="zh-CN" altLang="en-US" sz="3600" dirty="0">
                <a:latin typeface="仿宋" panose="02010609060101010101" charset="-122"/>
                <a:ea typeface="仿宋" panose="02010609060101010101" charset="-122"/>
              </a:rPr>
              <a:t>相关基础知识</a:t>
            </a:r>
            <a:endParaRPr lang="zh-CN" altLang="en-US" sz="3600" dirty="0">
              <a:latin typeface="仿宋" panose="02010609060101010101" charset="-122"/>
              <a:ea typeface="仿宋" panose="02010609060101010101" charset="-122"/>
            </a:endParaRPr>
          </a:p>
          <a:p>
            <a:pPr marL="1028700" lvl="1" indent="-571500">
              <a:spcBef>
                <a:spcPct val="20000"/>
              </a:spcBef>
              <a:buClr>
                <a:schemeClr val="hlink"/>
              </a:buClr>
              <a:buSzPct val="70000"/>
              <a:buFont typeface="Wingdings" panose="05000000000000000000" charset="0"/>
              <a:buChar char="p"/>
            </a:pPr>
            <a:r>
              <a:rPr lang="zh-CN" altLang="en-US" sz="3600" u="sng" dirty="0">
                <a:solidFill>
                  <a:srgbClr val="CC0000"/>
                </a:solidFill>
                <a:latin typeface="仿宋" panose="02010609060101010101" charset="-122"/>
                <a:ea typeface="仿宋" panose="02010609060101010101" charset="-122"/>
              </a:rPr>
              <a:t>高频小信号调谐放大器</a:t>
            </a:r>
            <a:endParaRPr lang="en-US" altLang="zh-CN" sz="3600" u="sng" dirty="0">
              <a:solidFill>
                <a:srgbClr val="CC0000"/>
              </a:solidFill>
              <a:latin typeface="仿宋" panose="02010609060101010101" charset="-122"/>
              <a:ea typeface="仿宋" panose="02010609060101010101" charset="-122"/>
            </a:endParaRPr>
          </a:p>
          <a:p>
            <a:pPr marL="1028700" lvl="1" indent="-571500">
              <a:spcBef>
                <a:spcPct val="20000"/>
              </a:spcBef>
              <a:buClr>
                <a:schemeClr val="hlink"/>
              </a:buClr>
              <a:buSzPct val="70000"/>
              <a:buFont typeface="Wingdings" panose="05000000000000000000" charset="0"/>
              <a:buChar char="p"/>
            </a:pPr>
            <a:r>
              <a:rPr lang="zh-CN" altLang="en-US" sz="3600" dirty="0">
                <a:solidFill>
                  <a:srgbClr val="CC0000"/>
                </a:solidFill>
                <a:latin typeface="仿宋" panose="02010609060101010101" charset="-122"/>
                <a:ea typeface="仿宋" panose="02010609060101010101" charset="-122"/>
              </a:rPr>
              <a:t>调谐放大器的稳定性</a:t>
            </a:r>
            <a:endParaRPr lang="en-US" altLang="zh-CN" sz="3600" dirty="0">
              <a:solidFill>
                <a:srgbClr val="CC0000"/>
              </a:solidFill>
              <a:latin typeface="仿宋" panose="02010609060101010101" charset="-122"/>
              <a:ea typeface="仿宋" panose="02010609060101010101" charset="-122"/>
            </a:endParaRPr>
          </a:p>
          <a:p>
            <a:pPr marL="1028700" lvl="1" indent="-571500">
              <a:spcBef>
                <a:spcPct val="20000"/>
              </a:spcBef>
              <a:buClr>
                <a:schemeClr val="hlink"/>
              </a:buClr>
              <a:buSzPct val="70000"/>
              <a:buFont typeface="Wingdings" panose="05000000000000000000" charset="0"/>
              <a:buChar char="p"/>
            </a:pPr>
            <a:r>
              <a:rPr lang="zh-CN" altLang="en-US" sz="3600" dirty="0">
                <a:latin typeface="仿宋" panose="02010609060101010101" charset="-122"/>
                <a:ea typeface="仿宋" panose="02010609060101010101" charset="-122"/>
              </a:rPr>
              <a:t>高频集成放大器</a:t>
            </a:r>
            <a:endParaRPr lang="zh-CN" altLang="en-US" sz="3600" dirty="0">
              <a:latin typeface="仿宋" panose="02010609060101010101" charset="-122"/>
              <a:ea typeface="仿宋" panose="02010609060101010101"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194"/>
          <p:cNvSpPr>
            <a:spLocks noGrp="1" noRot="1"/>
          </p:cNvSpPr>
          <p:nvPr>
            <p:ph type="title"/>
          </p:nvPr>
        </p:nvSpPr>
        <p:spPr>
          <a:xfrm>
            <a:off x="457200" y="90"/>
            <a:ext cx="8686800" cy="838178"/>
          </a:xfrm>
        </p:spPr>
        <p:txBody>
          <a:bodyPr vert="horz" wrap="square" lIns="91440" tIns="45720" rIns="91440" bIns="45720" anchor="ctr" anchorCtr="0"/>
          <a:lstStyle/>
          <a:p>
            <a:r>
              <a:rPr lang="zh-CN" altLang="en-US" sz="3600" b="1" dirty="0">
                <a:solidFill>
                  <a:schemeClr val="tx1"/>
                </a:solidFill>
                <a:latin typeface="仿宋" panose="02010609060101010101" charset="-122"/>
                <a:ea typeface="仿宋" panose="02010609060101010101" charset="-122"/>
              </a:rPr>
              <a:t>一、高频小信号调谐放大器</a:t>
            </a:r>
            <a:r>
              <a:rPr lang="zh-CN" altLang="en-US" sz="3600" b="1" dirty="0">
                <a:latin typeface="仿宋" panose="02010609060101010101" charset="-122"/>
                <a:ea typeface="仿宋" panose="02010609060101010101" charset="-122"/>
              </a:rPr>
              <a:t>概述</a:t>
            </a:r>
            <a:endParaRPr lang="zh-CN" altLang="en-US" sz="3600" dirty="0">
              <a:solidFill>
                <a:schemeClr val="tx1"/>
              </a:solidFill>
              <a:latin typeface="仿宋" panose="02010609060101010101" charset="-122"/>
              <a:ea typeface="仿宋" panose="02010609060101010101" charset="-122"/>
            </a:endParaRPr>
          </a:p>
        </p:txBody>
      </p:sp>
      <p:sp>
        <p:nvSpPr>
          <p:cNvPr id="10" name="矩形 150553"/>
          <p:cNvSpPr>
            <a:spLocks noChangeArrowheads="1"/>
          </p:cNvSpPr>
          <p:nvPr/>
        </p:nvSpPr>
        <p:spPr bwMode="auto">
          <a:xfrm>
            <a:off x="609704" y="986187"/>
            <a:ext cx="43669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CN" sz="2400" b="1" u="sng" dirty="0">
                <a:solidFill>
                  <a:srgbClr val="FF0000"/>
                </a:solidFill>
                <a:latin typeface="仿宋" panose="02010609060101010101" charset="-122"/>
                <a:ea typeface="仿宋" panose="02010609060101010101" charset="-122"/>
              </a:rPr>
              <a:t>1. </a:t>
            </a:r>
            <a:r>
              <a:rPr lang="zh-CN" altLang="en-US" sz="2400" b="1" u="sng" dirty="0">
                <a:solidFill>
                  <a:srgbClr val="FF0000"/>
                </a:solidFill>
                <a:latin typeface="仿宋" panose="02010609060101010101" charset="-122"/>
                <a:ea typeface="仿宋" panose="02010609060101010101" charset="-122"/>
              </a:rPr>
              <a:t>组成：放大管</a:t>
            </a:r>
            <a:r>
              <a:rPr lang="en-US" altLang="zh-CN" sz="2400" b="1" u="sng" dirty="0">
                <a:solidFill>
                  <a:srgbClr val="FF0000"/>
                </a:solidFill>
                <a:latin typeface="仿宋" panose="02010609060101010101" charset="-122"/>
                <a:ea typeface="仿宋" panose="02010609060101010101" charset="-122"/>
              </a:rPr>
              <a:t>+LC</a:t>
            </a:r>
            <a:r>
              <a:rPr lang="zh-CN" altLang="en-US" sz="2400" b="1" u="sng" dirty="0">
                <a:solidFill>
                  <a:srgbClr val="FF0000"/>
                </a:solidFill>
                <a:latin typeface="仿宋" panose="02010609060101010101" charset="-122"/>
                <a:ea typeface="仿宋" panose="02010609060101010101" charset="-122"/>
              </a:rPr>
              <a:t>谐振回路 </a:t>
            </a:r>
            <a:endParaRPr lang="zh-CN" altLang="en-US" sz="2400" b="1" u="sng" dirty="0">
              <a:solidFill>
                <a:srgbClr val="FF0000"/>
              </a:solidFill>
              <a:latin typeface="仿宋" panose="02010609060101010101" charset="-122"/>
              <a:ea typeface="仿宋" panose="02010609060101010101" charset="-122"/>
            </a:endParaRPr>
          </a:p>
        </p:txBody>
      </p:sp>
      <p:sp>
        <p:nvSpPr>
          <p:cNvPr id="12" name="矩形 150553"/>
          <p:cNvSpPr>
            <a:spLocks noChangeArrowheads="1"/>
          </p:cNvSpPr>
          <p:nvPr/>
        </p:nvSpPr>
        <p:spPr bwMode="auto">
          <a:xfrm>
            <a:off x="599728" y="3838150"/>
            <a:ext cx="63754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CN" sz="2400" b="1" u="sng" dirty="0">
                <a:solidFill>
                  <a:srgbClr val="FF0000"/>
                </a:solidFill>
                <a:latin typeface="仿宋" panose="02010609060101010101" charset="-122"/>
                <a:ea typeface="仿宋" panose="02010609060101010101" charset="-122"/>
              </a:rPr>
              <a:t>2. </a:t>
            </a:r>
            <a:r>
              <a:rPr lang="zh-CN" altLang="en-US" sz="2400" b="1" u="sng" dirty="0">
                <a:solidFill>
                  <a:srgbClr val="FF0000"/>
                </a:solidFill>
                <a:latin typeface="仿宋" panose="02010609060101010101" charset="-122"/>
                <a:ea typeface="仿宋" panose="02010609060101010101" charset="-122"/>
              </a:rPr>
              <a:t>分析方法：线性模型的等效电路分析方法 </a:t>
            </a:r>
            <a:endParaRPr lang="zh-CN" altLang="en-US" sz="2400" b="1" u="sng" dirty="0">
              <a:solidFill>
                <a:srgbClr val="FF0000"/>
              </a:solidFill>
              <a:latin typeface="仿宋" panose="02010609060101010101" charset="-122"/>
              <a:ea typeface="仿宋" panose="02010609060101010101" charset="-122"/>
            </a:endParaRPr>
          </a:p>
        </p:txBody>
      </p:sp>
      <p:pic>
        <p:nvPicPr>
          <p:cNvPr id="13" name="图片 15668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14496" y="4400497"/>
            <a:ext cx="7543800" cy="2324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4">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4411" b="10309"/>
          <a:stretch>
            <a:fillRect/>
          </a:stretch>
        </p:blipFill>
        <p:spPr bwMode="auto">
          <a:xfrm>
            <a:off x="1905070" y="1528408"/>
            <a:ext cx="4876672" cy="2240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2590852" y="1528408"/>
            <a:ext cx="990574" cy="224082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657624" y="1516772"/>
            <a:ext cx="685782" cy="137884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457702" y="1957218"/>
            <a:ext cx="1409664" cy="1700376"/>
          </a:xfrm>
          <a:prstGeom prst="rect">
            <a:avLst/>
          </a:prstGeom>
          <a:noFill/>
          <a:ln w="190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905070" y="2286030"/>
            <a:ext cx="609584" cy="942536"/>
          </a:xfrm>
          <a:prstGeom prst="rect">
            <a:avLst/>
          </a:prstGeom>
          <a:noFill/>
          <a:ln w="190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150553"/>
          <p:cNvSpPr>
            <a:spLocks noChangeArrowheads="1"/>
          </p:cNvSpPr>
          <p:nvPr/>
        </p:nvSpPr>
        <p:spPr bwMode="auto">
          <a:xfrm>
            <a:off x="609704" y="986187"/>
            <a:ext cx="14253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CN" sz="2400" b="1" u="sng" dirty="0">
                <a:solidFill>
                  <a:srgbClr val="FF0000"/>
                </a:solidFill>
                <a:latin typeface="仿宋" panose="02010609060101010101" charset="-122"/>
                <a:ea typeface="仿宋" panose="02010609060101010101" charset="-122"/>
              </a:rPr>
              <a:t>3. </a:t>
            </a:r>
            <a:r>
              <a:rPr lang="zh-CN" altLang="en-US" sz="2400" b="1" u="sng" dirty="0">
                <a:solidFill>
                  <a:srgbClr val="FF0000"/>
                </a:solidFill>
                <a:latin typeface="仿宋" panose="02010609060101010101" charset="-122"/>
                <a:ea typeface="仿宋" panose="02010609060101010101" charset="-122"/>
              </a:rPr>
              <a:t>分类 </a:t>
            </a:r>
            <a:endParaRPr lang="zh-CN" altLang="en-US" sz="2400" b="1" u="sng" dirty="0">
              <a:solidFill>
                <a:srgbClr val="FF0000"/>
              </a:solidFill>
              <a:latin typeface="仿宋" panose="02010609060101010101" charset="-122"/>
              <a:ea typeface="仿宋" panose="02010609060101010101" charset="-122"/>
            </a:endParaRPr>
          </a:p>
        </p:txBody>
      </p:sp>
      <p:sp>
        <p:nvSpPr>
          <p:cNvPr id="5" name="文本框 4"/>
          <p:cNvSpPr txBox="1"/>
          <p:nvPr/>
        </p:nvSpPr>
        <p:spPr>
          <a:xfrm>
            <a:off x="1147327" y="3135866"/>
            <a:ext cx="2735580" cy="398780"/>
          </a:xfrm>
          <a:prstGeom prst="rect">
            <a:avLst/>
          </a:prstGeom>
          <a:noFill/>
        </p:spPr>
        <p:txBody>
          <a:bodyPr wrap="none" rtlCol="0">
            <a:spAutoFit/>
          </a:bodyPr>
          <a:lstStyle/>
          <a:p>
            <a:r>
              <a:rPr lang="zh-CN" altLang="en-US" sz="2000" b="1" dirty="0">
                <a:latin typeface="仿宋" panose="02010609060101010101" charset="-122"/>
                <a:ea typeface="仿宋" panose="02010609060101010101" charset="-122"/>
              </a:rPr>
              <a:t>按晶体管连接方式不同</a:t>
            </a:r>
            <a:endParaRPr lang="zh-CN" altLang="en-US" sz="2000" b="1" dirty="0">
              <a:latin typeface="仿宋" panose="02010609060101010101" charset="-122"/>
              <a:ea typeface="仿宋" panose="02010609060101010101" charset="-122"/>
            </a:endParaRPr>
          </a:p>
        </p:txBody>
      </p:sp>
      <p:sp>
        <p:nvSpPr>
          <p:cNvPr id="14" name="文本框 13"/>
          <p:cNvSpPr txBox="1"/>
          <p:nvPr/>
        </p:nvSpPr>
        <p:spPr>
          <a:xfrm>
            <a:off x="1143090" y="1916698"/>
            <a:ext cx="2225040" cy="398780"/>
          </a:xfrm>
          <a:prstGeom prst="rect">
            <a:avLst/>
          </a:prstGeom>
          <a:noFill/>
        </p:spPr>
        <p:txBody>
          <a:bodyPr wrap="none" rtlCol="0">
            <a:spAutoFit/>
          </a:bodyPr>
          <a:lstStyle/>
          <a:p>
            <a:r>
              <a:rPr lang="zh-CN" altLang="en-US" sz="2000" b="1" dirty="0">
                <a:latin typeface="仿宋" panose="02010609060101010101" charset="-122"/>
                <a:ea typeface="仿宋" panose="02010609060101010101" charset="-122"/>
              </a:rPr>
              <a:t>按放大管类型不同</a:t>
            </a:r>
            <a:endParaRPr lang="zh-CN" altLang="en-US" sz="2000" b="1" dirty="0">
              <a:latin typeface="仿宋" panose="02010609060101010101" charset="-122"/>
              <a:ea typeface="仿宋" panose="02010609060101010101" charset="-122"/>
            </a:endParaRPr>
          </a:p>
        </p:txBody>
      </p:sp>
      <p:sp>
        <p:nvSpPr>
          <p:cNvPr id="16" name="文本框 15"/>
          <p:cNvSpPr txBox="1"/>
          <p:nvPr/>
        </p:nvSpPr>
        <p:spPr>
          <a:xfrm>
            <a:off x="1218655" y="4723100"/>
            <a:ext cx="1969770" cy="398780"/>
          </a:xfrm>
          <a:prstGeom prst="rect">
            <a:avLst/>
          </a:prstGeom>
          <a:noFill/>
        </p:spPr>
        <p:txBody>
          <a:bodyPr wrap="none" rtlCol="0">
            <a:spAutoFit/>
          </a:bodyPr>
          <a:lstStyle/>
          <a:p>
            <a:r>
              <a:rPr lang="zh-CN" altLang="en-US" sz="2000" b="1" dirty="0">
                <a:latin typeface="仿宋" panose="02010609060101010101" charset="-122"/>
                <a:ea typeface="仿宋" panose="02010609060101010101" charset="-122"/>
              </a:rPr>
              <a:t>按谐振回路不同</a:t>
            </a:r>
            <a:endParaRPr lang="zh-CN" altLang="en-US" sz="2000" b="1" dirty="0">
              <a:latin typeface="仿宋" panose="02010609060101010101" charset="-122"/>
              <a:ea typeface="仿宋" panose="02010609060101010101" charset="-122"/>
            </a:endParaRPr>
          </a:p>
        </p:txBody>
      </p:sp>
      <p:sp>
        <p:nvSpPr>
          <p:cNvPr id="7" name="左大括号 6"/>
          <p:cNvSpPr/>
          <p:nvPr/>
        </p:nvSpPr>
        <p:spPr>
          <a:xfrm>
            <a:off x="3427764" y="1676446"/>
            <a:ext cx="152396" cy="914376"/>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b="1" dirty="0">
              <a:latin typeface="仿宋" panose="02010609060101010101" charset="-122"/>
              <a:ea typeface="仿宋" panose="02010609060101010101" charset="-122"/>
            </a:endParaRPr>
          </a:p>
        </p:txBody>
      </p:sp>
      <p:sp>
        <p:nvSpPr>
          <p:cNvPr id="20" name="文本框 19"/>
          <p:cNvSpPr txBox="1"/>
          <p:nvPr/>
        </p:nvSpPr>
        <p:spPr>
          <a:xfrm>
            <a:off x="3707467" y="1676446"/>
            <a:ext cx="2468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晶体管小信号放大器</a:t>
            </a:r>
            <a:endParaRPr lang="zh-CN" altLang="en-US" sz="2000" dirty="0">
              <a:latin typeface="仿宋" panose="02010609060101010101" charset="-122"/>
              <a:ea typeface="仿宋" panose="02010609060101010101" charset="-122"/>
            </a:endParaRPr>
          </a:p>
        </p:txBody>
      </p:sp>
      <p:sp>
        <p:nvSpPr>
          <p:cNvPr id="21" name="文本框 20"/>
          <p:cNvSpPr txBox="1"/>
          <p:nvPr/>
        </p:nvSpPr>
        <p:spPr>
          <a:xfrm>
            <a:off x="3714997" y="2209832"/>
            <a:ext cx="2539365" cy="398780"/>
          </a:xfrm>
          <a:prstGeom prst="rect">
            <a:avLst/>
          </a:prstGeom>
          <a:noFill/>
        </p:spPr>
        <p:txBody>
          <a:bodyPr wrap="none" rtlCol="0">
            <a:spAutoFit/>
          </a:bodyPr>
          <a:lstStyle/>
          <a:p>
            <a:r>
              <a:rPr lang="en-US" altLang="zh-CN" sz="2000" dirty="0">
                <a:latin typeface="仿宋" panose="02010609060101010101" charset="-122"/>
                <a:ea typeface="仿宋" panose="02010609060101010101" charset="-122"/>
                <a:cs typeface="仿宋" panose="02010609060101010101" charset="-122"/>
              </a:rPr>
              <a:t>MOS</a:t>
            </a:r>
            <a:r>
              <a:rPr lang="zh-CN" altLang="en-US" sz="2000" dirty="0">
                <a:latin typeface="仿宋" panose="02010609060101010101" charset="-122"/>
                <a:ea typeface="仿宋" panose="02010609060101010101" charset="-122"/>
                <a:cs typeface="仿宋" panose="02010609060101010101" charset="-122"/>
              </a:rPr>
              <a:t>管小信号放大器</a:t>
            </a:r>
            <a:endParaRPr lang="zh-CN" altLang="en-US" sz="2000" dirty="0">
              <a:latin typeface="仿宋" panose="02010609060101010101" charset="-122"/>
              <a:ea typeface="仿宋" panose="02010609060101010101" charset="-122"/>
              <a:cs typeface="仿宋" panose="02010609060101010101" charset="-122"/>
            </a:endParaRPr>
          </a:p>
        </p:txBody>
      </p:sp>
      <p:sp>
        <p:nvSpPr>
          <p:cNvPr id="22" name="左大括号 21"/>
          <p:cNvSpPr/>
          <p:nvPr/>
        </p:nvSpPr>
        <p:spPr>
          <a:xfrm>
            <a:off x="3919901" y="2900091"/>
            <a:ext cx="152396" cy="914376"/>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b="1" dirty="0">
              <a:latin typeface="仿宋" panose="02010609060101010101" charset="-122"/>
              <a:ea typeface="仿宋" panose="02010609060101010101" charset="-122"/>
            </a:endParaRPr>
          </a:p>
        </p:txBody>
      </p:sp>
      <p:sp>
        <p:nvSpPr>
          <p:cNvPr id="23" name="文本框 22"/>
          <p:cNvSpPr txBox="1"/>
          <p:nvPr/>
        </p:nvSpPr>
        <p:spPr>
          <a:xfrm>
            <a:off x="4124039" y="2831074"/>
            <a:ext cx="1960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共发射极放大器</a:t>
            </a:r>
            <a:endParaRPr lang="zh-CN" altLang="en-US" sz="2000" dirty="0">
              <a:latin typeface="仿宋" panose="02010609060101010101" charset="-122"/>
              <a:ea typeface="仿宋" panose="02010609060101010101" charset="-122"/>
            </a:endParaRPr>
          </a:p>
        </p:txBody>
      </p:sp>
      <p:sp>
        <p:nvSpPr>
          <p:cNvPr id="24" name="文本框 23"/>
          <p:cNvSpPr txBox="1"/>
          <p:nvPr/>
        </p:nvSpPr>
        <p:spPr>
          <a:xfrm>
            <a:off x="4131569" y="3124208"/>
            <a:ext cx="1706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共基极放大器</a:t>
            </a:r>
            <a:endParaRPr lang="zh-CN" altLang="en-US" sz="2000" dirty="0">
              <a:latin typeface="仿宋" panose="02010609060101010101" charset="-122"/>
              <a:ea typeface="仿宋" panose="02010609060101010101" charset="-122"/>
            </a:endParaRPr>
          </a:p>
        </p:txBody>
      </p:sp>
      <p:sp>
        <p:nvSpPr>
          <p:cNvPr id="25" name="文本框 24"/>
          <p:cNvSpPr txBox="1"/>
          <p:nvPr/>
        </p:nvSpPr>
        <p:spPr>
          <a:xfrm>
            <a:off x="4112280" y="3429000"/>
            <a:ext cx="1960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共射共基放大器</a:t>
            </a:r>
            <a:endParaRPr lang="zh-CN" altLang="en-US" sz="2000" dirty="0">
              <a:latin typeface="仿宋" panose="02010609060101010101" charset="-122"/>
              <a:ea typeface="仿宋" panose="02010609060101010101" charset="-122"/>
            </a:endParaRPr>
          </a:p>
        </p:txBody>
      </p:sp>
      <p:sp>
        <p:nvSpPr>
          <p:cNvPr id="2" name="左大括号 1"/>
          <p:cNvSpPr/>
          <p:nvPr/>
        </p:nvSpPr>
        <p:spPr>
          <a:xfrm>
            <a:off x="3215686" y="4462826"/>
            <a:ext cx="152396" cy="914376"/>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b="1" dirty="0">
              <a:latin typeface="仿宋" panose="02010609060101010101" charset="-122"/>
              <a:ea typeface="仿宋" panose="02010609060101010101" charset="-122"/>
            </a:endParaRPr>
          </a:p>
        </p:txBody>
      </p:sp>
      <p:sp>
        <p:nvSpPr>
          <p:cNvPr id="3" name="文本框 2"/>
          <p:cNvSpPr txBox="1"/>
          <p:nvPr/>
        </p:nvSpPr>
        <p:spPr>
          <a:xfrm>
            <a:off x="3419824" y="4242679"/>
            <a:ext cx="1706880" cy="398780"/>
          </a:xfrm>
          <a:prstGeom prst="rect">
            <a:avLst/>
          </a:prstGeom>
          <a:noFill/>
        </p:spPr>
        <p:txBody>
          <a:bodyPr wrap="none" rtlCol="0">
            <a:spAutoFit/>
          </a:bodyPr>
          <a:lstStyle/>
          <a:p>
            <a:r>
              <a:rPr lang="en-US" altLang="zh-CN" sz="2000" dirty="0">
                <a:latin typeface="仿宋" panose="02010609060101010101" charset="-122"/>
                <a:ea typeface="仿宋" panose="02010609060101010101" charset="-122"/>
              </a:rPr>
              <a:t>(</a:t>
            </a:r>
            <a:r>
              <a:rPr lang="zh-CN" altLang="en-US" sz="2000" dirty="0">
                <a:latin typeface="仿宋" panose="02010609060101010101" charset="-122"/>
                <a:ea typeface="仿宋" panose="02010609060101010101" charset="-122"/>
              </a:rPr>
              <a:t>单级</a:t>
            </a:r>
            <a:r>
              <a:rPr lang="en-US" altLang="zh-CN" sz="2000" dirty="0">
                <a:latin typeface="仿宋" panose="02010609060101010101" charset="-122"/>
                <a:ea typeface="仿宋" panose="02010609060101010101" charset="-122"/>
              </a:rPr>
              <a:t>)</a:t>
            </a:r>
            <a:r>
              <a:rPr lang="zh-CN" altLang="en-US" sz="2000" dirty="0">
                <a:latin typeface="仿宋" panose="02010609060101010101" charset="-122"/>
                <a:ea typeface="仿宋" panose="02010609060101010101" charset="-122"/>
              </a:rPr>
              <a:t>单调谐</a:t>
            </a:r>
            <a:endParaRPr lang="zh-CN" altLang="en-US" sz="2000" dirty="0">
              <a:latin typeface="仿宋" panose="02010609060101010101" charset="-122"/>
              <a:ea typeface="仿宋" panose="02010609060101010101" charset="-122"/>
            </a:endParaRPr>
          </a:p>
        </p:txBody>
      </p:sp>
      <p:sp>
        <p:nvSpPr>
          <p:cNvPr id="4" name="文本框 3"/>
          <p:cNvSpPr txBox="1"/>
          <p:nvPr/>
        </p:nvSpPr>
        <p:spPr>
          <a:xfrm>
            <a:off x="3427354" y="4535813"/>
            <a:ext cx="1452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多级单调谐</a:t>
            </a:r>
            <a:endParaRPr lang="zh-CN" altLang="en-US" sz="2000" dirty="0">
              <a:latin typeface="仿宋" panose="02010609060101010101" charset="-122"/>
              <a:ea typeface="仿宋" panose="02010609060101010101" charset="-122"/>
            </a:endParaRPr>
          </a:p>
        </p:txBody>
      </p:sp>
      <p:sp>
        <p:nvSpPr>
          <p:cNvPr id="6" name="文本框 5"/>
          <p:cNvSpPr txBox="1"/>
          <p:nvPr/>
        </p:nvSpPr>
        <p:spPr>
          <a:xfrm>
            <a:off x="3408065" y="4840605"/>
            <a:ext cx="1198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参差调谐</a:t>
            </a:r>
            <a:endParaRPr lang="zh-CN" altLang="en-US" sz="2000" dirty="0">
              <a:latin typeface="仿宋" panose="02010609060101010101" charset="-122"/>
              <a:ea typeface="仿宋" panose="02010609060101010101" charset="-122"/>
            </a:endParaRPr>
          </a:p>
        </p:txBody>
      </p:sp>
      <p:sp>
        <p:nvSpPr>
          <p:cNvPr id="8" name="文本框 7"/>
          <p:cNvSpPr txBox="1"/>
          <p:nvPr/>
        </p:nvSpPr>
        <p:spPr>
          <a:xfrm>
            <a:off x="3420765" y="5193030"/>
            <a:ext cx="944880" cy="398780"/>
          </a:xfrm>
          <a:prstGeom prst="rect">
            <a:avLst/>
          </a:prstGeom>
          <a:noFill/>
        </p:spPr>
        <p:txBody>
          <a:bodyPr wrap="none" rtlCol="0">
            <a:spAutoFit/>
          </a:bodyPr>
          <a:lstStyle/>
          <a:p>
            <a:r>
              <a:rPr lang="zh-CN" altLang="en-US" sz="2000" dirty="0">
                <a:latin typeface="仿宋" panose="02010609060101010101" charset="-122"/>
                <a:ea typeface="仿宋" panose="02010609060101010101" charset="-122"/>
              </a:rPr>
              <a:t>双调谐</a:t>
            </a:r>
            <a:endParaRPr lang="zh-CN" altLang="en-US" sz="2000" dirty="0">
              <a:latin typeface="仿宋" panose="02010609060101010101" charset="-122"/>
              <a:ea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6" grpId="0"/>
      <p:bldP spid="7" grpId="0" bldLvl="0" animBg="1"/>
      <p:bldP spid="20" grpId="0"/>
      <p:bldP spid="21" grpId="0"/>
      <p:bldP spid="22" grpId="0" bldLvl="0" animBg="1"/>
      <p:bldP spid="23" grpId="0"/>
      <p:bldP spid="24" grpId="0"/>
      <p:bldP spid="25" grpId="0"/>
      <p:bldP spid="2" grpId="0" bldLvl="0" animBg="1"/>
      <p:bldP spid="3" grpId="0"/>
      <p:bldP spid="4" grpId="0"/>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3" name="矩形 155652"/>
          <p:cNvSpPr/>
          <p:nvPr/>
        </p:nvSpPr>
        <p:spPr>
          <a:xfrm>
            <a:off x="552450" y="952568"/>
            <a:ext cx="4724400" cy="457200"/>
          </a:xfrm>
          <a:prstGeom prst="rect">
            <a:avLst/>
          </a:prstGeom>
          <a:noFill/>
          <a:ln w="9525">
            <a:noFill/>
          </a:ln>
        </p:spPr>
        <p:txBody>
          <a:bodyPr>
            <a:spAutoFit/>
          </a:bodyPr>
          <a:lstStyle>
            <a:lvl1pPr marL="0" lvl="0"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u="none" kern="1200" baseline="0">
                <a:solidFill>
                  <a:schemeClr val="accent2"/>
                </a:solidFill>
                <a:effectLst>
                  <a:outerShdw blurRad="38100" dist="38100" dir="2700000">
                    <a:srgbClr val="000000"/>
                  </a:outerShdw>
                </a:effectLst>
                <a:latin typeface="Arial" panose="020B0604020202020204" pitchFamily="34" charset="0"/>
                <a:ea typeface="华文细黑" panose="02010600040101010101" pitchFamily="2" charset="-122"/>
              </a:defRPr>
            </a:lvl1pPr>
            <a:lvl2pPr marL="457200" lvl="1"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914400" lvl="2"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371600" lvl="3"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1828800" lvl="4"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marR="0" lvl="0" indent="0" algn="l" defTabSz="914400" rtl="0" eaLnBrk="1" fontAlgn="base" latinLnBrk="0" hangingPunct="1">
              <a:lnSpc>
                <a:spcPct val="100000"/>
              </a:lnSpc>
              <a:spcBef>
                <a:spcPct val="0"/>
              </a:spcBef>
              <a:spcAft>
                <a:spcPct val="0"/>
              </a:spcAft>
              <a:buFont typeface="Wingdings" panose="05000000000000000000" pitchFamily="2" charset="2"/>
              <a:buNone/>
            </a:pPr>
            <a:r>
              <a:rPr kumimoji="0" lang="en-US" altLang="zh-CN" sz="2400" i="0" u="sng" strike="noStrike" kern="1200" cap="none" spc="0" normalizeH="0" baseline="0" noProof="1">
                <a:solidFill>
                  <a:srgbClr val="FF0000"/>
                </a:solidFill>
                <a:effectLst/>
                <a:latin typeface="仿宋" panose="02010609060101010101" charset="-122"/>
                <a:ea typeface="仿宋" panose="02010609060101010101" charset="-122"/>
                <a:sym typeface="+mn-ea"/>
              </a:rPr>
              <a:t>1. </a:t>
            </a:r>
            <a:r>
              <a:rPr kumimoji="0" lang="zh-CN" altLang="en-US" sz="2400" i="0" u="sng" strike="noStrike" kern="1200" cap="none" spc="0" normalizeH="0" baseline="0" noProof="1">
                <a:solidFill>
                  <a:srgbClr val="FF0000"/>
                </a:solidFill>
                <a:effectLst/>
                <a:latin typeface="仿宋" panose="02010609060101010101" charset="-122"/>
                <a:ea typeface="仿宋" panose="02010609060101010101" charset="-122"/>
                <a:sym typeface="+mn-ea"/>
              </a:rPr>
              <a:t>电路组成及工作原理</a:t>
            </a:r>
            <a:endParaRPr kumimoji="0" lang="zh-CN" altLang="en-US" sz="2400" i="0" u="sng" strike="noStrike" kern="1200" cap="none" spc="0" normalizeH="0" baseline="0" noProof="1">
              <a:solidFill>
                <a:srgbClr val="FF0000"/>
              </a:solidFill>
              <a:effectLst/>
              <a:latin typeface="仿宋" panose="02010609060101010101" charset="-122"/>
              <a:ea typeface="仿宋" panose="02010609060101010101" charset="-122"/>
              <a:sym typeface="+mn-ea"/>
            </a:endParaRPr>
          </a:p>
        </p:txBody>
      </p:sp>
      <p:pic>
        <p:nvPicPr>
          <p:cNvPr id="155654" name="图片 155653">
            <a:hlinkClick r:id="rId1"/>
          </p:cNvPr>
          <p:cNvPicPr>
            <a:picLocks noChangeAspect="1"/>
          </p:cNvPicPr>
          <p:nvPr/>
        </p:nvPicPr>
        <p:blipFill>
          <a:blip r:embed="rId2"/>
          <a:stretch>
            <a:fillRect/>
          </a:stretch>
        </p:blipFill>
        <p:spPr>
          <a:xfrm>
            <a:off x="765794" y="1676446"/>
            <a:ext cx="7540006" cy="2533604"/>
          </a:xfrm>
          <a:prstGeom prst="rect">
            <a:avLst/>
          </a:prstGeom>
          <a:noFill/>
          <a:ln w="9525">
            <a:noFill/>
          </a:ln>
        </p:spPr>
      </p:pic>
      <p:sp>
        <p:nvSpPr>
          <p:cNvPr id="155655" name="矩形 155654"/>
          <p:cNvSpPr/>
          <p:nvPr/>
        </p:nvSpPr>
        <p:spPr>
          <a:xfrm>
            <a:off x="1905070" y="4190980"/>
            <a:ext cx="4724371" cy="707886"/>
          </a:xfrm>
          <a:prstGeom prst="rect">
            <a:avLst/>
          </a:prstGeom>
          <a:noFill/>
          <a:ln w="9525">
            <a:noFill/>
          </a:ln>
        </p:spPr>
        <p:txBody>
          <a:bodyPr wrap="none" anchor="ctr" anchorCtr="0">
            <a:spAutoFit/>
          </a:bodyPr>
          <a:lstStyle/>
          <a:p>
            <a:pPr indent="685800" algn="ctr"/>
            <a:r>
              <a:rPr lang="zh-CN" altLang="en-US" sz="2000" dirty="0">
                <a:solidFill>
                  <a:srgbClr val="0000FF"/>
                </a:solidFill>
                <a:latin typeface="仿宋" panose="02010609060101010101" charset="-122"/>
                <a:ea typeface="仿宋" panose="02010609060101010101" charset="-122"/>
              </a:rPr>
              <a:t>图</a:t>
            </a:r>
            <a:r>
              <a:rPr lang="en-US" altLang="zh-CN" sz="2000" dirty="0">
                <a:solidFill>
                  <a:srgbClr val="0000FF"/>
                </a:solidFill>
                <a:latin typeface="仿宋" panose="02010609060101010101" charset="-122"/>
                <a:ea typeface="仿宋" panose="02010609060101010101" charset="-122"/>
              </a:rPr>
              <a:t>-</a:t>
            </a:r>
            <a:r>
              <a:rPr lang="zh-CN" altLang="en-US" sz="2000" dirty="0">
                <a:solidFill>
                  <a:srgbClr val="0000FF"/>
                </a:solidFill>
                <a:latin typeface="仿宋" panose="02010609060101010101" charset="-122"/>
                <a:ea typeface="仿宋" panose="02010609060101010101" charset="-122"/>
              </a:rPr>
              <a:t>高频调谐放大器的典型线路</a:t>
            </a:r>
            <a:endParaRPr lang="zh-CN" altLang="en-US" sz="2000" dirty="0">
              <a:solidFill>
                <a:srgbClr val="0000FF"/>
              </a:solidFill>
              <a:latin typeface="仿宋" panose="02010609060101010101" charset="-122"/>
              <a:ea typeface="仿宋" panose="02010609060101010101" charset="-122"/>
            </a:endParaRPr>
          </a:p>
          <a:p>
            <a:pPr indent="685800" algn="ctr"/>
            <a:r>
              <a:rPr lang="zh-CN" altLang="en-US" sz="2000" dirty="0">
                <a:solidFill>
                  <a:srgbClr val="0000FF"/>
                </a:solidFill>
                <a:latin typeface="仿宋" panose="02010609060101010101" charset="-122"/>
                <a:ea typeface="仿宋" panose="02010609060101010101" charset="-122"/>
              </a:rPr>
              <a:t>（</a:t>
            </a:r>
            <a:r>
              <a:rPr lang="en-US" altLang="zh-CN" sz="2000" dirty="0">
                <a:solidFill>
                  <a:srgbClr val="0000FF"/>
                </a:solidFill>
                <a:latin typeface="仿宋" panose="02010609060101010101" charset="-122"/>
                <a:ea typeface="仿宋" panose="02010609060101010101" charset="-122"/>
              </a:rPr>
              <a:t>a</a:t>
            </a:r>
            <a:r>
              <a:rPr lang="zh-CN" altLang="en-US" sz="2000" dirty="0">
                <a:solidFill>
                  <a:srgbClr val="0000FF"/>
                </a:solidFill>
                <a:latin typeface="仿宋" panose="02010609060101010101" charset="-122"/>
                <a:ea typeface="仿宋" panose="02010609060101010101" charset="-122"/>
              </a:rPr>
              <a:t>）原理电路    （</a:t>
            </a:r>
            <a:r>
              <a:rPr lang="en-US" altLang="zh-CN" sz="2000" dirty="0">
                <a:solidFill>
                  <a:srgbClr val="0000FF"/>
                </a:solidFill>
                <a:latin typeface="仿宋" panose="02010609060101010101" charset="-122"/>
                <a:ea typeface="仿宋" panose="02010609060101010101" charset="-122"/>
              </a:rPr>
              <a:t>b</a:t>
            </a:r>
            <a:r>
              <a:rPr lang="zh-CN" altLang="en-US" sz="2000" dirty="0">
                <a:solidFill>
                  <a:srgbClr val="0000FF"/>
                </a:solidFill>
                <a:latin typeface="仿宋" panose="02010609060101010101" charset="-122"/>
                <a:ea typeface="仿宋" panose="02010609060101010101" charset="-122"/>
              </a:rPr>
              <a:t>）交流通路</a:t>
            </a:r>
            <a:endParaRPr lang="zh-CN" altLang="en-US" sz="2000" dirty="0">
              <a:solidFill>
                <a:srgbClr val="0000FF"/>
              </a:solidFill>
              <a:latin typeface="仿宋" panose="02010609060101010101" charset="-122"/>
              <a:ea typeface="仿宋" panose="02010609060101010101" charset="-122"/>
            </a:endParaRPr>
          </a:p>
        </p:txBody>
      </p:sp>
      <p:grpSp>
        <p:nvGrpSpPr>
          <p:cNvPr id="155657" name="组合 155656"/>
          <p:cNvGrpSpPr/>
          <p:nvPr/>
        </p:nvGrpSpPr>
        <p:grpSpPr>
          <a:xfrm>
            <a:off x="762100" y="5257800"/>
            <a:ext cx="8077200" cy="1066800"/>
            <a:chOff x="672" y="3264"/>
            <a:chExt cx="5088" cy="672"/>
          </a:xfrm>
        </p:grpSpPr>
        <mc:AlternateContent xmlns:mc="http://schemas.openxmlformats.org/markup-compatibility/2006">
          <mc:Choice xmlns:a14="http://schemas.microsoft.com/office/drawing/2010/main" Requires="a14">
            <p:sp>
              <p:nvSpPr>
                <p:cNvPr id="4103" name="对象 155657"/>
                <p:cNvSpPr txBox="1"/>
                <p:nvPr/>
              </p:nvSpPr>
              <p:spPr>
                <a:xfrm>
                  <a:off x="720" y="3264"/>
                  <a:ext cx="288" cy="276"/>
                </a:xfrm>
                <a:prstGeom prst="rect">
                  <a:avLst/>
                </a:prstGeom>
                <a:noFill/>
                <a:ln w="38100">
                  <a:noFill/>
                  <a:miter/>
                </a:ln>
              </p:spPr>
              <p:txBody>
                <a:bodyPr>
                  <a:noAutofit/>
                </a:bodyPr>
                <a:lstStyle/>
                <a:p>
                  <a14:m>
                    <m:oMathPara xmlns:m="http://schemas.openxmlformats.org/officeDocument/2006/math">
                      <m:oMathParaPr>
                        <m:jc m:val="left"/>
                      </m:oMathParaPr>
                      <m:oMath xmlns:m="http://schemas.openxmlformats.org/officeDocument/2006/math">
                        <m:sSub>
                          <m:sSubPr>
                            <m:ctrlPr>
                              <a:rPr lang="zh-CN" altLang="en-US" sz="2000" i="1" smtClean="0">
                                <a:solidFill>
                                  <a:schemeClr val="tx1"/>
                                </a:solidFill>
                                <a:latin typeface="Cambria Math" panose="02040503050406030204" pitchFamily="18" charset="0"/>
                              </a:rPr>
                            </m:ctrlPr>
                          </m:sSubPr>
                          <m:e>
                            <m:r>
                              <a:rPr lang="zh-CN" altLang="en-US" sz="2000" i="1">
                                <a:solidFill>
                                  <a:schemeClr val="tx1"/>
                                </a:solidFill>
                                <a:latin typeface="Cambria Math" panose="02040503050406030204" pitchFamily="18" charset="0"/>
                              </a:rPr>
                              <m:t>𝑅</m:t>
                            </m:r>
                          </m:e>
                          <m:sub>
                            <m:r>
                              <a:rPr lang="zh-CN" altLang="en-US" sz="2000" i="1">
                                <a:solidFill>
                                  <a:schemeClr val="tx1"/>
                                </a:solidFill>
                                <a:latin typeface="Cambria Math" panose="02040503050406030204" pitchFamily="18" charset="0"/>
                              </a:rPr>
                              <m:t>𝐵</m:t>
                            </m:r>
                            <m:r>
                              <a:rPr lang="zh-CN" altLang="en-US" sz="2000" i="1">
                                <a:solidFill>
                                  <a:schemeClr val="tx1"/>
                                </a:solidFill>
                                <a:latin typeface="Cambria Math" panose="02040503050406030204" pitchFamily="18" charset="0"/>
                              </a:rPr>
                              <m:t>1</m:t>
                            </m:r>
                          </m:sub>
                        </m:sSub>
                      </m:oMath>
                    </m:oMathPara>
                  </a14:m>
                  <a:endParaRPr lang="zh-CN" altLang="en-US" sz="2000" dirty="0">
                    <a:solidFill>
                      <a:schemeClr val="tx1"/>
                    </a:solidFill>
                  </a:endParaRPr>
                </a:p>
              </p:txBody>
            </p:sp>
          </mc:Choice>
          <mc:Fallback>
            <p:sp>
              <p:nvSpPr>
                <p:cNvPr id="4103" name="对象 155657"/>
                <p:cNvSpPr txBox="1">
                  <a:spLocks noRot="1" noChangeAspect="1" noMove="1" noResize="1" noEditPoints="1" noAdjustHandles="1" noChangeArrowheads="1" noChangeShapeType="1" noTextEdit="1"/>
                </p:cNvSpPr>
                <p:nvPr/>
              </p:nvSpPr>
              <p:spPr>
                <a:xfrm>
                  <a:off x="720" y="3264"/>
                  <a:ext cx="288" cy="276"/>
                </a:xfrm>
                <a:prstGeom prst="rect">
                  <a:avLst/>
                </a:prstGeom>
                <a:blipFill rotWithShape="1">
                  <a:blip r:embed="rId3"/>
                </a:blipFill>
                <a:ln w="38100">
                  <a:noFill/>
                  <a:miter/>
                </a:ln>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104" name="对象 155658"/>
                <p:cNvSpPr txBox="1"/>
                <p:nvPr/>
              </p:nvSpPr>
              <p:spPr>
                <a:xfrm>
                  <a:off x="1056" y="3264"/>
                  <a:ext cx="288" cy="256"/>
                </a:xfrm>
                <a:prstGeom prst="rect">
                  <a:avLst/>
                </a:prstGeom>
                <a:noFill/>
                <a:ln w="38100">
                  <a:noFill/>
                  <a:miter/>
                </a:ln>
              </p:spPr>
              <p:txBody>
                <a:bodyPr>
                  <a:noAutofit/>
                </a:bodyPr>
                <a:lstStyle/>
                <a:p>
                  <a14:m>
                    <m:oMathPara xmlns:m="http://schemas.openxmlformats.org/officeDocument/2006/math">
                      <m:oMathParaPr>
                        <m:jc m:val="left"/>
                      </m:oMathParaPr>
                      <m:oMath xmlns:m="http://schemas.openxmlformats.org/officeDocument/2006/math">
                        <m:sSub>
                          <m:sSubPr>
                            <m:ctrlPr>
                              <a:rPr lang="zh-CN" altLang="en-US" sz="2000" i="1" smtClean="0">
                                <a:solidFill>
                                  <a:schemeClr val="tx1"/>
                                </a:solidFill>
                                <a:latin typeface="Cambria Math" panose="02040503050406030204" pitchFamily="18" charset="0"/>
                              </a:rPr>
                            </m:ctrlPr>
                          </m:sSubPr>
                          <m:e>
                            <m:r>
                              <a:rPr lang="zh-CN" altLang="en-US" sz="2000" i="1">
                                <a:solidFill>
                                  <a:schemeClr val="tx1"/>
                                </a:solidFill>
                                <a:latin typeface="Cambria Math" panose="02040503050406030204" pitchFamily="18" charset="0"/>
                              </a:rPr>
                              <m:t>𝑅</m:t>
                            </m:r>
                          </m:e>
                          <m:sub>
                            <m:r>
                              <a:rPr lang="zh-CN" altLang="en-US" sz="2000" i="1">
                                <a:solidFill>
                                  <a:schemeClr val="tx1"/>
                                </a:solidFill>
                                <a:latin typeface="Cambria Math" panose="02040503050406030204" pitchFamily="18" charset="0"/>
                              </a:rPr>
                              <m:t>𝐵</m:t>
                            </m:r>
                            <m:r>
                              <a:rPr lang="zh-CN" altLang="en-US" sz="2000" i="1">
                                <a:solidFill>
                                  <a:schemeClr val="tx1"/>
                                </a:solidFill>
                                <a:latin typeface="Cambria Math" panose="02040503050406030204" pitchFamily="18" charset="0"/>
                              </a:rPr>
                              <m:t>2</m:t>
                            </m:r>
                          </m:sub>
                        </m:sSub>
                      </m:oMath>
                    </m:oMathPara>
                  </a14:m>
                  <a:endParaRPr lang="zh-CN" altLang="en-US" sz="2000" dirty="0">
                    <a:solidFill>
                      <a:schemeClr val="tx1"/>
                    </a:solidFill>
                  </a:endParaRPr>
                </a:p>
              </p:txBody>
            </p:sp>
          </mc:Choice>
          <mc:Fallback>
            <p:sp>
              <p:nvSpPr>
                <p:cNvPr id="4104" name="对象 155658"/>
                <p:cNvSpPr txBox="1">
                  <a:spLocks noRot="1" noChangeAspect="1" noMove="1" noResize="1" noEditPoints="1" noAdjustHandles="1" noChangeArrowheads="1" noChangeShapeType="1" noTextEdit="1"/>
                </p:cNvSpPr>
                <p:nvPr/>
              </p:nvSpPr>
              <p:spPr>
                <a:xfrm>
                  <a:off x="1056" y="3264"/>
                  <a:ext cx="288" cy="256"/>
                </a:xfrm>
                <a:prstGeom prst="rect">
                  <a:avLst/>
                </a:prstGeom>
                <a:blipFill rotWithShape="1">
                  <a:blip r:embed="rId4"/>
                </a:blipFill>
                <a:ln w="38100">
                  <a:noFill/>
                  <a:miter/>
                </a:ln>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105" name="对象 155659"/>
                <p:cNvSpPr txBox="1"/>
                <p:nvPr/>
              </p:nvSpPr>
              <p:spPr>
                <a:xfrm>
                  <a:off x="1440" y="3264"/>
                  <a:ext cx="252" cy="288"/>
                </a:xfrm>
                <a:prstGeom prst="rect">
                  <a:avLst/>
                </a:prstGeom>
                <a:noFill/>
                <a:ln w="38100">
                  <a:noFill/>
                  <a:miter/>
                </a:ln>
              </p:spPr>
              <p:txBody>
                <a:bodyPr>
                  <a:normAutofit/>
                </a:bodyPr>
                <a:lstStyle/>
                <a:p>
                  <a14:m>
                    <m:oMathPara xmlns:m="http://schemas.openxmlformats.org/officeDocument/2006/math">
                      <m:oMathParaPr>
                        <m:jc m:val="left"/>
                      </m:oMathParaPr>
                      <m:oMath xmlns:m="http://schemas.openxmlformats.org/officeDocument/2006/math">
                        <m:sSub>
                          <m:sSubPr>
                            <m:ctrlPr>
                              <a:rPr lang="zh-CN" altLang="en-US" sz="2000" i="1" smtClean="0">
                                <a:solidFill>
                                  <a:schemeClr val="tx1"/>
                                </a:solidFill>
                                <a:latin typeface="Cambria Math" panose="02040503050406030204" pitchFamily="18" charset="0"/>
                              </a:rPr>
                            </m:ctrlPr>
                          </m:sSubPr>
                          <m:e>
                            <m:r>
                              <a:rPr lang="zh-CN" altLang="en-US" sz="2000" i="1">
                                <a:solidFill>
                                  <a:schemeClr val="tx1"/>
                                </a:solidFill>
                                <a:latin typeface="Cambria Math" panose="02040503050406030204" pitchFamily="18" charset="0"/>
                              </a:rPr>
                              <m:t>𝑅</m:t>
                            </m:r>
                          </m:e>
                          <m:sub>
                            <m:r>
                              <a:rPr lang="zh-CN" altLang="en-US" sz="2000" i="1">
                                <a:solidFill>
                                  <a:schemeClr val="tx1"/>
                                </a:solidFill>
                                <a:latin typeface="Cambria Math" panose="02040503050406030204" pitchFamily="18" charset="0"/>
                              </a:rPr>
                              <m:t>𝐸</m:t>
                            </m:r>
                          </m:sub>
                        </m:sSub>
                      </m:oMath>
                    </m:oMathPara>
                  </a14:m>
                  <a:endParaRPr lang="zh-CN" altLang="en-US" sz="2000" dirty="0">
                    <a:solidFill>
                      <a:schemeClr val="tx1"/>
                    </a:solidFill>
                  </a:endParaRPr>
                </a:p>
              </p:txBody>
            </p:sp>
          </mc:Choice>
          <mc:Fallback>
            <p:sp>
              <p:nvSpPr>
                <p:cNvPr id="4105" name="对象 155659"/>
                <p:cNvSpPr txBox="1">
                  <a:spLocks noRot="1" noChangeAspect="1" noMove="1" noResize="1" noEditPoints="1" noAdjustHandles="1" noChangeArrowheads="1" noChangeShapeType="1" noTextEdit="1"/>
                </p:cNvSpPr>
                <p:nvPr/>
              </p:nvSpPr>
              <p:spPr>
                <a:xfrm>
                  <a:off x="1440" y="3264"/>
                  <a:ext cx="252" cy="288"/>
                </a:xfrm>
                <a:prstGeom prst="rect">
                  <a:avLst/>
                </a:prstGeom>
                <a:blipFill rotWithShape="1">
                  <a:blip r:embed="rId5"/>
                </a:blipFill>
                <a:ln w="38100">
                  <a:noFill/>
                  <a:miter/>
                </a:ln>
              </p:spPr>
              <p:txBody>
                <a:bodyPr/>
                <a:lstStyle/>
                <a:p>
                  <a:r>
                    <a:rPr lang="zh-CN" altLang="en-US">
                      <a:noFill/>
                    </a:rPr>
                    <a:t> </a:t>
                  </a:r>
                </a:p>
              </p:txBody>
            </p:sp>
          </mc:Fallback>
        </mc:AlternateContent>
        <p:sp>
          <p:nvSpPr>
            <p:cNvPr id="4106" name="矩形 155660"/>
            <p:cNvSpPr/>
            <p:nvPr/>
          </p:nvSpPr>
          <p:spPr>
            <a:xfrm>
              <a:off x="1632" y="3264"/>
              <a:ext cx="4128"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构成晶体管的分压式电流反馈直流偏置电路，</a:t>
              </a:r>
              <a:endParaRPr lang="zh-CN" altLang="en-US" sz="2400" b="1" dirty="0">
                <a:latin typeface="仿宋" panose="02010609060101010101" charset="-122"/>
                <a:ea typeface="仿宋" panose="02010609060101010101" charset="-122"/>
              </a:endParaRPr>
            </a:p>
          </p:txBody>
        </p:sp>
        <p:sp>
          <p:nvSpPr>
            <p:cNvPr id="4107" name="矩形 155661"/>
            <p:cNvSpPr/>
            <p:nvPr/>
          </p:nvSpPr>
          <p:spPr>
            <a:xfrm>
              <a:off x="672" y="3648"/>
              <a:ext cx="3120"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以保证晶体管工作在甲类状态。</a:t>
              </a:r>
              <a:endParaRPr lang="zh-CN" altLang="en-US" sz="2400" b="1" dirty="0">
                <a:latin typeface="仿宋" panose="02010609060101010101" charset="-122"/>
                <a:ea typeface="仿宋" panose="02010609060101010101" charset="-122"/>
              </a:endParaRPr>
            </a:p>
          </p:txBody>
        </p:sp>
      </p:grpSp>
      <p:sp>
        <p:nvSpPr>
          <p:cNvPr id="13" name="标题 8194"/>
          <p:cNvSpPr txBox="1">
            <a:spLocks noRot="1"/>
          </p:cNvSpPr>
          <p:nvPr/>
        </p:nvSpPr>
        <p:spPr>
          <a:xfrm>
            <a:off x="457200" y="90"/>
            <a:ext cx="8686800" cy="838178"/>
          </a:xfrm>
          <a:prstGeom prst="rect">
            <a:avLst/>
          </a:prstGeom>
        </p:spPr>
        <p:txBody>
          <a:bodyPr vert="horz" wrap="square" lIns="91440" tIns="45720" rIns="91440" bIns="45720" anchor="ctr" anchorCtr="0"/>
          <a:lst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r>
              <a:rPr lang="zh-CN" altLang="en-US" sz="3600" b="1" dirty="0">
                <a:solidFill>
                  <a:schemeClr val="tx1"/>
                </a:solidFill>
                <a:latin typeface="仿宋" panose="02010609060101010101" charset="-122"/>
                <a:ea typeface="仿宋" panose="02010609060101010101" charset="-122"/>
              </a:rPr>
              <a:t>二、单调谐放大器</a:t>
            </a:r>
            <a:endParaRPr lang="zh-CN" altLang="en-US" sz="3600" dirty="0">
              <a:solidFill>
                <a:schemeClr val="tx1"/>
              </a:solidFill>
              <a:latin typeface="仿宋" panose="02010609060101010101" charset="-122"/>
              <a:ea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5653">
                                            <p:txEl>
                                              <p:pRg st="0" end="0"/>
                                            </p:txEl>
                                          </p:spTgt>
                                        </p:tgtEl>
                                        <p:attrNameLst>
                                          <p:attrName>style.visibility</p:attrName>
                                        </p:attrNameLst>
                                      </p:cBhvr>
                                      <p:to>
                                        <p:strVal val="visible"/>
                                      </p:to>
                                    </p:set>
                                    <p:anim calcmode="discrete" valueType="clr">
                                      <p:cBhvr override="childStyle">
                                        <p:cTn id="7" dur="80"/>
                                        <p:tgtEl>
                                          <p:spTgt spid="15565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565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5565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55654"/>
                                        </p:tgtEl>
                                        <p:attrNameLst>
                                          <p:attrName>style.visibility</p:attrName>
                                        </p:attrNameLst>
                                      </p:cBhvr>
                                      <p:to>
                                        <p:strVal val="visible"/>
                                      </p:to>
                                    </p:set>
                                    <p:anim calcmode="lin" valueType="num">
                                      <p:cBhvr additive="base">
                                        <p:cTn id="14" dur="500" fill="hold"/>
                                        <p:tgtEl>
                                          <p:spTgt spid="155654"/>
                                        </p:tgtEl>
                                        <p:attrNameLst>
                                          <p:attrName>ppt_x</p:attrName>
                                        </p:attrNameLst>
                                      </p:cBhvr>
                                      <p:tavLst>
                                        <p:tav tm="0">
                                          <p:val>
                                            <p:strVal val="#ppt_x"/>
                                          </p:val>
                                        </p:tav>
                                        <p:tav tm="100000">
                                          <p:val>
                                            <p:strVal val="#ppt_x"/>
                                          </p:val>
                                        </p:tav>
                                      </p:tavLst>
                                    </p:anim>
                                    <p:anim calcmode="lin" valueType="num">
                                      <p:cBhvr additive="base">
                                        <p:cTn id="15" dur="500" fill="hold"/>
                                        <p:tgtEl>
                                          <p:spTgt spid="15565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55655"/>
                                        </p:tgtEl>
                                        <p:attrNameLst>
                                          <p:attrName>style.visibility</p:attrName>
                                        </p:attrNameLst>
                                      </p:cBhvr>
                                      <p:to>
                                        <p:strVal val="visible"/>
                                      </p:to>
                                    </p:set>
                                    <p:anim calcmode="lin" valueType="num">
                                      <p:cBhvr additive="base">
                                        <p:cTn id="18" dur="500" fill="hold"/>
                                        <p:tgtEl>
                                          <p:spTgt spid="155655"/>
                                        </p:tgtEl>
                                        <p:attrNameLst>
                                          <p:attrName>ppt_x</p:attrName>
                                        </p:attrNameLst>
                                      </p:cBhvr>
                                      <p:tavLst>
                                        <p:tav tm="0">
                                          <p:val>
                                            <p:strVal val="#ppt_x"/>
                                          </p:val>
                                        </p:tav>
                                        <p:tav tm="100000">
                                          <p:val>
                                            <p:strVal val="#ppt_x"/>
                                          </p:val>
                                        </p:tav>
                                      </p:tavLst>
                                    </p:anim>
                                    <p:anim calcmode="lin" valueType="num">
                                      <p:cBhvr additive="base">
                                        <p:cTn id="19" dur="500" fill="hold"/>
                                        <p:tgtEl>
                                          <p:spTgt spid="15565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155657"/>
                                        </p:tgtEl>
                                        <p:attrNameLst>
                                          <p:attrName>style.visibility</p:attrName>
                                        </p:attrNameLst>
                                      </p:cBhvr>
                                      <p:to>
                                        <p:strVal val="visible"/>
                                      </p:to>
                                    </p:set>
                                    <p:animEffect transition="in" filter="checkerboard(across)">
                                      <p:cBhvr>
                                        <p:cTn id="24" dur="500"/>
                                        <p:tgtEl>
                                          <p:spTgt spid="155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3" grpId="0" build="p"/>
      <p:bldP spid="1556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矩形 101377"/>
          <p:cNvSpPr/>
          <p:nvPr/>
        </p:nvSpPr>
        <p:spPr>
          <a:xfrm>
            <a:off x="914400" y="4425838"/>
            <a:ext cx="7777163" cy="461665"/>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电容</a:t>
            </a:r>
            <a:r>
              <a:rPr lang="en-US" altLang="zh-CN" sz="2400" b="1" dirty="0">
                <a:latin typeface="仿宋" panose="02010609060101010101" charset="-122"/>
                <a:ea typeface="仿宋" panose="02010609060101010101" charset="-122"/>
              </a:rPr>
              <a:t>C</a:t>
            </a:r>
            <a:r>
              <a:rPr lang="en-US" altLang="zh-CN" b="1" dirty="0">
                <a:latin typeface="仿宋" panose="02010609060101010101" charset="-122"/>
                <a:ea typeface="仿宋" panose="02010609060101010101" charset="-122"/>
              </a:rPr>
              <a:t>B</a:t>
            </a:r>
            <a:r>
              <a:rPr lang="zh-CN" altLang="en-US" sz="2400" b="1" dirty="0">
                <a:latin typeface="仿宋" panose="02010609060101010101" charset="-122"/>
                <a:ea typeface="仿宋" panose="02010609060101010101" charset="-122"/>
              </a:rPr>
              <a:t>、</a:t>
            </a:r>
            <a:r>
              <a:rPr lang="en-US" altLang="zh-CN" sz="2400" b="1" dirty="0">
                <a:latin typeface="仿宋" panose="02010609060101010101" charset="-122"/>
                <a:ea typeface="仿宋" panose="02010609060101010101" charset="-122"/>
              </a:rPr>
              <a:t>C</a:t>
            </a:r>
            <a:r>
              <a:rPr lang="en-US" altLang="zh-CN" b="1" dirty="0">
                <a:latin typeface="仿宋" panose="02010609060101010101" charset="-122"/>
                <a:ea typeface="仿宋" panose="02010609060101010101" charset="-122"/>
              </a:rPr>
              <a:t>E</a:t>
            </a:r>
            <a:r>
              <a:rPr lang="zh-CN" altLang="en-US" sz="2400" b="1" dirty="0">
                <a:latin typeface="仿宋" panose="02010609060101010101" charset="-122"/>
                <a:ea typeface="仿宋" panose="02010609060101010101" charset="-122"/>
              </a:rPr>
              <a:t>对高频旁路，电容值比低频放大器中小得多。</a:t>
            </a:r>
            <a:endParaRPr lang="zh-CN" altLang="en-US" sz="2400" b="1" dirty="0">
              <a:latin typeface="仿宋" panose="02010609060101010101" charset="-122"/>
              <a:ea typeface="仿宋" panose="02010609060101010101" charset="-122"/>
            </a:endParaRPr>
          </a:p>
        </p:txBody>
      </p:sp>
      <p:sp>
        <p:nvSpPr>
          <p:cNvPr id="101379" name="文本框 101378"/>
          <p:cNvSpPr txBox="1"/>
          <p:nvPr/>
        </p:nvSpPr>
        <p:spPr>
          <a:xfrm>
            <a:off x="914400" y="4957651"/>
            <a:ext cx="7848600" cy="545919"/>
          </a:xfrm>
          <a:prstGeom prst="rect">
            <a:avLst/>
          </a:prstGeom>
          <a:noFill/>
          <a:ln w="9525">
            <a:noFill/>
          </a:ln>
        </p:spPr>
        <p:txBody>
          <a:bodyPr anchor="t" anchorCtr="0">
            <a:spAutoFit/>
          </a:bodyPr>
          <a:lstStyle/>
          <a:p>
            <a:pPr>
              <a:lnSpc>
                <a:spcPct val="145000"/>
              </a:lnSpc>
            </a:pPr>
            <a:r>
              <a:rPr lang="en-US" altLang="zh-CN" sz="2400" b="1" dirty="0">
                <a:latin typeface="仿宋" panose="02010609060101010101" charset="-122"/>
                <a:ea typeface="仿宋" panose="02010609060101010101" charset="-122"/>
              </a:rPr>
              <a:t>LC</a:t>
            </a:r>
            <a:r>
              <a:rPr lang="zh-CN" altLang="en-US" sz="2400" b="1" dirty="0">
                <a:latin typeface="仿宋" panose="02010609060101010101" charset="-122"/>
                <a:ea typeface="仿宋" panose="02010609060101010101" charset="-122"/>
              </a:rPr>
              <a:t>振荡回路作为放大器的负载，为放大器提供选频回路。</a:t>
            </a:r>
            <a:endParaRPr lang="zh-CN" altLang="en-US" sz="2400" b="1" dirty="0">
              <a:latin typeface="仿宋" panose="02010609060101010101" charset="-122"/>
              <a:ea typeface="仿宋" panose="02010609060101010101" charset="-122"/>
            </a:endParaRPr>
          </a:p>
        </p:txBody>
      </p:sp>
      <p:grpSp>
        <p:nvGrpSpPr>
          <p:cNvPr id="5127" name="组合 101383"/>
          <p:cNvGrpSpPr/>
          <p:nvPr/>
        </p:nvGrpSpPr>
        <p:grpSpPr>
          <a:xfrm>
            <a:off x="762100" y="762070"/>
            <a:ext cx="7777162" cy="3342309"/>
            <a:chOff x="884" y="1162"/>
            <a:chExt cx="4464" cy="1826"/>
          </a:xfrm>
        </p:grpSpPr>
        <p:pic>
          <p:nvPicPr>
            <p:cNvPr id="5128" name="图片 101384"/>
            <p:cNvPicPr>
              <a:picLocks noChangeAspect="1"/>
            </p:cNvPicPr>
            <p:nvPr/>
          </p:nvPicPr>
          <p:blipFill>
            <a:blip r:embed="rId1"/>
            <a:stretch>
              <a:fillRect/>
            </a:stretch>
          </p:blipFill>
          <p:spPr>
            <a:xfrm>
              <a:off x="884" y="1162"/>
              <a:ext cx="4464" cy="1500"/>
            </a:xfrm>
            <a:prstGeom prst="rect">
              <a:avLst/>
            </a:prstGeom>
            <a:noFill/>
            <a:ln w="9525">
              <a:noFill/>
            </a:ln>
          </p:spPr>
        </p:pic>
        <p:sp>
          <p:nvSpPr>
            <p:cNvPr id="5129" name="矩形 101385"/>
            <p:cNvSpPr/>
            <p:nvPr/>
          </p:nvSpPr>
          <p:spPr>
            <a:xfrm>
              <a:off x="1760" y="2601"/>
              <a:ext cx="2712" cy="387"/>
            </a:xfrm>
            <a:prstGeom prst="rect">
              <a:avLst/>
            </a:prstGeom>
            <a:noFill/>
            <a:ln w="9525">
              <a:noFill/>
            </a:ln>
          </p:spPr>
          <p:txBody>
            <a:bodyPr wrap="none" anchor="ctr" anchorCtr="0">
              <a:spAutoFit/>
            </a:bodyPr>
            <a:lstStyle/>
            <a:p>
              <a:pPr indent="685800" algn="ctr"/>
              <a:r>
                <a:rPr lang="zh-CN" altLang="en-US" sz="2000" dirty="0">
                  <a:solidFill>
                    <a:srgbClr val="0000FF"/>
                  </a:solidFill>
                  <a:latin typeface="仿宋" panose="02010609060101010101" charset="-122"/>
                  <a:ea typeface="仿宋" panose="02010609060101010101" charset="-122"/>
                </a:rPr>
                <a:t>图</a:t>
              </a:r>
              <a:r>
                <a:rPr lang="en-US" altLang="zh-CN" sz="2000" dirty="0">
                  <a:solidFill>
                    <a:srgbClr val="0000FF"/>
                  </a:solidFill>
                  <a:latin typeface="仿宋" panose="02010609060101010101" charset="-122"/>
                  <a:ea typeface="仿宋" panose="02010609060101010101" charset="-122"/>
                </a:rPr>
                <a:t>-</a:t>
              </a:r>
              <a:r>
                <a:rPr lang="zh-CN" altLang="en-US" sz="2000" dirty="0">
                  <a:solidFill>
                    <a:srgbClr val="0000FF"/>
                  </a:solidFill>
                  <a:latin typeface="仿宋" panose="02010609060101010101" charset="-122"/>
                  <a:ea typeface="仿宋" panose="02010609060101010101" charset="-122"/>
                </a:rPr>
                <a:t>高频调谐放大器的典型线路</a:t>
              </a:r>
              <a:endParaRPr lang="zh-CN" altLang="en-US" sz="2000" dirty="0">
                <a:solidFill>
                  <a:srgbClr val="0000FF"/>
                </a:solidFill>
                <a:latin typeface="仿宋" panose="02010609060101010101" charset="-122"/>
                <a:ea typeface="仿宋" panose="02010609060101010101" charset="-122"/>
              </a:endParaRPr>
            </a:p>
            <a:p>
              <a:pPr indent="685800" algn="ctr"/>
              <a:r>
                <a:rPr lang="zh-CN" altLang="en-US" sz="2000" dirty="0">
                  <a:solidFill>
                    <a:srgbClr val="0000FF"/>
                  </a:solidFill>
                  <a:latin typeface="仿宋" panose="02010609060101010101" charset="-122"/>
                  <a:ea typeface="仿宋" panose="02010609060101010101" charset="-122"/>
                </a:rPr>
                <a:t>（</a:t>
              </a:r>
              <a:r>
                <a:rPr lang="en-US" altLang="zh-CN" sz="2000" dirty="0">
                  <a:solidFill>
                    <a:srgbClr val="0000FF"/>
                  </a:solidFill>
                  <a:latin typeface="仿宋" panose="02010609060101010101" charset="-122"/>
                  <a:ea typeface="仿宋" panose="02010609060101010101" charset="-122"/>
                </a:rPr>
                <a:t>a</a:t>
              </a:r>
              <a:r>
                <a:rPr lang="zh-CN" altLang="en-US" sz="2000" dirty="0">
                  <a:solidFill>
                    <a:srgbClr val="0000FF"/>
                  </a:solidFill>
                  <a:latin typeface="仿宋" panose="02010609060101010101" charset="-122"/>
                  <a:ea typeface="仿宋" panose="02010609060101010101" charset="-122"/>
                </a:rPr>
                <a:t>）原理电路    （</a:t>
              </a:r>
              <a:r>
                <a:rPr lang="en-US" altLang="zh-CN" sz="2000" dirty="0">
                  <a:solidFill>
                    <a:srgbClr val="0000FF"/>
                  </a:solidFill>
                  <a:latin typeface="仿宋" panose="02010609060101010101" charset="-122"/>
                  <a:ea typeface="仿宋" panose="02010609060101010101" charset="-122"/>
                </a:rPr>
                <a:t>b</a:t>
              </a:r>
              <a:r>
                <a:rPr lang="zh-CN" altLang="en-US" sz="2000" dirty="0">
                  <a:solidFill>
                    <a:srgbClr val="0000FF"/>
                  </a:solidFill>
                  <a:latin typeface="仿宋" panose="02010609060101010101" charset="-122"/>
                  <a:ea typeface="仿宋" panose="02010609060101010101" charset="-122"/>
                </a:rPr>
                <a:t>）交流通路</a:t>
              </a:r>
              <a:endParaRPr lang="zh-CN" altLang="en-US" sz="2000" dirty="0">
                <a:solidFill>
                  <a:srgbClr val="0000FF"/>
                </a:solidFill>
                <a:latin typeface="仿宋" panose="02010609060101010101" charset="-122"/>
                <a:ea typeface="仿宋" panose="02010609060101010101" charset="-122"/>
              </a:endParaRPr>
            </a:p>
          </p:txBody>
        </p:sp>
      </p:grpSp>
      <p:sp>
        <p:nvSpPr>
          <p:cNvPr id="12" name="文本框 11"/>
          <p:cNvSpPr txBox="1"/>
          <p:nvPr/>
        </p:nvSpPr>
        <p:spPr>
          <a:xfrm>
            <a:off x="914400" y="5710463"/>
            <a:ext cx="7162708" cy="461665"/>
          </a:xfrm>
          <a:prstGeom prst="rect">
            <a:avLst/>
          </a:prstGeom>
          <a:noFill/>
        </p:spPr>
        <p:txBody>
          <a:bodyPr wrap="square">
            <a:spAutoFit/>
          </a:bodyPr>
          <a:lstStyle/>
          <a:p>
            <a:r>
              <a:rPr lang="zh-CN" altLang="en-US" sz="2400" b="1" dirty="0">
                <a:latin typeface="仿宋" panose="02010609060101010101" charset="-122"/>
                <a:ea typeface="仿宋" panose="02010609060101010101" charset="-122"/>
              </a:rPr>
              <a:t>振荡回路采用抽头连接，可以实现阻抗匹配。</a:t>
            </a:r>
            <a:endParaRPr lang="zh-CN" altLang="en-US" sz="2400" dirty="0"/>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1378"/>
                                        </p:tgtEl>
                                        <p:attrNameLst>
                                          <p:attrName>style.visibility</p:attrName>
                                        </p:attrNameLst>
                                      </p:cBhvr>
                                      <p:to>
                                        <p:strVal val="visible"/>
                                      </p:to>
                                    </p:set>
                                    <p:anim calcmode="discrete" valueType="clr">
                                      <p:cBhvr override="childStyle">
                                        <p:cTn id="7" dur="80"/>
                                        <p:tgtEl>
                                          <p:spTgt spid="10137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1378"/>
                                        </p:tgtEl>
                                        <p:attrNameLst>
                                          <p:attrName>fillcolor</p:attrName>
                                        </p:attrNameLst>
                                      </p:cBhvr>
                                      <p:tavLst>
                                        <p:tav tm="0">
                                          <p:val>
                                            <p:clrVal>
                                              <a:schemeClr val="accent2"/>
                                            </p:clrVal>
                                          </p:val>
                                        </p:tav>
                                        <p:tav tm="50000">
                                          <p:val>
                                            <p:clrVal>
                                              <a:schemeClr val="hlink"/>
                                            </p:clrVal>
                                          </p:val>
                                        </p:tav>
                                      </p:tavLst>
                                    </p:anim>
                                    <p:set>
                                      <p:cBhvr>
                                        <p:cTn id="9" dur="80"/>
                                        <p:tgtEl>
                                          <p:spTgt spid="10137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01379"/>
                                        </p:tgtEl>
                                        <p:attrNameLst>
                                          <p:attrName>style.visibility</p:attrName>
                                        </p:attrNameLst>
                                      </p:cBhvr>
                                      <p:to>
                                        <p:strVal val="visible"/>
                                      </p:to>
                                    </p:set>
                                    <p:anim calcmode="discrete" valueType="clr">
                                      <p:cBhvr override="childStyle">
                                        <p:cTn id="14" dur="80"/>
                                        <p:tgtEl>
                                          <p:spTgt spid="10137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01379"/>
                                        </p:tgtEl>
                                        <p:attrNameLst>
                                          <p:attrName>fillcolor</p:attrName>
                                        </p:attrNameLst>
                                      </p:cBhvr>
                                      <p:tavLst>
                                        <p:tav tm="0">
                                          <p:val>
                                            <p:clrVal>
                                              <a:schemeClr val="accent2"/>
                                            </p:clrVal>
                                          </p:val>
                                        </p:tav>
                                        <p:tav tm="50000">
                                          <p:val>
                                            <p:clrVal>
                                              <a:schemeClr val="hlink"/>
                                            </p:clrVal>
                                          </p:val>
                                        </p:tav>
                                      </p:tavLst>
                                    </p:anim>
                                    <p:set>
                                      <p:cBhvr>
                                        <p:cTn id="16" dur="80"/>
                                        <p:tgtEl>
                                          <p:spTgt spid="101379"/>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p:bldP spid="10137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标题 103425"/>
          <p:cNvSpPr>
            <a:spLocks noGrp="1"/>
          </p:cNvSpPr>
          <p:nvPr>
            <p:ph type="title"/>
          </p:nvPr>
        </p:nvSpPr>
        <p:spPr>
          <a:xfrm>
            <a:off x="1014467" y="636588"/>
            <a:ext cx="3114675" cy="457200"/>
          </a:xfrm>
        </p:spPr>
        <p:txBody>
          <a:bodyPr vert="horz" wrap="square" lIns="91440" tIns="45720" rIns="91440" bIns="45720" anchor="t">
            <a:spAutoFit/>
          </a:bodyPr>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400" b="1" i="0" u="sng" strike="noStrike" kern="1200" cap="none" spc="0" normalizeH="0" baseline="0" noProof="1">
                <a:solidFill>
                  <a:srgbClr val="FF0000"/>
                </a:solidFill>
                <a:latin typeface="仿宋" panose="02010609060101010101" charset="-122"/>
                <a:ea typeface="仿宋" panose="02010609060101010101" charset="-122"/>
              </a:rPr>
              <a:t>2. </a:t>
            </a:r>
            <a:r>
              <a:rPr kumimoji="0" lang="zh-CN" altLang="en-US" sz="2400" b="1" i="0" u="sng" strike="noStrike" kern="1200" cap="none" spc="0" normalizeH="0" baseline="0" noProof="1">
                <a:solidFill>
                  <a:srgbClr val="FF0000"/>
                </a:solidFill>
                <a:latin typeface="仿宋" panose="02010609060101010101" charset="-122"/>
                <a:ea typeface="仿宋" panose="02010609060101010101" charset="-122"/>
              </a:rPr>
              <a:t>电路性能分析</a:t>
            </a:r>
            <a:endParaRPr kumimoji="0" lang="zh-CN" altLang="en-US" sz="2400" b="1" i="0" u="sng" strike="noStrike" kern="1200" cap="none" spc="0" normalizeH="0" baseline="0" noProof="1">
              <a:solidFill>
                <a:srgbClr val="FF0000"/>
              </a:solidFill>
              <a:latin typeface="仿宋" panose="02010609060101010101" charset="-122"/>
              <a:ea typeface="仿宋" panose="02010609060101010101" charset="-122"/>
            </a:endParaRPr>
          </a:p>
        </p:txBody>
      </p:sp>
      <p:sp>
        <p:nvSpPr>
          <p:cNvPr id="103427" name="矩形 103426"/>
          <p:cNvSpPr/>
          <p:nvPr/>
        </p:nvSpPr>
        <p:spPr>
          <a:xfrm>
            <a:off x="1752600" y="1219200"/>
            <a:ext cx="5559425" cy="457200"/>
          </a:xfrm>
          <a:prstGeom prst="rect">
            <a:avLst/>
          </a:prstGeom>
          <a:noFill/>
          <a:ln w="9525">
            <a:noFill/>
          </a:ln>
        </p:spPr>
        <p:txBody>
          <a:bodyPr anchor="t" anchorCtr="0">
            <a:spAutoFit/>
          </a:bodyPr>
          <a:lstStyle/>
          <a:p>
            <a:r>
              <a:rPr lang="en-US" altLang="zh-CN" sz="2400" dirty="0">
                <a:solidFill>
                  <a:srgbClr val="0000FF"/>
                </a:solidFill>
                <a:latin typeface="仿宋" panose="02010609060101010101" charset="-122"/>
                <a:ea typeface="仿宋" panose="02010609060101010101" charset="-122"/>
              </a:rPr>
              <a:t>1</a:t>
            </a:r>
            <a:r>
              <a:rPr lang="zh-CN" altLang="en-US" sz="2400" dirty="0">
                <a:solidFill>
                  <a:srgbClr val="0000FF"/>
                </a:solidFill>
                <a:latin typeface="仿宋" panose="02010609060101010101" charset="-122"/>
                <a:ea typeface="仿宋" panose="02010609060101010101" charset="-122"/>
              </a:rPr>
              <a:t>）放大器的小信号等效电路及其简化</a:t>
            </a:r>
            <a:endParaRPr lang="zh-CN" altLang="en-US" sz="2400" dirty="0">
              <a:solidFill>
                <a:srgbClr val="0000FF"/>
              </a:solidFill>
              <a:latin typeface="仿宋" panose="02010609060101010101" charset="-122"/>
              <a:ea typeface="仿宋" panose="02010609060101010101" charset="-122"/>
            </a:endParaRPr>
          </a:p>
        </p:txBody>
      </p:sp>
      <p:grpSp>
        <p:nvGrpSpPr>
          <p:cNvPr id="103428" name="组合 103427"/>
          <p:cNvGrpSpPr/>
          <p:nvPr/>
        </p:nvGrpSpPr>
        <p:grpSpPr>
          <a:xfrm>
            <a:off x="152400" y="2193925"/>
            <a:ext cx="6629400" cy="4511676"/>
            <a:chOff x="720" y="1440"/>
            <a:chExt cx="4176" cy="2842"/>
          </a:xfrm>
        </p:grpSpPr>
        <p:pic>
          <p:nvPicPr>
            <p:cNvPr id="7172" name="图片 103428"/>
            <p:cNvPicPr>
              <a:picLocks noChangeAspect="1"/>
            </p:cNvPicPr>
            <p:nvPr/>
          </p:nvPicPr>
          <p:blipFill>
            <a:blip r:embed="rId1"/>
            <a:stretch>
              <a:fillRect/>
            </a:stretch>
          </p:blipFill>
          <p:spPr>
            <a:xfrm>
              <a:off x="1200" y="1440"/>
              <a:ext cx="3696" cy="2448"/>
            </a:xfrm>
            <a:prstGeom prst="rect">
              <a:avLst/>
            </a:prstGeom>
            <a:noFill/>
            <a:ln w="9525">
              <a:noFill/>
            </a:ln>
          </p:spPr>
        </p:pic>
        <p:sp>
          <p:nvSpPr>
            <p:cNvPr id="7173" name="矩形 103429"/>
            <p:cNvSpPr/>
            <p:nvPr/>
          </p:nvSpPr>
          <p:spPr>
            <a:xfrm>
              <a:off x="720" y="3836"/>
              <a:ext cx="3840" cy="446"/>
            </a:xfrm>
            <a:prstGeom prst="rect">
              <a:avLst/>
            </a:prstGeom>
            <a:noFill/>
            <a:ln w="9525">
              <a:noFill/>
            </a:ln>
          </p:spPr>
          <p:txBody>
            <a:bodyPr wrap="square" anchor="ctr" anchorCtr="0">
              <a:spAutoFit/>
            </a:bodyPr>
            <a:lstStyle/>
            <a:p>
              <a:pPr indent="1371600" algn="ctr"/>
              <a:r>
                <a:rPr lang="zh-CN" altLang="en-US" sz="2000" dirty="0">
                  <a:solidFill>
                    <a:srgbClr val="0000FF"/>
                  </a:solidFill>
                  <a:latin typeface="仿宋" panose="02010609060101010101" charset="-122"/>
                  <a:ea typeface="仿宋" panose="02010609060101010101" charset="-122"/>
                </a:rPr>
                <a:t>图</a:t>
              </a:r>
              <a:r>
                <a:rPr lang="en-US" altLang="zh-CN" sz="2000" dirty="0">
                  <a:solidFill>
                    <a:srgbClr val="0000FF"/>
                  </a:solidFill>
                  <a:latin typeface="仿宋" panose="02010609060101010101" charset="-122"/>
                  <a:ea typeface="仿宋" panose="02010609060101010101" charset="-122"/>
                </a:rPr>
                <a:t>-</a:t>
              </a:r>
              <a:r>
                <a:rPr lang="zh-CN" altLang="en-US" sz="2000" dirty="0">
                  <a:solidFill>
                    <a:srgbClr val="0000FF"/>
                  </a:solidFill>
                  <a:latin typeface="仿宋" panose="02010609060101010101" charset="-122"/>
                  <a:ea typeface="仿宋" panose="02010609060101010101" charset="-122"/>
                </a:rPr>
                <a:t>单管放大器的小信号</a:t>
              </a:r>
              <a:endParaRPr lang="en-US" altLang="zh-CN" sz="2000" dirty="0">
                <a:solidFill>
                  <a:srgbClr val="0000FF"/>
                </a:solidFill>
                <a:latin typeface="仿宋" panose="02010609060101010101" charset="-122"/>
                <a:ea typeface="仿宋" panose="02010609060101010101" charset="-122"/>
              </a:endParaRPr>
            </a:p>
            <a:p>
              <a:pPr indent="1371600" algn="ctr"/>
              <a:r>
                <a:rPr lang="zh-CN" altLang="en-US" sz="2000" dirty="0">
                  <a:solidFill>
                    <a:srgbClr val="0000FF"/>
                  </a:solidFill>
                  <a:latin typeface="仿宋" panose="02010609060101010101" charset="-122"/>
                  <a:ea typeface="仿宋" panose="02010609060101010101" charset="-122"/>
                </a:rPr>
                <a:t>（</a:t>
              </a:r>
              <a:r>
                <a:rPr lang="en-US" altLang="zh-CN" sz="2000" dirty="0">
                  <a:solidFill>
                    <a:srgbClr val="0000FF"/>
                  </a:solidFill>
                  <a:latin typeface="仿宋" panose="02010609060101010101" charset="-122"/>
                  <a:ea typeface="仿宋" panose="02010609060101010101" charset="-122"/>
                </a:rPr>
                <a:t>a</a:t>
              </a:r>
              <a:r>
                <a:rPr lang="zh-CN" altLang="en-US" sz="2000" dirty="0">
                  <a:solidFill>
                    <a:srgbClr val="0000FF"/>
                  </a:solidFill>
                  <a:latin typeface="仿宋" panose="02010609060101010101" charset="-122"/>
                  <a:ea typeface="仿宋" panose="02010609060101010101" charset="-122"/>
                </a:rPr>
                <a:t>）小信号等效电路   （</a:t>
              </a:r>
              <a:r>
                <a:rPr lang="en-US" altLang="zh-CN" sz="2000" dirty="0">
                  <a:solidFill>
                    <a:srgbClr val="0000FF"/>
                  </a:solidFill>
                  <a:latin typeface="仿宋" panose="02010609060101010101" charset="-122"/>
                  <a:ea typeface="仿宋" panose="02010609060101010101" charset="-122"/>
                </a:rPr>
                <a:t>b</a:t>
              </a:r>
              <a:r>
                <a:rPr lang="zh-CN" altLang="en-US" sz="2000" dirty="0">
                  <a:solidFill>
                    <a:srgbClr val="0000FF"/>
                  </a:solidFill>
                  <a:latin typeface="仿宋" panose="02010609060101010101" charset="-122"/>
                  <a:ea typeface="仿宋" panose="02010609060101010101" charset="-122"/>
                </a:rPr>
                <a:t>）简化电路</a:t>
              </a:r>
              <a:endParaRPr lang="zh-CN" altLang="en-US" sz="2000" dirty="0">
                <a:solidFill>
                  <a:srgbClr val="0000FF"/>
                </a:solidFill>
                <a:latin typeface="仿宋" panose="02010609060101010101" charset="-122"/>
                <a:ea typeface="仿宋" panose="02010609060101010101" charset="-122"/>
              </a:endParaRPr>
            </a:p>
          </p:txBody>
        </p:sp>
      </p:grpSp>
      <p:graphicFrame>
        <p:nvGraphicFramePr>
          <p:cNvPr id="103434" name="对象 103433"/>
          <p:cNvGraphicFramePr/>
          <p:nvPr/>
        </p:nvGraphicFramePr>
        <p:xfrm>
          <a:off x="7010400" y="4043363"/>
          <a:ext cx="1219200" cy="795337"/>
        </p:xfrm>
        <a:graphic>
          <a:graphicData uri="http://schemas.openxmlformats.org/presentationml/2006/ole">
            <mc:AlternateContent xmlns:mc="http://schemas.openxmlformats.org/markup-compatibility/2006">
              <mc:Choice xmlns:v="urn:schemas-microsoft-com:vml" Requires="v">
                <p:oleObj spid="_x0000_s5135" name="" r:id="rId2" imgW="660400" imgH="431800" progId="Equation.DSMT4">
                  <p:embed/>
                </p:oleObj>
              </mc:Choice>
              <mc:Fallback>
                <p:oleObj name="" r:id="rId2" imgW="660400" imgH="431800" progId="Equation.DSMT4">
                  <p:embed/>
                  <p:pic>
                    <p:nvPicPr>
                      <p:cNvPr id="0" name="图片 3075"/>
                      <p:cNvPicPr/>
                      <p:nvPr/>
                    </p:nvPicPr>
                    <p:blipFill>
                      <a:blip r:embed="rId3"/>
                      <a:stretch>
                        <a:fillRect/>
                      </a:stretch>
                    </p:blipFill>
                    <p:spPr>
                      <a:xfrm>
                        <a:off x="7010400" y="4043363"/>
                        <a:ext cx="1219200" cy="795337"/>
                      </a:xfrm>
                      <a:prstGeom prst="rect">
                        <a:avLst/>
                      </a:prstGeom>
                      <a:noFill/>
                      <a:ln w="38100">
                        <a:noFill/>
                        <a:miter/>
                      </a:ln>
                    </p:spPr>
                  </p:pic>
                </p:oleObj>
              </mc:Fallback>
            </mc:AlternateContent>
          </a:graphicData>
        </a:graphic>
      </p:graphicFrame>
      <p:graphicFrame>
        <p:nvGraphicFramePr>
          <p:cNvPr id="103437" name="对象 103436"/>
          <p:cNvGraphicFramePr/>
          <p:nvPr/>
        </p:nvGraphicFramePr>
        <p:xfrm>
          <a:off x="6781800" y="2209800"/>
          <a:ext cx="1800225" cy="455613"/>
        </p:xfrm>
        <a:graphic>
          <a:graphicData uri="http://schemas.openxmlformats.org/presentationml/2006/ole">
            <mc:AlternateContent xmlns:mc="http://schemas.openxmlformats.org/markup-compatibility/2006">
              <mc:Choice xmlns:v="urn:schemas-microsoft-com:vml" Requires="v">
                <p:oleObj spid="_x0000_s5136" name="" r:id="rId4" imgW="1002665" imgH="254000" progId="Equation.DSMT4">
                  <p:embed/>
                </p:oleObj>
              </mc:Choice>
              <mc:Fallback>
                <p:oleObj name="" r:id="rId4" imgW="1002665" imgH="254000" progId="Equation.DSMT4">
                  <p:embed/>
                  <p:pic>
                    <p:nvPicPr>
                      <p:cNvPr id="0" name="图片 3082"/>
                      <p:cNvPicPr/>
                      <p:nvPr/>
                    </p:nvPicPr>
                    <p:blipFill>
                      <a:blip r:embed="rId5"/>
                      <a:stretch>
                        <a:fillRect/>
                      </a:stretch>
                    </p:blipFill>
                    <p:spPr>
                      <a:xfrm>
                        <a:off x="6781800" y="2209800"/>
                        <a:ext cx="1800225" cy="455613"/>
                      </a:xfrm>
                      <a:prstGeom prst="rect">
                        <a:avLst/>
                      </a:prstGeom>
                      <a:noFill/>
                      <a:ln w="38100">
                        <a:noFill/>
                        <a:miter/>
                      </a:ln>
                    </p:spPr>
                  </p:pic>
                </p:oleObj>
              </mc:Fallback>
            </mc:AlternateContent>
          </a:graphicData>
        </a:graphic>
      </p:graphicFrame>
      <p:graphicFrame>
        <p:nvGraphicFramePr>
          <p:cNvPr id="103438" name="对象 103437"/>
          <p:cNvGraphicFramePr/>
          <p:nvPr/>
        </p:nvGraphicFramePr>
        <p:xfrm>
          <a:off x="7010400" y="2819400"/>
          <a:ext cx="1150938" cy="428625"/>
        </p:xfrm>
        <a:graphic>
          <a:graphicData uri="http://schemas.openxmlformats.org/presentationml/2006/ole">
            <mc:AlternateContent xmlns:mc="http://schemas.openxmlformats.org/markup-compatibility/2006">
              <mc:Choice xmlns:v="urn:schemas-microsoft-com:vml" Requires="v">
                <p:oleObj spid="_x0000_s5137" name="" r:id="rId6" imgW="647700" imgH="241300" progId="Equation.DSMT4">
                  <p:embed/>
                </p:oleObj>
              </mc:Choice>
              <mc:Fallback>
                <p:oleObj name="" r:id="rId6" imgW="647700" imgH="241300" progId="Equation.DSMT4">
                  <p:embed/>
                  <p:pic>
                    <p:nvPicPr>
                      <p:cNvPr id="0" name="图片 3083"/>
                      <p:cNvPicPr/>
                      <p:nvPr/>
                    </p:nvPicPr>
                    <p:blipFill>
                      <a:blip r:embed="rId7"/>
                      <a:stretch>
                        <a:fillRect/>
                      </a:stretch>
                    </p:blipFill>
                    <p:spPr>
                      <a:xfrm>
                        <a:off x="7010400" y="2819400"/>
                        <a:ext cx="1150938" cy="428625"/>
                      </a:xfrm>
                      <a:prstGeom prst="rect">
                        <a:avLst/>
                      </a:prstGeom>
                      <a:noFill/>
                      <a:ln w="38100">
                        <a:noFill/>
                        <a:miter/>
                      </a:ln>
                    </p:spPr>
                  </p:pic>
                </p:oleObj>
              </mc:Fallback>
            </mc:AlternateContent>
          </a:graphicData>
        </a:graphic>
      </p:graphicFrame>
      <p:graphicFrame>
        <p:nvGraphicFramePr>
          <p:cNvPr id="103439" name="对象 103438"/>
          <p:cNvGraphicFramePr/>
          <p:nvPr/>
        </p:nvGraphicFramePr>
        <p:xfrm>
          <a:off x="7010400" y="3395663"/>
          <a:ext cx="1336675" cy="469900"/>
        </p:xfrm>
        <a:graphic>
          <a:graphicData uri="http://schemas.openxmlformats.org/presentationml/2006/ole">
            <mc:AlternateContent xmlns:mc="http://schemas.openxmlformats.org/markup-compatibility/2006">
              <mc:Choice xmlns:v="urn:schemas-microsoft-com:vml" Requires="v">
                <p:oleObj spid="_x0000_s5138" name="" r:id="rId8" imgW="685800" imgH="241300" progId="Equation.DSMT4">
                  <p:embed/>
                </p:oleObj>
              </mc:Choice>
              <mc:Fallback>
                <p:oleObj name="" r:id="rId8" imgW="685800" imgH="241300" progId="Equation.DSMT4">
                  <p:embed/>
                  <p:pic>
                    <p:nvPicPr>
                      <p:cNvPr id="0" name="图片 3077"/>
                      <p:cNvPicPr/>
                      <p:nvPr/>
                    </p:nvPicPr>
                    <p:blipFill>
                      <a:blip r:embed="rId9"/>
                      <a:stretch>
                        <a:fillRect/>
                      </a:stretch>
                    </p:blipFill>
                    <p:spPr>
                      <a:xfrm>
                        <a:off x="7010400" y="3395663"/>
                        <a:ext cx="1336675" cy="469900"/>
                      </a:xfrm>
                      <a:prstGeom prst="rect">
                        <a:avLst/>
                      </a:prstGeom>
                      <a:noFill/>
                      <a:ln w="38100">
                        <a:noFill/>
                        <a:miter/>
                      </a:ln>
                    </p:spPr>
                  </p:pic>
                </p:oleObj>
              </mc:Fallback>
            </mc:AlternateContent>
          </a:graphicData>
        </a:graphic>
      </p:graphicFrame>
      <p:grpSp>
        <p:nvGrpSpPr>
          <p:cNvPr id="103440" name="组合 103439"/>
          <p:cNvGrpSpPr/>
          <p:nvPr/>
        </p:nvGrpSpPr>
        <p:grpSpPr>
          <a:xfrm>
            <a:off x="1042988" y="1733550"/>
            <a:ext cx="8101012" cy="552450"/>
            <a:chOff x="657" y="890"/>
            <a:chExt cx="5103" cy="348"/>
          </a:xfrm>
        </p:grpSpPr>
        <p:graphicFrame>
          <p:nvGraphicFramePr>
            <p:cNvPr id="7182" name="对象 103440"/>
            <p:cNvGraphicFramePr/>
            <p:nvPr/>
          </p:nvGraphicFramePr>
          <p:xfrm>
            <a:off x="1338" y="890"/>
            <a:ext cx="680" cy="348"/>
          </p:xfrm>
          <a:graphic>
            <a:graphicData uri="http://schemas.openxmlformats.org/presentationml/2006/ole">
              <mc:AlternateContent xmlns:mc="http://schemas.openxmlformats.org/markup-compatibility/2006">
                <mc:Choice xmlns:v="urn:schemas-microsoft-com:vml" Requires="v">
                  <p:oleObj spid="_x0000_s5139" name="" r:id="rId10" imgW="444500" imgH="228600" progId="Equation.DSMT4">
                    <p:embed/>
                  </p:oleObj>
                </mc:Choice>
                <mc:Fallback>
                  <p:oleObj name="" r:id="rId10" imgW="444500" imgH="228600" progId="Equation.DSMT4">
                    <p:embed/>
                    <p:pic>
                      <p:nvPicPr>
                        <p:cNvPr id="0" name="图片 3078"/>
                        <p:cNvPicPr/>
                        <p:nvPr/>
                      </p:nvPicPr>
                      <p:blipFill>
                        <a:blip r:embed="rId11"/>
                        <a:stretch>
                          <a:fillRect/>
                        </a:stretch>
                      </p:blipFill>
                      <p:spPr>
                        <a:xfrm>
                          <a:off x="1338" y="890"/>
                          <a:ext cx="680" cy="348"/>
                        </a:xfrm>
                        <a:prstGeom prst="rect">
                          <a:avLst/>
                        </a:prstGeom>
                        <a:noFill/>
                        <a:ln w="38100">
                          <a:noFill/>
                          <a:miter/>
                        </a:ln>
                      </p:spPr>
                    </p:pic>
                  </p:oleObj>
                </mc:Fallback>
              </mc:AlternateContent>
            </a:graphicData>
          </a:graphic>
        </p:graphicFrame>
        <p:sp>
          <p:nvSpPr>
            <p:cNvPr id="7183" name="文本框 103441"/>
            <p:cNvSpPr txBox="1"/>
            <p:nvPr/>
          </p:nvSpPr>
          <p:spPr>
            <a:xfrm>
              <a:off x="657" y="890"/>
              <a:ext cx="726" cy="288"/>
            </a:xfrm>
            <a:prstGeom prst="rect">
              <a:avLst/>
            </a:prstGeom>
            <a:noFill/>
            <a:ln w="9525">
              <a:noFill/>
            </a:ln>
          </p:spPr>
          <p:txBody>
            <a:bodyPr anchor="t" anchorCtr="0">
              <a:spAutoFit/>
            </a:bodyPr>
            <a:lstStyle/>
            <a:p>
              <a:pPr>
                <a:spcBef>
                  <a:spcPct val="50000"/>
                </a:spcBef>
              </a:pPr>
              <a:r>
                <a:rPr lang="zh-CN" altLang="en-US" sz="2400" dirty="0">
                  <a:solidFill>
                    <a:srgbClr val="0000F6"/>
                  </a:solidFill>
                  <a:latin typeface="仿宋" panose="02010609060101010101" charset="-122"/>
                  <a:ea typeface="仿宋" panose="02010609060101010101" charset="-122"/>
                </a:rPr>
                <a:t>图中设</a:t>
              </a:r>
              <a:endParaRPr lang="zh-CN" altLang="en-US" sz="2400" dirty="0">
                <a:solidFill>
                  <a:srgbClr val="0000F6"/>
                </a:solidFill>
                <a:latin typeface="仿宋" panose="02010609060101010101" charset="-122"/>
                <a:ea typeface="仿宋" panose="02010609060101010101" charset="-122"/>
              </a:endParaRPr>
            </a:p>
          </p:txBody>
        </p:sp>
        <p:sp>
          <p:nvSpPr>
            <p:cNvPr id="7184" name="文本框 103442"/>
            <p:cNvSpPr txBox="1"/>
            <p:nvPr/>
          </p:nvSpPr>
          <p:spPr>
            <a:xfrm>
              <a:off x="1973" y="890"/>
              <a:ext cx="3787" cy="288"/>
            </a:xfrm>
            <a:prstGeom prst="rect">
              <a:avLst/>
            </a:prstGeom>
            <a:noFill/>
            <a:ln w="9525">
              <a:noFill/>
            </a:ln>
          </p:spPr>
          <p:txBody>
            <a:bodyPr anchor="t" anchorCtr="0">
              <a:spAutoFit/>
            </a:bodyPr>
            <a:lstStyle/>
            <a:p>
              <a:pPr>
                <a:spcBef>
                  <a:spcPct val="50000"/>
                </a:spcBef>
              </a:pPr>
              <a:r>
                <a:rPr lang="zh-CN" altLang="en-US" sz="2400" dirty="0">
                  <a:solidFill>
                    <a:srgbClr val="0000F6"/>
                  </a:solidFill>
                  <a:latin typeface="仿宋" panose="02010609060101010101" charset="-122"/>
                  <a:ea typeface="仿宋" panose="02010609060101010101" charset="-122"/>
                </a:rPr>
                <a:t>得到的小信号等效电路如下图所示。其中</a:t>
              </a:r>
              <a:endParaRPr lang="zh-CN" altLang="en-US" sz="2400" dirty="0">
                <a:solidFill>
                  <a:srgbClr val="0000F6"/>
                </a:solidFill>
                <a:latin typeface="仿宋" panose="02010609060101010101" charset="-122"/>
                <a:ea typeface="仿宋" panose="02010609060101010101" charset="-122"/>
              </a:endParaRPr>
            </a:p>
          </p:txBody>
        </p:sp>
      </p:grpSp>
      <p:sp>
        <p:nvSpPr>
          <p:cNvPr id="7185" name="文本框 103443"/>
          <p:cNvSpPr txBox="1"/>
          <p:nvPr/>
        </p:nvSpPr>
        <p:spPr>
          <a:xfrm>
            <a:off x="3352832" y="685872"/>
            <a:ext cx="4114786" cy="400110"/>
          </a:xfrm>
          <a:prstGeom prst="rect">
            <a:avLst/>
          </a:prstGeom>
          <a:noFill/>
          <a:ln w="9525">
            <a:noFill/>
          </a:ln>
        </p:spPr>
        <p:txBody>
          <a:bodyPr wrap="square" anchor="t" anchorCtr="0">
            <a:spAutoFit/>
          </a:bodyPr>
          <a:lstStyle/>
          <a:p>
            <a:pPr>
              <a:spcBef>
                <a:spcPct val="50000"/>
              </a:spcBef>
            </a:pPr>
            <a:r>
              <a:rPr lang="zh-CN" altLang="en-US" sz="2000" dirty="0">
                <a:latin typeface="仿宋" panose="02010609060101010101" charset="-122"/>
                <a:ea typeface="仿宋" panose="02010609060101010101" charset="-122"/>
              </a:rPr>
              <a:t>（</a:t>
            </a:r>
            <a:r>
              <a:rPr lang="zh-CN" altLang="en-US" sz="2000" dirty="0">
                <a:latin typeface="仿宋" panose="02010609060101010101" charset="-122"/>
                <a:ea typeface="仿宋" panose="02010609060101010101" charset="-122"/>
                <a:hlinkClick r:id="rId12" action="ppaction://hlinkfile"/>
              </a:rPr>
              <a:t>高频小信号放大器分析过程动画</a:t>
            </a:r>
            <a:r>
              <a:rPr lang="zh-CN" altLang="en-US" sz="2000" dirty="0">
                <a:latin typeface="仿宋" panose="02010609060101010101" charset="-122"/>
                <a:ea typeface="仿宋" panose="02010609060101010101" charset="-122"/>
              </a:rPr>
              <a:t>）</a:t>
            </a:r>
            <a:endParaRPr lang="zh-CN" altLang="en-US" sz="2000" dirty="0">
              <a:latin typeface="仿宋" panose="02010609060101010101" charset="-122"/>
              <a:ea typeface="仿宋" panose="02010609060101010101" charset="-122"/>
            </a:endParaRPr>
          </a:p>
        </p:txBody>
      </p:sp>
      <p:graphicFrame>
        <p:nvGraphicFramePr>
          <p:cNvPr id="103445" name="内容占位符 103444"/>
          <p:cNvGraphicFramePr>
            <a:graphicFrameLocks noGrp="1"/>
          </p:cNvGraphicFramePr>
          <p:nvPr>
            <p:ph idx="1"/>
          </p:nvPr>
        </p:nvGraphicFramePr>
        <p:xfrm>
          <a:off x="7162800" y="4953000"/>
          <a:ext cx="801688" cy="619125"/>
        </p:xfrm>
        <a:graphic>
          <a:graphicData uri="http://schemas.openxmlformats.org/presentationml/2006/ole">
            <mc:AlternateContent xmlns:mc="http://schemas.openxmlformats.org/markup-compatibility/2006">
              <mc:Choice xmlns:v="urn:schemas-microsoft-com:vml" Requires="v">
                <p:oleObj spid="_x0000_s5140" name="" r:id="rId13" imgW="508000" imgH="393700" progId="Equation.3">
                  <p:embed/>
                </p:oleObj>
              </mc:Choice>
              <mc:Fallback>
                <p:oleObj name="" r:id="rId13" imgW="508000" imgH="393700" progId="Equation.3">
                  <p:embed/>
                  <p:pic>
                    <p:nvPicPr>
                      <p:cNvPr id="0" name="图片 3084"/>
                      <p:cNvPicPr/>
                      <p:nvPr/>
                    </p:nvPicPr>
                    <p:blipFill>
                      <a:blip r:embed="rId14"/>
                      <a:stretch>
                        <a:fillRect/>
                      </a:stretch>
                    </p:blipFill>
                    <p:spPr>
                      <a:xfrm>
                        <a:off x="7162800" y="4953000"/>
                        <a:ext cx="801688" cy="619125"/>
                      </a:xfrm>
                      <a:prstGeom prst="rect">
                        <a:avLst/>
                      </a:prstGeom>
                      <a:noFill/>
                      <a:ln w="38100">
                        <a:miter/>
                      </a:ln>
                    </p:spPr>
                  </p:pic>
                </p:oleObj>
              </mc:Fallback>
            </mc:AlternateContent>
          </a:graphicData>
        </a:graphic>
      </p:graphicFrame>
      <p:graphicFrame>
        <p:nvGraphicFramePr>
          <p:cNvPr id="103447" name="对象 103446"/>
          <p:cNvGraphicFramePr/>
          <p:nvPr/>
        </p:nvGraphicFramePr>
        <p:xfrm>
          <a:off x="7086600" y="5638800"/>
          <a:ext cx="914400" cy="609600"/>
        </p:xfrm>
        <a:graphic>
          <a:graphicData uri="http://schemas.openxmlformats.org/presentationml/2006/ole">
            <mc:AlternateContent xmlns:mc="http://schemas.openxmlformats.org/markup-compatibility/2006">
              <mc:Choice xmlns:v="urn:schemas-microsoft-com:vml" Requires="v">
                <p:oleObj spid="_x0000_s5141" name="" r:id="rId15" imgW="546100" imgH="393700" progId="Equation.3">
                  <p:embed/>
                </p:oleObj>
              </mc:Choice>
              <mc:Fallback>
                <p:oleObj name="" r:id="rId15" imgW="546100" imgH="393700" progId="Equation.3">
                  <p:embed/>
                  <p:pic>
                    <p:nvPicPr>
                      <p:cNvPr id="0" name="图片 3087"/>
                      <p:cNvPicPr/>
                      <p:nvPr/>
                    </p:nvPicPr>
                    <p:blipFill>
                      <a:blip r:embed="rId16"/>
                      <a:stretch>
                        <a:fillRect/>
                      </a:stretch>
                    </p:blipFill>
                    <p:spPr>
                      <a:xfrm>
                        <a:off x="7086600" y="5638800"/>
                        <a:ext cx="914400" cy="609600"/>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3427"/>
                                        </p:tgtEl>
                                        <p:attrNameLst>
                                          <p:attrName>style.visibility</p:attrName>
                                        </p:attrNameLst>
                                      </p:cBhvr>
                                      <p:to>
                                        <p:strVal val="visible"/>
                                      </p:to>
                                    </p:set>
                                    <p:anim calcmode="discrete" valueType="clr">
                                      <p:cBhvr override="childStyle">
                                        <p:cTn id="7" dur="80"/>
                                        <p:tgtEl>
                                          <p:spTgt spid="10342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3427"/>
                                        </p:tgtEl>
                                        <p:attrNameLst>
                                          <p:attrName>fillcolor</p:attrName>
                                        </p:attrNameLst>
                                      </p:cBhvr>
                                      <p:tavLst>
                                        <p:tav tm="0">
                                          <p:val>
                                            <p:clrVal>
                                              <a:schemeClr val="accent2"/>
                                            </p:clrVal>
                                          </p:val>
                                        </p:tav>
                                        <p:tav tm="50000">
                                          <p:val>
                                            <p:clrVal>
                                              <a:schemeClr val="hlink"/>
                                            </p:clrVal>
                                          </p:val>
                                        </p:tav>
                                      </p:tavLst>
                                    </p:anim>
                                    <p:set>
                                      <p:cBhvr>
                                        <p:cTn id="9" dur="80"/>
                                        <p:tgtEl>
                                          <p:spTgt spid="10342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3" fill="hold" nodeType="clickEffect">
                                  <p:stCondLst>
                                    <p:cond delay="0"/>
                                  </p:stCondLst>
                                  <p:childTnLst>
                                    <p:set>
                                      <p:cBhvr>
                                        <p:cTn id="13" dur="1" fill="hold">
                                          <p:stCondLst>
                                            <p:cond delay="0"/>
                                          </p:stCondLst>
                                        </p:cTn>
                                        <p:tgtEl>
                                          <p:spTgt spid="103440"/>
                                        </p:tgtEl>
                                        <p:attrNameLst>
                                          <p:attrName>style.visibility</p:attrName>
                                        </p:attrNameLst>
                                      </p:cBhvr>
                                      <p:to>
                                        <p:strVal val="visible"/>
                                      </p:to>
                                    </p:set>
                                    <p:animEffect transition="in" filter="strips(upRight)">
                                      <p:cBhvr>
                                        <p:cTn id="14" dur="500"/>
                                        <p:tgtEl>
                                          <p:spTgt spid="103440"/>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103428"/>
                                        </p:tgtEl>
                                        <p:attrNameLst>
                                          <p:attrName>style.visibility</p:attrName>
                                        </p:attrNameLst>
                                      </p:cBhvr>
                                      <p:to>
                                        <p:strVal val="visible"/>
                                      </p:to>
                                    </p:set>
                                    <p:animEffect transition="in" filter="box(in)">
                                      <p:cBhvr>
                                        <p:cTn id="19" dur="500"/>
                                        <p:tgtEl>
                                          <p:spTgt spid="103428"/>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nodeType="clickEffect">
                                  <p:stCondLst>
                                    <p:cond delay="0"/>
                                  </p:stCondLst>
                                  <p:childTnLst>
                                    <p:set>
                                      <p:cBhvr>
                                        <p:cTn id="23" dur="1" fill="hold">
                                          <p:stCondLst>
                                            <p:cond delay="0"/>
                                          </p:stCondLst>
                                        </p:cTn>
                                        <p:tgtEl>
                                          <p:spTgt spid="103437"/>
                                        </p:tgtEl>
                                        <p:attrNameLst>
                                          <p:attrName>style.visibility</p:attrName>
                                        </p:attrNameLst>
                                      </p:cBhvr>
                                      <p:to>
                                        <p:strVal val="visible"/>
                                      </p:to>
                                    </p:set>
                                    <p:animEffect transition="in" filter="strips(downLeft)">
                                      <p:cBhvr>
                                        <p:cTn id="24" dur="500"/>
                                        <p:tgtEl>
                                          <p:spTgt spid="103437"/>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03438"/>
                                        </p:tgtEl>
                                        <p:attrNameLst>
                                          <p:attrName>style.visibility</p:attrName>
                                        </p:attrNameLst>
                                      </p:cBhvr>
                                      <p:to>
                                        <p:strVal val="visible"/>
                                      </p:to>
                                    </p:set>
                                    <p:animEffect transition="in" filter="box(in)">
                                      <p:cBhvr>
                                        <p:cTn id="29" dur="500"/>
                                        <p:tgtEl>
                                          <p:spTgt spid="103438"/>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nodeType="clickEffect">
                                  <p:stCondLst>
                                    <p:cond delay="0"/>
                                  </p:stCondLst>
                                  <p:childTnLst>
                                    <p:set>
                                      <p:cBhvr>
                                        <p:cTn id="33" dur="1" fill="hold">
                                          <p:stCondLst>
                                            <p:cond delay="0"/>
                                          </p:stCondLst>
                                        </p:cTn>
                                        <p:tgtEl>
                                          <p:spTgt spid="103439"/>
                                        </p:tgtEl>
                                        <p:attrNameLst>
                                          <p:attrName>style.visibility</p:attrName>
                                        </p:attrNameLst>
                                      </p:cBhvr>
                                      <p:to>
                                        <p:strVal val="visible"/>
                                      </p:to>
                                    </p:set>
                                    <p:animEffect transition="in" filter="strips(downLeft)">
                                      <p:cBhvr>
                                        <p:cTn id="34" dur="500"/>
                                        <p:tgtEl>
                                          <p:spTgt spid="103439"/>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12" fill="hold" nodeType="clickEffect">
                                  <p:stCondLst>
                                    <p:cond delay="0"/>
                                  </p:stCondLst>
                                  <p:childTnLst>
                                    <p:set>
                                      <p:cBhvr>
                                        <p:cTn id="38" dur="1" fill="hold">
                                          <p:stCondLst>
                                            <p:cond delay="0"/>
                                          </p:stCondLst>
                                        </p:cTn>
                                        <p:tgtEl>
                                          <p:spTgt spid="103434"/>
                                        </p:tgtEl>
                                        <p:attrNameLst>
                                          <p:attrName>style.visibility</p:attrName>
                                        </p:attrNameLst>
                                      </p:cBhvr>
                                      <p:to>
                                        <p:strVal val="visible"/>
                                      </p:to>
                                    </p:set>
                                    <p:animEffect transition="in" filter="strips(downLeft)">
                                      <p:cBhvr>
                                        <p:cTn id="39" dur="500"/>
                                        <p:tgtEl>
                                          <p:spTgt spid="103434"/>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03445"/>
                                        </p:tgtEl>
                                        <p:attrNameLst>
                                          <p:attrName>style.visibility</p:attrName>
                                        </p:attrNameLst>
                                      </p:cBhvr>
                                      <p:to>
                                        <p:strVal val="visible"/>
                                      </p:to>
                                    </p:set>
                                    <p:anim calcmode="lin" valueType="num">
                                      <p:cBhvr additive="base">
                                        <p:cTn id="44" dur="500" fill="hold"/>
                                        <p:tgtEl>
                                          <p:spTgt spid="103445"/>
                                        </p:tgtEl>
                                        <p:attrNameLst>
                                          <p:attrName>ppt_x</p:attrName>
                                        </p:attrNameLst>
                                      </p:cBhvr>
                                      <p:tavLst>
                                        <p:tav tm="0">
                                          <p:val>
                                            <p:strVal val="#ppt_x"/>
                                          </p:val>
                                        </p:tav>
                                        <p:tav tm="100000">
                                          <p:val>
                                            <p:strVal val="#ppt_x"/>
                                          </p:val>
                                        </p:tav>
                                      </p:tavLst>
                                    </p:anim>
                                    <p:anim calcmode="lin" valueType="num">
                                      <p:cBhvr additive="base">
                                        <p:cTn id="45" dur="500" fill="hold"/>
                                        <p:tgtEl>
                                          <p:spTgt spid="10344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03447"/>
                                        </p:tgtEl>
                                        <p:attrNameLst>
                                          <p:attrName>style.visibility</p:attrName>
                                        </p:attrNameLst>
                                      </p:cBhvr>
                                      <p:to>
                                        <p:strVal val="visible"/>
                                      </p:to>
                                    </p:set>
                                    <p:anim calcmode="lin" valueType="num">
                                      <p:cBhvr additive="base">
                                        <p:cTn id="50" dur="500" fill="hold"/>
                                        <p:tgtEl>
                                          <p:spTgt spid="103447"/>
                                        </p:tgtEl>
                                        <p:attrNameLst>
                                          <p:attrName>ppt_x</p:attrName>
                                        </p:attrNameLst>
                                      </p:cBhvr>
                                      <p:tavLst>
                                        <p:tav tm="0">
                                          <p:val>
                                            <p:strVal val="#ppt_x"/>
                                          </p:val>
                                        </p:tav>
                                        <p:tav tm="100000">
                                          <p:val>
                                            <p:strVal val="#ppt_x"/>
                                          </p:val>
                                        </p:tav>
                                      </p:tavLst>
                                    </p:anim>
                                    <p:anim calcmode="lin" valueType="num">
                                      <p:cBhvr additive="base">
                                        <p:cTn id="51" dur="500" fill="hold"/>
                                        <p:tgtEl>
                                          <p:spTgt spid="1034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矩形 104449"/>
          <p:cNvSpPr/>
          <p:nvPr/>
        </p:nvSpPr>
        <p:spPr>
          <a:xfrm>
            <a:off x="0" y="32908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4" name="矩形 104450"/>
          <p:cNvSpPr/>
          <p:nvPr/>
        </p:nvSpPr>
        <p:spPr>
          <a:xfrm>
            <a:off x="0" y="33099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5" name="矩形 104451"/>
          <p:cNvSpPr/>
          <p:nvPr/>
        </p:nvSpPr>
        <p:spPr>
          <a:xfrm>
            <a:off x="0" y="273367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6" name="矩形 104452"/>
          <p:cNvSpPr/>
          <p:nvPr/>
        </p:nvSpPr>
        <p:spPr>
          <a:xfrm>
            <a:off x="0" y="3300413"/>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7" name="矩形 104453"/>
          <p:cNvSpPr/>
          <p:nvPr/>
        </p:nvSpPr>
        <p:spPr>
          <a:xfrm>
            <a:off x="0" y="33099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8" name="矩形 104454"/>
          <p:cNvSpPr/>
          <p:nvPr/>
        </p:nvSpPr>
        <p:spPr>
          <a:xfrm>
            <a:off x="0" y="32146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199" name="矩形 104455"/>
          <p:cNvSpPr/>
          <p:nvPr/>
        </p:nvSpPr>
        <p:spPr>
          <a:xfrm>
            <a:off x="0" y="32004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8200" name="矩形 104456"/>
          <p:cNvSpPr/>
          <p:nvPr/>
        </p:nvSpPr>
        <p:spPr>
          <a:xfrm>
            <a:off x="0" y="3186113"/>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04458" name="对象 104457"/>
          <p:cNvGraphicFramePr/>
          <p:nvPr/>
        </p:nvGraphicFramePr>
        <p:xfrm>
          <a:off x="1752600" y="1447800"/>
          <a:ext cx="2305050" cy="614363"/>
        </p:xfrm>
        <a:graphic>
          <a:graphicData uri="http://schemas.openxmlformats.org/presentationml/2006/ole">
            <mc:AlternateContent xmlns:mc="http://schemas.openxmlformats.org/markup-compatibility/2006">
              <mc:Choice xmlns:v="urn:schemas-microsoft-com:vml" Requires="v">
                <p:oleObj spid="_x0000_s6157" name="" r:id="rId1" imgW="1104265" imgH="292100" progId="Equation.DSMT4">
                  <p:embed/>
                </p:oleObj>
              </mc:Choice>
              <mc:Fallback>
                <p:oleObj name="" r:id="rId1" imgW="1104265" imgH="292100" progId="Equation.DSMT4">
                  <p:embed/>
                  <p:pic>
                    <p:nvPicPr>
                      <p:cNvPr id="0" name="图片 3086"/>
                      <p:cNvPicPr/>
                      <p:nvPr/>
                    </p:nvPicPr>
                    <p:blipFill>
                      <a:blip r:embed="rId2"/>
                      <a:stretch>
                        <a:fillRect/>
                      </a:stretch>
                    </p:blipFill>
                    <p:spPr>
                      <a:xfrm>
                        <a:off x="1752600" y="1447800"/>
                        <a:ext cx="2305050" cy="614363"/>
                      </a:xfrm>
                      <a:prstGeom prst="rect">
                        <a:avLst/>
                      </a:prstGeom>
                      <a:noFill/>
                      <a:ln w="38100">
                        <a:noFill/>
                        <a:miter/>
                      </a:ln>
                    </p:spPr>
                  </p:pic>
                </p:oleObj>
              </mc:Fallback>
            </mc:AlternateContent>
          </a:graphicData>
        </a:graphic>
      </p:graphicFrame>
      <p:graphicFrame>
        <p:nvGraphicFramePr>
          <p:cNvPr id="104459" name="对象 104458"/>
          <p:cNvGraphicFramePr/>
          <p:nvPr/>
        </p:nvGraphicFramePr>
        <p:xfrm>
          <a:off x="1219200" y="2514600"/>
          <a:ext cx="3744913" cy="823913"/>
        </p:xfrm>
        <a:graphic>
          <a:graphicData uri="http://schemas.openxmlformats.org/presentationml/2006/ole">
            <mc:AlternateContent xmlns:mc="http://schemas.openxmlformats.org/markup-compatibility/2006">
              <mc:Choice xmlns:v="urn:schemas-microsoft-com:vml" Requires="v">
                <p:oleObj spid="_x0000_s6158" name="" r:id="rId3" imgW="2019300" imgH="419100" progId="Equation.DSMT4">
                  <p:embed/>
                </p:oleObj>
              </mc:Choice>
              <mc:Fallback>
                <p:oleObj name="" r:id="rId3" imgW="2019300" imgH="419100" progId="Equation.DSMT4">
                  <p:embed/>
                  <p:pic>
                    <p:nvPicPr>
                      <p:cNvPr id="0" name="图片 3085"/>
                      <p:cNvPicPr/>
                      <p:nvPr/>
                    </p:nvPicPr>
                    <p:blipFill>
                      <a:blip r:embed="rId4"/>
                      <a:stretch>
                        <a:fillRect/>
                      </a:stretch>
                    </p:blipFill>
                    <p:spPr>
                      <a:xfrm>
                        <a:off x="1219200" y="2514600"/>
                        <a:ext cx="3744913" cy="823913"/>
                      </a:xfrm>
                      <a:prstGeom prst="rect">
                        <a:avLst/>
                      </a:prstGeom>
                      <a:noFill/>
                      <a:ln w="38100">
                        <a:noFill/>
                        <a:miter/>
                      </a:ln>
                    </p:spPr>
                  </p:pic>
                </p:oleObj>
              </mc:Fallback>
            </mc:AlternateContent>
          </a:graphicData>
        </a:graphic>
      </p:graphicFrame>
      <p:sp>
        <p:nvSpPr>
          <p:cNvPr id="104460" name="矩形 104459"/>
          <p:cNvSpPr/>
          <p:nvPr/>
        </p:nvSpPr>
        <p:spPr>
          <a:xfrm>
            <a:off x="1219200" y="5181600"/>
            <a:ext cx="925513" cy="457200"/>
          </a:xfrm>
          <a:prstGeom prst="rect">
            <a:avLst/>
          </a:prstGeom>
          <a:noFill/>
          <a:ln w="9525">
            <a:noFill/>
          </a:ln>
        </p:spPr>
        <p:txBody>
          <a:bodyPr anchor="t" anchorCtr="0">
            <a:spAutoFit/>
          </a:bodyPr>
          <a:lstStyle/>
          <a:p>
            <a:r>
              <a:rPr lang="zh-CN" altLang="en-US" sz="2400" b="1" dirty="0">
                <a:solidFill>
                  <a:srgbClr val="0000F6"/>
                </a:solidFill>
                <a:latin typeface="仿宋" panose="02010609060101010101" charset="-122"/>
                <a:ea typeface="仿宋" panose="02010609060101010101" charset="-122"/>
              </a:rPr>
              <a:t>其中</a:t>
            </a:r>
            <a:r>
              <a:rPr lang="zh-CN" altLang="en-US" sz="2400" dirty="0">
                <a:solidFill>
                  <a:srgbClr val="0000F6"/>
                </a:solidFill>
                <a:latin typeface="仿宋" panose="02010609060101010101" charset="-122"/>
                <a:ea typeface="仿宋" panose="02010609060101010101" charset="-122"/>
              </a:rPr>
              <a:t> </a:t>
            </a:r>
            <a:endParaRPr lang="zh-CN" altLang="en-US" sz="2400" dirty="0">
              <a:solidFill>
                <a:srgbClr val="0000F6"/>
              </a:solidFill>
              <a:latin typeface="仿宋" panose="02010609060101010101" charset="-122"/>
              <a:ea typeface="仿宋" panose="02010609060101010101" charset="-122"/>
            </a:endParaRPr>
          </a:p>
        </p:txBody>
      </p:sp>
      <p:graphicFrame>
        <p:nvGraphicFramePr>
          <p:cNvPr id="104461" name="对象 104460"/>
          <p:cNvGraphicFramePr/>
          <p:nvPr/>
        </p:nvGraphicFramePr>
        <p:xfrm>
          <a:off x="2438400" y="5105400"/>
          <a:ext cx="3276600" cy="454025"/>
        </p:xfrm>
        <a:graphic>
          <a:graphicData uri="http://schemas.openxmlformats.org/presentationml/2006/ole">
            <mc:AlternateContent xmlns:mc="http://schemas.openxmlformats.org/markup-compatibility/2006">
              <mc:Choice xmlns:v="urn:schemas-microsoft-com:vml" Requires="v">
                <p:oleObj spid="_x0000_s6159" name="" r:id="rId5" imgW="1726565" imgH="241300" progId="Equation.DSMT4">
                  <p:embed/>
                </p:oleObj>
              </mc:Choice>
              <mc:Fallback>
                <p:oleObj name="" r:id="rId5" imgW="1726565" imgH="241300" progId="Equation.DSMT4">
                  <p:embed/>
                  <p:pic>
                    <p:nvPicPr>
                      <p:cNvPr id="0" name="图片 3089"/>
                      <p:cNvPicPr/>
                      <p:nvPr/>
                    </p:nvPicPr>
                    <p:blipFill>
                      <a:blip r:embed="rId6"/>
                      <a:stretch>
                        <a:fillRect/>
                      </a:stretch>
                    </p:blipFill>
                    <p:spPr>
                      <a:xfrm>
                        <a:off x="2438400" y="5105400"/>
                        <a:ext cx="3276600" cy="454025"/>
                      </a:xfrm>
                      <a:prstGeom prst="rect">
                        <a:avLst/>
                      </a:prstGeom>
                      <a:noFill/>
                      <a:ln w="38100">
                        <a:noFill/>
                        <a:miter/>
                      </a:ln>
                    </p:spPr>
                  </p:pic>
                </p:oleObj>
              </mc:Fallback>
            </mc:AlternateContent>
          </a:graphicData>
        </a:graphic>
      </p:graphicFrame>
      <p:graphicFrame>
        <p:nvGraphicFramePr>
          <p:cNvPr id="104462" name="对象 104461"/>
          <p:cNvGraphicFramePr/>
          <p:nvPr/>
        </p:nvGraphicFramePr>
        <p:xfrm>
          <a:off x="2590800" y="5867400"/>
          <a:ext cx="3276600" cy="433388"/>
        </p:xfrm>
        <a:graphic>
          <a:graphicData uri="http://schemas.openxmlformats.org/presentationml/2006/ole">
            <mc:AlternateContent xmlns:mc="http://schemas.openxmlformats.org/markup-compatibility/2006">
              <mc:Choice xmlns:v="urn:schemas-microsoft-com:vml" Requires="v">
                <p:oleObj spid="_x0000_s6160" name="" r:id="rId7" imgW="1802765" imgH="241300" progId="Equation.DSMT4">
                  <p:embed/>
                </p:oleObj>
              </mc:Choice>
              <mc:Fallback>
                <p:oleObj name="" r:id="rId7" imgW="1802765" imgH="241300" progId="Equation.DSMT4">
                  <p:embed/>
                  <p:pic>
                    <p:nvPicPr>
                      <p:cNvPr id="0" name="图片 3088"/>
                      <p:cNvPicPr/>
                      <p:nvPr/>
                    </p:nvPicPr>
                    <p:blipFill>
                      <a:blip r:embed="rId8"/>
                      <a:stretch>
                        <a:fillRect/>
                      </a:stretch>
                    </p:blipFill>
                    <p:spPr>
                      <a:xfrm>
                        <a:off x="2590800" y="5867400"/>
                        <a:ext cx="3276600" cy="433388"/>
                      </a:xfrm>
                      <a:prstGeom prst="rect">
                        <a:avLst/>
                      </a:prstGeom>
                      <a:noFill/>
                      <a:ln w="38100">
                        <a:noFill/>
                        <a:miter/>
                      </a:ln>
                    </p:spPr>
                  </p:pic>
                </p:oleObj>
              </mc:Fallback>
            </mc:AlternateContent>
          </a:graphicData>
        </a:graphic>
      </p:graphicFrame>
      <p:pic>
        <p:nvPicPr>
          <p:cNvPr id="8209" name="图片 104465"/>
          <p:cNvPicPr>
            <a:picLocks noChangeAspect="1"/>
          </p:cNvPicPr>
          <p:nvPr/>
        </p:nvPicPr>
        <p:blipFill>
          <a:blip r:embed="rId9"/>
          <a:stretch>
            <a:fillRect/>
          </a:stretch>
        </p:blipFill>
        <p:spPr>
          <a:xfrm>
            <a:off x="4572000" y="908050"/>
            <a:ext cx="4314825" cy="1781175"/>
          </a:xfrm>
          <a:prstGeom prst="rect">
            <a:avLst/>
          </a:prstGeom>
          <a:noFill/>
          <a:ln w="9525">
            <a:noFill/>
          </a:ln>
        </p:spPr>
      </p:pic>
      <p:sp>
        <p:nvSpPr>
          <p:cNvPr id="104467" name="文本框 104466"/>
          <p:cNvSpPr txBox="1"/>
          <p:nvPr/>
        </p:nvSpPr>
        <p:spPr>
          <a:xfrm>
            <a:off x="1066892" y="838200"/>
            <a:ext cx="1584325" cy="457200"/>
          </a:xfrm>
          <a:prstGeom prst="rect">
            <a:avLst/>
          </a:prstGeom>
          <a:noFill/>
          <a:ln w="9525">
            <a:noFill/>
          </a:ln>
        </p:spPr>
        <p:txBody>
          <a:bodyPr anchor="t" anchorCtr="0">
            <a:spAutoFit/>
          </a:bodyPr>
          <a:lstStyle/>
          <a:p>
            <a:pPr>
              <a:spcBef>
                <a:spcPct val="50000"/>
              </a:spcBef>
            </a:pPr>
            <a:r>
              <a:rPr lang="zh-CN" altLang="en-US" sz="2400" b="1" dirty="0">
                <a:solidFill>
                  <a:srgbClr val="0000F6"/>
                </a:solidFill>
                <a:latin typeface="仿宋" panose="02010609060101010101" charset="-122"/>
                <a:ea typeface="仿宋" panose="02010609060101010101" charset="-122"/>
              </a:rPr>
              <a:t>由图知：</a:t>
            </a:r>
            <a:endParaRPr lang="zh-CN" altLang="en-US" sz="2400" b="1" dirty="0">
              <a:solidFill>
                <a:srgbClr val="0000F6"/>
              </a:solidFill>
              <a:latin typeface="仿宋" panose="02010609060101010101" charset="-122"/>
              <a:ea typeface="仿宋" panose="02010609060101010101" charset="-122"/>
            </a:endParaRPr>
          </a:p>
        </p:txBody>
      </p:sp>
      <p:graphicFrame>
        <p:nvGraphicFramePr>
          <p:cNvPr id="104468" name="对象 104467"/>
          <p:cNvGraphicFramePr/>
          <p:nvPr/>
        </p:nvGraphicFramePr>
        <p:xfrm>
          <a:off x="1600200" y="3352800"/>
          <a:ext cx="6842125" cy="849313"/>
        </p:xfrm>
        <a:graphic>
          <a:graphicData uri="http://schemas.openxmlformats.org/presentationml/2006/ole">
            <mc:AlternateContent xmlns:mc="http://schemas.openxmlformats.org/markup-compatibility/2006">
              <mc:Choice xmlns:v="urn:schemas-microsoft-com:vml" Requires="v">
                <p:oleObj spid="_x0000_s6161" name="" r:id="rId10" imgW="3378200" imgH="419100" progId="Equation.DSMT4">
                  <p:embed/>
                </p:oleObj>
              </mc:Choice>
              <mc:Fallback>
                <p:oleObj name="" r:id="rId10" imgW="3378200" imgH="419100" progId="Equation.DSMT4">
                  <p:embed/>
                  <p:pic>
                    <p:nvPicPr>
                      <p:cNvPr id="0" name="图片 3095"/>
                      <p:cNvPicPr/>
                      <p:nvPr/>
                    </p:nvPicPr>
                    <p:blipFill>
                      <a:blip r:embed="rId11"/>
                      <a:stretch>
                        <a:fillRect/>
                      </a:stretch>
                    </p:blipFill>
                    <p:spPr>
                      <a:xfrm>
                        <a:off x="1600200" y="3352800"/>
                        <a:ext cx="6842125" cy="849313"/>
                      </a:xfrm>
                      <a:prstGeom prst="rect">
                        <a:avLst/>
                      </a:prstGeom>
                      <a:noFill/>
                      <a:ln w="38100">
                        <a:noFill/>
                        <a:miter/>
                      </a:ln>
                    </p:spPr>
                  </p:pic>
                </p:oleObj>
              </mc:Fallback>
            </mc:AlternateContent>
          </a:graphicData>
        </a:graphic>
      </p:graphicFrame>
      <p:graphicFrame>
        <p:nvGraphicFramePr>
          <p:cNvPr id="104469" name="对象 104468"/>
          <p:cNvGraphicFramePr/>
          <p:nvPr/>
        </p:nvGraphicFramePr>
        <p:xfrm>
          <a:off x="1676400" y="4191000"/>
          <a:ext cx="2519363" cy="765175"/>
        </p:xfrm>
        <a:graphic>
          <a:graphicData uri="http://schemas.openxmlformats.org/presentationml/2006/ole">
            <mc:AlternateContent xmlns:mc="http://schemas.openxmlformats.org/markup-compatibility/2006">
              <mc:Choice xmlns:v="urn:schemas-microsoft-com:vml" Requires="v">
                <p:oleObj spid="_x0000_s6162" name="" r:id="rId12" imgW="1294765" imgH="393700" progId="Equation.DSMT4">
                  <p:embed/>
                </p:oleObj>
              </mc:Choice>
              <mc:Fallback>
                <p:oleObj name="" r:id="rId12" imgW="1294765" imgH="393700" progId="Equation.DSMT4">
                  <p:embed/>
                  <p:pic>
                    <p:nvPicPr>
                      <p:cNvPr id="0" name="图片 3090"/>
                      <p:cNvPicPr/>
                      <p:nvPr/>
                    </p:nvPicPr>
                    <p:blipFill>
                      <a:blip r:embed="rId13"/>
                      <a:stretch>
                        <a:fillRect/>
                      </a:stretch>
                    </p:blipFill>
                    <p:spPr>
                      <a:xfrm>
                        <a:off x="1676400" y="4191000"/>
                        <a:ext cx="2519363" cy="765175"/>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4467"/>
                                        </p:tgtEl>
                                        <p:attrNameLst>
                                          <p:attrName>style.visibility</p:attrName>
                                        </p:attrNameLst>
                                      </p:cBhvr>
                                      <p:to>
                                        <p:strVal val="visible"/>
                                      </p:to>
                                    </p:set>
                                    <p:anim calcmode="discrete" valueType="clr">
                                      <p:cBhvr override="childStyle">
                                        <p:cTn id="7" dur="80"/>
                                        <p:tgtEl>
                                          <p:spTgt spid="10446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4467"/>
                                        </p:tgtEl>
                                        <p:attrNameLst>
                                          <p:attrName>fillcolor</p:attrName>
                                        </p:attrNameLst>
                                      </p:cBhvr>
                                      <p:tavLst>
                                        <p:tav tm="0">
                                          <p:val>
                                            <p:clrVal>
                                              <a:schemeClr val="accent2"/>
                                            </p:clrVal>
                                          </p:val>
                                        </p:tav>
                                        <p:tav tm="50000">
                                          <p:val>
                                            <p:clrVal>
                                              <a:schemeClr val="hlink"/>
                                            </p:clrVal>
                                          </p:val>
                                        </p:tav>
                                      </p:tavLst>
                                    </p:anim>
                                    <p:set>
                                      <p:cBhvr>
                                        <p:cTn id="9" dur="80"/>
                                        <p:tgtEl>
                                          <p:spTgt spid="10446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104458"/>
                                        </p:tgtEl>
                                        <p:attrNameLst>
                                          <p:attrName>style.visibility</p:attrName>
                                        </p:attrNameLst>
                                      </p:cBhvr>
                                      <p:to>
                                        <p:strVal val="visible"/>
                                      </p:to>
                                    </p:set>
                                    <p:animEffect transition="in" filter="diamond(in)">
                                      <p:cBhvr>
                                        <p:cTn id="14" dur="2000"/>
                                        <p:tgtEl>
                                          <p:spTgt spid="104458"/>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104459"/>
                                        </p:tgtEl>
                                        <p:attrNameLst>
                                          <p:attrName>style.visibility</p:attrName>
                                        </p:attrNameLst>
                                      </p:cBhvr>
                                      <p:to>
                                        <p:strVal val="visible"/>
                                      </p:to>
                                    </p:set>
                                    <p:animEffect transition="in" filter="strips(downLeft)">
                                      <p:cBhvr>
                                        <p:cTn id="19" dur="500"/>
                                        <p:tgtEl>
                                          <p:spTgt spid="104459"/>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nodeType="clickEffect">
                                  <p:stCondLst>
                                    <p:cond delay="0"/>
                                  </p:stCondLst>
                                  <p:childTnLst>
                                    <p:set>
                                      <p:cBhvr>
                                        <p:cTn id="23" dur="1" fill="hold">
                                          <p:stCondLst>
                                            <p:cond delay="0"/>
                                          </p:stCondLst>
                                        </p:cTn>
                                        <p:tgtEl>
                                          <p:spTgt spid="104468"/>
                                        </p:tgtEl>
                                        <p:attrNameLst>
                                          <p:attrName>style.visibility</p:attrName>
                                        </p:attrNameLst>
                                      </p:cBhvr>
                                      <p:to>
                                        <p:strVal val="visible"/>
                                      </p:to>
                                    </p:set>
                                    <p:animEffect transition="in" filter="strips(downLeft)">
                                      <p:cBhvr>
                                        <p:cTn id="24" dur="500"/>
                                        <p:tgtEl>
                                          <p:spTgt spid="104468"/>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nodeType="clickEffect">
                                  <p:stCondLst>
                                    <p:cond delay="0"/>
                                  </p:stCondLst>
                                  <p:childTnLst>
                                    <p:set>
                                      <p:cBhvr>
                                        <p:cTn id="28" dur="1" fill="hold">
                                          <p:stCondLst>
                                            <p:cond delay="0"/>
                                          </p:stCondLst>
                                        </p:cTn>
                                        <p:tgtEl>
                                          <p:spTgt spid="104469"/>
                                        </p:tgtEl>
                                        <p:attrNameLst>
                                          <p:attrName>style.visibility</p:attrName>
                                        </p:attrNameLst>
                                      </p:cBhvr>
                                      <p:to>
                                        <p:strVal val="visible"/>
                                      </p:to>
                                    </p:set>
                                    <p:animEffect transition="in" filter="strips(downLeft)">
                                      <p:cBhvr>
                                        <p:cTn id="29" dur="500"/>
                                        <p:tgtEl>
                                          <p:spTgt spid="104469"/>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grpId="0" nodeType="clickEffect">
                                  <p:stCondLst>
                                    <p:cond delay="0"/>
                                  </p:stCondLst>
                                  <p:iterate type="lt">
                                    <p:tmPct val="50000"/>
                                  </p:iterate>
                                  <p:childTnLst>
                                    <p:set>
                                      <p:cBhvr>
                                        <p:cTn id="33" dur="1" fill="hold">
                                          <p:stCondLst>
                                            <p:cond delay="0"/>
                                          </p:stCondLst>
                                        </p:cTn>
                                        <p:tgtEl>
                                          <p:spTgt spid="104460"/>
                                        </p:tgtEl>
                                        <p:attrNameLst>
                                          <p:attrName>style.visibility</p:attrName>
                                        </p:attrNameLst>
                                      </p:cBhvr>
                                      <p:to>
                                        <p:strVal val="visible"/>
                                      </p:to>
                                    </p:set>
                                    <p:anim calcmode="discrete" valueType="clr">
                                      <p:cBhvr override="childStyle">
                                        <p:cTn id="34" dur="80"/>
                                        <p:tgtEl>
                                          <p:spTgt spid="104460"/>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104460"/>
                                        </p:tgtEl>
                                        <p:attrNameLst>
                                          <p:attrName>fillcolor</p:attrName>
                                        </p:attrNameLst>
                                      </p:cBhvr>
                                      <p:tavLst>
                                        <p:tav tm="0">
                                          <p:val>
                                            <p:clrVal>
                                              <a:schemeClr val="accent2"/>
                                            </p:clrVal>
                                          </p:val>
                                        </p:tav>
                                        <p:tav tm="50000">
                                          <p:val>
                                            <p:clrVal>
                                              <a:schemeClr val="hlink"/>
                                            </p:clrVal>
                                          </p:val>
                                        </p:tav>
                                      </p:tavLst>
                                    </p:anim>
                                    <p:set>
                                      <p:cBhvr>
                                        <p:cTn id="36" dur="80"/>
                                        <p:tgtEl>
                                          <p:spTgt spid="104460"/>
                                        </p:tgtEl>
                                        <p:attrNameLst>
                                          <p:attrName>fill.type</p:attrName>
                                        </p:attrNameLst>
                                      </p:cBhvr>
                                      <p:to>
                                        <p:strVal val="solid"/>
                                      </p:to>
                                    </p:set>
                                  </p:childTnLst>
                                </p:cTn>
                              </p:par>
                            </p:childTnLst>
                          </p:cTn>
                        </p:par>
                      </p:childTnLst>
                    </p:cTn>
                  </p:par>
                  <p:par>
                    <p:cTn id="37" fill="hold">
                      <p:stCondLst>
                        <p:cond delay="indefinite"/>
                      </p:stCondLst>
                      <p:childTnLst>
                        <p:par>
                          <p:cTn id="38" fill="hold">
                            <p:stCondLst>
                              <p:cond delay="0"/>
                            </p:stCondLst>
                            <p:childTnLst>
                              <p:par>
                                <p:cTn id="39" presetID="18" presetClass="entr" presetSubtype="12" fill="hold" nodeType="clickEffect">
                                  <p:stCondLst>
                                    <p:cond delay="0"/>
                                  </p:stCondLst>
                                  <p:childTnLst>
                                    <p:set>
                                      <p:cBhvr>
                                        <p:cTn id="40" dur="1" fill="hold">
                                          <p:stCondLst>
                                            <p:cond delay="0"/>
                                          </p:stCondLst>
                                        </p:cTn>
                                        <p:tgtEl>
                                          <p:spTgt spid="104461"/>
                                        </p:tgtEl>
                                        <p:attrNameLst>
                                          <p:attrName>style.visibility</p:attrName>
                                        </p:attrNameLst>
                                      </p:cBhvr>
                                      <p:to>
                                        <p:strVal val="visible"/>
                                      </p:to>
                                    </p:set>
                                    <p:animEffect transition="in" filter="strips(downLeft)">
                                      <p:cBhvr>
                                        <p:cTn id="41" dur="500"/>
                                        <p:tgtEl>
                                          <p:spTgt spid="104461"/>
                                        </p:tgtEl>
                                      </p:cBhvr>
                                    </p:animEffect>
                                  </p:childTnLst>
                                </p:cTn>
                              </p:par>
                            </p:childTnLst>
                          </p:cTn>
                        </p:par>
                      </p:childTnLst>
                    </p:cTn>
                  </p:par>
                  <p:par>
                    <p:cTn id="42" fill="hold">
                      <p:stCondLst>
                        <p:cond delay="indefinite"/>
                      </p:stCondLst>
                      <p:childTnLst>
                        <p:par>
                          <p:cTn id="43" fill="hold">
                            <p:stCondLst>
                              <p:cond delay="0"/>
                            </p:stCondLst>
                            <p:childTnLst>
                              <p:par>
                                <p:cTn id="44" presetID="18" presetClass="entr" presetSubtype="12" fill="hold" nodeType="clickEffect">
                                  <p:stCondLst>
                                    <p:cond delay="0"/>
                                  </p:stCondLst>
                                  <p:childTnLst>
                                    <p:set>
                                      <p:cBhvr>
                                        <p:cTn id="45" dur="1" fill="hold">
                                          <p:stCondLst>
                                            <p:cond delay="0"/>
                                          </p:stCondLst>
                                        </p:cTn>
                                        <p:tgtEl>
                                          <p:spTgt spid="104462"/>
                                        </p:tgtEl>
                                        <p:attrNameLst>
                                          <p:attrName>style.visibility</p:attrName>
                                        </p:attrNameLst>
                                      </p:cBhvr>
                                      <p:to>
                                        <p:strVal val="visible"/>
                                      </p:to>
                                    </p:set>
                                    <p:animEffect transition="in" filter="strips(downLeft)">
                                      <p:cBhvr>
                                        <p:cTn id="46" dur="500"/>
                                        <p:tgtEl>
                                          <p:spTgt spid="104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60" grpId="0"/>
      <p:bldP spid="1044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105473"/>
          <p:cNvSpPr/>
          <p:nvPr/>
        </p:nvSpPr>
        <p:spPr>
          <a:xfrm>
            <a:off x="0" y="3262313"/>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18" name="矩形 105474"/>
          <p:cNvSpPr/>
          <p:nvPr/>
        </p:nvSpPr>
        <p:spPr>
          <a:xfrm>
            <a:off x="0" y="32908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19" name="矩形 105475"/>
          <p:cNvSpPr/>
          <p:nvPr/>
        </p:nvSpPr>
        <p:spPr>
          <a:xfrm>
            <a:off x="0" y="330517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20" name="矩形 105476"/>
          <p:cNvSpPr/>
          <p:nvPr/>
        </p:nvSpPr>
        <p:spPr>
          <a:xfrm>
            <a:off x="0" y="330517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21" name="矩形 105477"/>
          <p:cNvSpPr/>
          <p:nvPr/>
        </p:nvSpPr>
        <p:spPr>
          <a:xfrm>
            <a:off x="0" y="32146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22" name="矩形 105478"/>
          <p:cNvSpPr/>
          <p:nvPr/>
        </p:nvSpPr>
        <p:spPr>
          <a:xfrm>
            <a:off x="0" y="32004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9223" name="矩形 105479"/>
          <p:cNvSpPr/>
          <p:nvPr/>
        </p:nvSpPr>
        <p:spPr>
          <a:xfrm>
            <a:off x="0" y="3205163"/>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05481" name="矩形 105480"/>
          <p:cNvSpPr/>
          <p:nvPr/>
        </p:nvSpPr>
        <p:spPr>
          <a:xfrm>
            <a:off x="2286000" y="1219200"/>
            <a:ext cx="936625" cy="457200"/>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所以</a:t>
            </a:r>
            <a:r>
              <a:rPr lang="zh-CN" altLang="en-US" sz="2400" b="1" dirty="0">
                <a:solidFill>
                  <a:srgbClr val="00CC00"/>
                </a:solidFill>
                <a:latin typeface="仿宋" panose="02010609060101010101" charset="-122"/>
                <a:ea typeface="仿宋" panose="02010609060101010101" charset="-122"/>
              </a:rPr>
              <a:t> </a:t>
            </a:r>
            <a:endParaRPr lang="zh-CN" altLang="en-US" sz="2400" b="1" dirty="0">
              <a:solidFill>
                <a:srgbClr val="00CC00"/>
              </a:solidFill>
              <a:latin typeface="仿宋" panose="02010609060101010101" charset="-122"/>
              <a:ea typeface="仿宋" panose="02010609060101010101" charset="-122"/>
            </a:endParaRPr>
          </a:p>
        </p:txBody>
      </p:sp>
      <p:graphicFrame>
        <p:nvGraphicFramePr>
          <p:cNvPr id="105482" name="对象 105481"/>
          <p:cNvGraphicFramePr/>
          <p:nvPr/>
        </p:nvGraphicFramePr>
        <p:xfrm>
          <a:off x="2362200" y="1752600"/>
          <a:ext cx="3124200" cy="569913"/>
        </p:xfrm>
        <a:graphic>
          <a:graphicData uri="http://schemas.openxmlformats.org/presentationml/2006/ole">
            <mc:AlternateContent xmlns:mc="http://schemas.openxmlformats.org/markup-compatibility/2006">
              <mc:Choice xmlns:v="urn:schemas-microsoft-com:vml" Requires="v">
                <p:oleObj spid="_x0000_s7181" name="" r:id="rId1" imgW="1612265" imgH="292100" progId="Equation.DSMT4">
                  <p:embed/>
                </p:oleObj>
              </mc:Choice>
              <mc:Fallback>
                <p:oleObj name="" r:id="rId1" imgW="1612265" imgH="292100" progId="Equation.DSMT4">
                  <p:embed/>
                  <p:pic>
                    <p:nvPicPr>
                      <p:cNvPr id="0" name="图片 3091"/>
                      <p:cNvPicPr/>
                      <p:nvPr/>
                    </p:nvPicPr>
                    <p:blipFill>
                      <a:blip r:embed="rId2"/>
                      <a:stretch>
                        <a:fillRect/>
                      </a:stretch>
                    </p:blipFill>
                    <p:spPr>
                      <a:xfrm>
                        <a:off x="2362200" y="1752600"/>
                        <a:ext cx="3124200" cy="569913"/>
                      </a:xfrm>
                      <a:prstGeom prst="rect">
                        <a:avLst/>
                      </a:prstGeom>
                      <a:noFill/>
                      <a:ln w="38100">
                        <a:noFill/>
                        <a:miter/>
                      </a:ln>
                    </p:spPr>
                  </p:pic>
                </p:oleObj>
              </mc:Fallback>
            </mc:AlternateContent>
          </a:graphicData>
        </a:graphic>
      </p:graphicFrame>
      <p:graphicFrame>
        <p:nvGraphicFramePr>
          <p:cNvPr id="105483" name="对象 105482"/>
          <p:cNvGraphicFramePr/>
          <p:nvPr/>
        </p:nvGraphicFramePr>
        <p:xfrm>
          <a:off x="2362200" y="2362200"/>
          <a:ext cx="2546350" cy="439738"/>
        </p:xfrm>
        <a:graphic>
          <a:graphicData uri="http://schemas.openxmlformats.org/presentationml/2006/ole">
            <mc:AlternateContent xmlns:mc="http://schemas.openxmlformats.org/markup-compatibility/2006">
              <mc:Choice xmlns:v="urn:schemas-microsoft-com:vml" Requires="v">
                <p:oleObj spid="_x0000_s7182" name="" r:id="rId3" imgW="1434465" imgH="241300" progId="Equation.DSMT4">
                  <p:embed/>
                </p:oleObj>
              </mc:Choice>
              <mc:Fallback>
                <p:oleObj name="" r:id="rId3" imgW="1434465" imgH="241300" progId="Equation.DSMT4">
                  <p:embed/>
                  <p:pic>
                    <p:nvPicPr>
                      <p:cNvPr id="0" name="图片 3092"/>
                      <p:cNvPicPr/>
                      <p:nvPr/>
                    </p:nvPicPr>
                    <p:blipFill>
                      <a:blip r:embed="rId4"/>
                      <a:stretch>
                        <a:fillRect/>
                      </a:stretch>
                    </p:blipFill>
                    <p:spPr>
                      <a:xfrm>
                        <a:off x="2362200" y="2362200"/>
                        <a:ext cx="2546350" cy="439738"/>
                      </a:xfrm>
                      <a:prstGeom prst="rect">
                        <a:avLst/>
                      </a:prstGeom>
                      <a:noFill/>
                      <a:ln w="38100">
                        <a:noFill/>
                        <a:miter/>
                      </a:ln>
                    </p:spPr>
                  </p:pic>
                </p:oleObj>
              </mc:Fallback>
            </mc:AlternateContent>
          </a:graphicData>
        </a:graphic>
      </p:graphicFrame>
      <p:graphicFrame>
        <p:nvGraphicFramePr>
          <p:cNvPr id="105484" name="对象 105483"/>
          <p:cNvGraphicFramePr/>
          <p:nvPr/>
        </p:nvGraphicFramePr>
        <p:xfrm>
          <a:off x="2362200" y="3048000"/>
          <a:ext cx="4819650" cy="444500"/>
        </p:xfrm>
        <a:graphic>
          <a:graphicData uri="http://schemas.openxmlformats.org/presentationml/2006/ole">
            <mc:AlternateContent xmlns:mc="http://schemas.openxmlformats.org/markup-compatibility/2006">
              <mc:Choice xmlns:v="urn:schemas-microsoft-com:vml" Requires="v">
                <p:oleObj spid="_x0000_s7183" name="" r:id="rId5" imgW="2614930" imgH="241300" progId="Equation.DSMT4">
                  <p:embed/>
                </p:oleObj>
              </mc:Choice>
              <mc:Fallback>
                <p:oleObj name="" r:id="rId5" imgW="2614930" imgH="241300" progId="Equation.DSMT4">
                  <p:embed/>
                  <p:pic>
                    <p:nvPicPr>
                      <p:cNvPr id="0" name="图片 3093"/>
                      <p:cNvPicPr/>
                      <p:nvPr/>
                    </p:nvPicPr>
                    <p:blipFill>
                      <a:blip r:embed="rId6"/>
                      <a:stretch>
                        <a:fillRect/>
                      </a:stretch>
                    </p:blipFill>
                    <p:spPr>
                      <a:xfrm>
                        <a:off x="2362200" y="3048000"/>
                        <a:ext cx="4819650" cy="444500"/>
                      </a:xfrm>
                      <a:prstGeom prst="rect">
                        <a:avLst/>
                      </a:prstGeom>
                      <a:noFill/>
                      <a:ln w="38100">
                        <a:noFill/>
                        <a:miter/>
                      </a:ln>
                    </p:spPr>
                  </p:pic>
                </p:oleObj>
              </mc:Fallback>
            </mc:AlternateContent>
          </a:graphicData>
        </a:graphic>
      </p:graphicFrame>
      <p:graphicFrame>
        <p:nvGraphicFramePr>
          <p:cNvPr id="105485" name="对象 105484"/>
          <p:cNvGraphicFramePr/>
          <p:nvPr/>
        </p:nvGraphicFramePr>
        <p:xfrm>
          <a:off x="2286000" y="3657600"/>
          <a:ext cx="2057400" cy="701675"/>
        </p:xfrm>
        <a:graphic>
          <a:graphicData uri="http://schemas.openxmlformats.org/presentationml/2006/ole">
            <mc:AlternateContent xmlns:mc="http://schemas.openxmlformats.org/markup-compatibility/2006">
              <mc:Choice xmlns:v="urn:schemas-microsoft-com:vml" Requires="v">
                <p:oleObj spid="_x0000_s7184" name="" r:id="rId7" imgW="1256665" imgH="431800" progId="Equation.DSMT4">
                  <p:embed/>
                </p:oleObj>
              </mc:Choice>
              <mc:Fallback>
                <p:oleObj name="" r:id="rId7" imgW="1256665" imgH="431800" progId="Equation.DSMT4">
                  <p:embed/>
                  <p:pic>
                    <p:nvPicPr>
                      <p:cNvPr id="0" name="图片 3098"/>
                      <p:cNvPicPr/>
                      <p:nvPr/>
                    </p:nvPicPr>
                    <p:blipFill>
                      <a:blip r:embed="rId8"/>
                      <a:stretch>
                        <a:fillRect/>
                      </a:stretch>
                    </p:blipFill>
                    <p:spPr>
                      <a:xfrm>
                        <a:off x="2286000" y="3657600"/>
                        <a:ext cx="2057400" cy="701675"/>
                      </a:xfrm>
                      <a:prstGeom prst="rect">
                        <a:avLst/>
                      </a:prstGeom>
                      <a:noFill/>
                      <a:ln w="38100">
                        <a:noFill/>
                        <a:miter/>
                      </a:ln>
                    </p:spPr>
                  </p:pic>
                </p:oleObj>
              </mc:Fallback>
            </mc:AlternateContent>
          </a:graphicData>
        </a:graphic>
      </p:graphicFrame>
      <p:graphicFrame>
        <p:nvGraphicFramePr>
          <p:cNvPr id="105486" name="对象 105485"/>
          <p:cNvGraphicFramePr/>
          <p:nvPr/>
        </p:nvGraphicFramePr>
        <p:xfrm>
          <a:off x="4876800" y="3581400"/>
          <a:ext cx="2057400" cy="731838"/>
        </p:xfrm>
        <a:graphic>
          <a:graphicData uri="http://schemas.openxmlformats.org/presentationml/2006/ole">
            <mc:AlternateContent xmlns:mc="http://schemas.openxmlformats.org/markup-compatibility/2006">
              <mc:Choice xmlns:v="urn:schemas-microsoft-com:vml" Requires="v">
                <p:oleObj spid="_x0000_s7185" name="" r:id="rId9" imgW="1282700" imgH="457200" progId="Equation.DSMT4">
                  <p:embed/>
                </p:oleObj>
              </mc:Choice>
              <mc:Fallback>
                <p:oleObj name="" r:id="rId9" imgW="1282700" imgH="457200" progId="Equation.DSMT4">
                  <p:embed/>
                  <p:pic>
                    <p:nvPicPr>
                      <p:cNvPr id="0" name="图片 3102"/>
                      <p:cNvPicPr/>
                      <p:nvPr/>
                    </p:nvPicPr>
                    <p:blipFill>
                      <a:blip r:embed="rId10"/>
                      <a:stretch>
                        <a:fillRect/>
                      </a:stretch>
                    </p:blipFill>
                    <p:spPr>
                      <a:xfrm>
                        <a:off x="4876800" y="3581400"/>
                        <a:ext cx="2057400" cy="731838"/>
                      </a:xfrm>
                      <a:prstGeom prst="rect">
                        <a:avLst/>
                      </a:prstGeom>
                      <a:noFill/>
                      <a:ln w="38100">
                        <a:noFill/>
                        <a:miter/>
                      </a:ln>
                    </p:spPr>
                  </p:pic>
                </p:oleObj>
              </mc:Fallback>
            </mc:AlternateContent>
          </a:graphicData>
        </a:graphic>
      </p:graphicFrame>
      <p:graphicFrame>
        <p:nvGraphicFramePr>
          <p:cNvPr id="105487" name="对象 105486"/>
          <p:cNvGraphicFramePr/>
          <p:nvPr/>
        </p:nvGraphicFramePr>
        <p:xfrm>
          <a:off x="2438400" y="4495800"/>
          <a:ext cx="4103688" cy="846138"/>
        </p:xfrm>
        <a:graphic>
          <a:graphicData uri="http://schemas.openxmlformats.org/presentationml/2006/ole">
            <mc:AlternateContent xmlns:mc="http://schemas.openxmlformats.org/markup-compatibility/2006">
              <mc:Choice xmlns:v="urn:schemas-microsoft-com:vml" Requires="v">
                <p:oleObj spid="_x0000_s7186" name="" r:id="rId11" imgW="2273300" imgH="469900" progId="Equation.DSMT4">
                  <p:embed/>
                </p:oleObj>
              </mc:Choice>
              <mc:Fallback>
                <p:oleObj name="" r:id="rId11" imgW="2273300" imgH="469900" progId="Equation.DSMT4">
                  <p:embed/>
                  <p:pic>
                    <p:nvPicPr>
                      <p:cNvPr id="0" name="图片 3097"/>
                      <p:cNvPicPr/>
                      <p:nvPr/>
                    </p:nvPicPr>
                    <p:blipFill>
                      <a:blip r:embed="rId12"/>
                      <a:stretch>
                        <a:fillRect/>
                      </a:stretch>
                    </p:blipFill>
                    <p:spPr>
                      <a:xfrm>
                        <a:off x="2438400" y="4495800"/>
                        <a:ext cx="4103688" cy="846138"/>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5481"/>
                                        </p:tgtEl>
                                        <p:attrNameLst>
                                          <p:attrName>style.visibility</p:attrName>
                                        </p:attrNameLst>
                                      </p:cBhvr>
                                      <p:to>
                                        <p:strVal val="visible"/>
                                      </p:to>
                                    </p:set>
                                    <p:anim calcmode="discrete" valueType="clr">
                                      <p:cBhvr override="childStyle">
                                        <p:cTn id="7" dur="80"/>
                                        <p:tgtEl>
                                          <p:spTgt spid="10548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5481"/>
                                        </p:tgtEl>
                                        <p:attrNameLst>
                                          <p:attrName>fillcolor</p:attrName>
                                        </p:attrNameLst>
                                      </p:cBhvr>
                                      <p:tavLst>
                                        <p:tav tm="0">
                                          <p:val>
                                            <p:clrVal>
                                              <a:schemeClr val="accent2"/>
                                            </p:clrVal>
                                          </p:val>
                                        </p:tav>
                                        <p:tav tm="50000">
                                          <p:val>
                                            <p:clrVal>
                                              <a:schemeClr val="hlink"/>
                                            </p:clrVal>
                                          </p:val>
                                        </p:tav>
                                      </p:tavLst>
                                    </p:anim>
                                    <p:set>
                                      <p:cBhvr>
                                        <p:cTn id="9" dur="80"/>
                                        <p:tgtEl>
                                          <p:spTgt spid="10548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3" fill="hold" nodeType="clickEffect">
                                  <p:stCondLst>
                                    <p:cond delay="0"/>
                                  </p:stCondLst>
                                  <p:childTnLst>
                                    <p:set>
                                      <p:cBhvr>
                                        <p:cTn id="13" dur="1" fill="hold">
                                          <p:stCondLst>
                                            <p:cond delay="0"/>
                                          </p:stCondLst>
                                        </p:cTn>
                                        <p:tgtEl>
                                          <p:spTgt spid="105482"/>
                                        </p:tgtEl>
                                        <p:attrNameLst>
                                          <p:attrName>style.visibility</p:attrName>
                                        </p:attrNameLst>
                                      </p:cBhvr>
                                      <p:to>
                                        <p:strVal val="visible"/>
                                      </p:to>
                                    </p:set>
                                    <p:animEffect transition="in" filter="strips(upRight)">
                                      <p:cBhvr>
                                        <p:cTn id="14" dur="500"/>
                                        <p:tgtEl>
                                          <p:spTgt spid="105482"/>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nodeType="clickEffect">
                                  <p:stCondLst>
                                    <p:cond delay="0"/>
                                  </p:stCondLst>
                                  <p:childTnLst>
                                    <p:set>
                                      <p:cBhvr>
                                        <p:cTn id="18" dur="1" fill="hold">
                                          <p:stCondLst>
                                            <p:cond delay="0"/>
                                          </p:stCondLst>
                                        </p:cTn>
                                        <p:tgtEl>
                                          <p:spTgt spid="105483"/>
                                        </p:tgtEl>
                                        <p:attrNameLst>
                                          <p:attrName>style.visibility</p:attrName>
                                        </p:attrNameLst>
                                      </p:cBhvr>
                                      <p:to>
                                        <p:strVal val="visible"/>
                                      </p:to>
                                    </p:set>
                                    <p:animEffect transition="in" filter="strips(upRight)">
                                      <p:cBhvr>
                                        <p:cTn id="19" dur="500"/>
                                        <p:tgtEl>
                                          <p:spTgt spid="105483"/>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nodeType="clickEffect">
                                  <p:stCondLst>
                                    <p:cond delay="0"/>
                                  </p:stCondLst>
                                  <p:childTnLst>
                                    <p:set>
                                      <p:cBhvr>
                                        <p:cTn id="23" dur="1" fill="hold">
                                          <p:stCondLst>
                                            <p:cond delay="0"/>
                                          </p:stCondLst>
                                        </p:cTn>
                                        <p:tgtEl>
                                          <p:spTgt spid="105484"/>
                                        </p:tgtEl>
                                        <p:attrNameLst>
                                          <p:attrName>style.visibility</p:attrName>
                                        </p:attrNameLst>
                                      </p:cBhvr>
                                      <p:to>
                                        <p:strVal val="visible"/>
                                      </p:to>
                                    </p:set>
                                    <p:animEffect transition="in" filter="strips(upRight)">
                                      <p:cBhvr>
                                        <p:cTn id="24" dur="500"/>
                                        <p:tgtEl>
                                          <p:spTgt spid="105484"/>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nodeType="clickEffect">
                                  <p:stCondLst>
                                    <p:cond delay="0"/>
                                  </p:stCondLst>
                                  <p:childTnLst>
                                    <p:set>
                                      <p:cBhvr>
                                        <p:cTn id="28" dur="1" fill="hold">
                                          <p:stCondLst>
                                            <p:cond delay="0"/>
                                          </p:stCondLst>
                                        </p:cTn>
                                        <p:tgtEl>
                                          <p:spTgt spid="105485"/>
                                        </p:tgtEl>
                                        <p:attrNameLst>
                                          <p:attrName>style.visibility</p:attrName>
                                        </p:attrNameLst>
                                      </p:cBhvr>
                                      <p:to>
                                        <p:strVal val="visible"/>
                                      </p:to>
                                    </p:set>
                                    <p:animEffect transition="in" filter="strips(downLeft)">
                                      <p:cBhvr>
                                        <p:cTn id="29" dur="500"/>
                                        <p:tgtEl>
                                          <p:spTgt spid="105485"/>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105486"/>
                                        </p:tgtEl>
                                        <p:attrNameLst>
                                          <p:attrName>style.visibility</p:attrName>
                                        </p:attrNameLst>
                                      </p:cBhvr>
                                      <p:to>
                                        <p:strVal val="visible"/>
                                      </p:to>
                                    </p:set>
                                    <p:animEffect transition="in" filter="strips(upRight)">
                                      <p:cBhvr>
                                        <p:cTn id="34" dur="500"/>
                                        <p:tgtEl>
                                          <p:spTgt spid="105486"/>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105487"/>
                                        </p:tgtEl>
                                        <p:attrNameLst>
                                          <p:attrName>style.visibility</p:attrName>
                                        </p:attrNameLst>
                                      </p:cBhvr>
                                      <p:to>
                                        <p:strVal val="visible"/>
                                      </p:to>
                                    </p:set>
                                    <p:animEffect transition="in" filter="strips(upRight)">
                                      <p:cBhvr>
                                        <p:cTn id="39" dur="500"/>
                                        <p:tgtEl>
                                          <p:spTgt spid="105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150531"/>
          <p:cNvSpPr/>
          <p:nvPr/>
        </p:nvSpPr>
        <p:spPr>
          <a:xfrm>
            <a:off x="1143000" y="839470"/>
            <a:ext cx="3581400" cy="457200"/>
          </a:xfrm>
          <a:prstGeom prst="rect">
            <a:avLst/>
          </a:prstGeom>
          <a:noFill/>
          <a:ln w="9525">
            <a:noFill/>
          </a:ln>
        </p:spPr>
        <p:txBody>
          <a:bodyPr anchor="t" anchorCtr="0">
            <a:spAutoFit/>
          </a:bodyPr>
          <a:lstStyle/>
          <a:p>
            <a:r>
              <a:rPr lang="en-US" altLang="zh-CN" sz="2400" b="1" dirty="0">
                <a:solidFill>
                  <a:srgbClr val="0000FF"/>
                </a:solidFill>
                <a:latin typeface="仿宋" panose="02010609060101010101" charset="-122"/>
                <a:ea typeface="仿宋" panose="02010609060101010101" charset="-122"/>
              </a:rPr>
              <a:t>2</a:t>
            </a:r>
            <a:r>
              <a:rPr lang="zh-CN" altLang="en-US" sz="2400" b="1" dirty="0">
                <a:solidFill>
                  <a:srgbClr val="0000FF"/>
                </a:solidFill>
                <a:latin typeface="仿宋" panose="02010609060101010101" charset="-122"/>
                <a:ea typeface="仿宋" panose="02010609060101010101" charset="-122"/>
              </a:rPr>
              <a:t>）电路性能分析</a:t>
            </a:r>
            <a:endParaRPr lang="zh-CN" altLang="en-US" sz="2400" b="1" dirty="0">
              <a:solidFill>
                <a:srgbClr val="0000FF"/>
              </a:solidFill>
              <a:latin typeface="仿宋" panose="02010609060101010101" charset="-122"/>
              <a:ea typeface="仿宋" panose="02010609060101010101" charset="-122"/>
            </a:endParaRPr>
          </a:p>
        </p:txBody>
      </p:sp>
      <p:sp>
        <p:nvSpPr>
          <p:cNvPr id="150533" name="矩形 150532"/>
          <p:cNvSpPr/>
          <p:nvPr/>
        </p:nvSpPr>
        <p:spPr>
          <a:xfrm>
            <a:off x="1447800" y="1600200"/>
            <a:ext cx="4648200" cy="457200"/>
          </a:xfrm>
          <a:prstGeom prst="rect">
            <a:avLst/>
          </a:prstGeom>
          <a:noFill/>
          <a:ln w="9525">
            <a:noFill/>
          </a:ln>
        </p:spPr>
        <p:txBody>
          <a:bodyPr anchor="t" anchorCtr="0">
            <a:spAutoFit/>
          </a:bodyPr>
          <a:lstStyle/>
          <a:p>
            <a:r>
              <a:rPr lang="zh-CN" altLang="en-US" sz="2400" dirty="0">
                <a:solidFill>
                  <a:srgbClr val="0000FF"/>
                </a:solidFill>
                <a:latin typeface="仿宋" panose="02010609060101010101" charset="-122"/>
                <a:ea typeface="仿宋" panose="02010609060101010101" charset="-122"/>
              </a:rPr>
              <a:t>（</a:t>
            </a:r>
            <a:r>
              <a:rPr lang="en-US" altLang="zh-CN" sz="2400" dirty="0">
                <a:solidFill>
                  <a:srgbClr val="0000FF"/>
                </a:solidFill>
                <a:latin typeface="仿宋" panose="02010609060101010101" charset="-122"/>
                <a:ea typeface="仿宋" panose="02010609060101010101" charset="-122"/>
              </a:rPr>
              <a:t>1</a:t>
            </a:r>
            <a:r>
              <a:rPr lang="zh-CN" altLang="en-US" sz="2400" dirty="0">
                <a:solidFill>
                  <a:srgbClr val="0000FF"/>
                </a:solidFill>
                <a:latin typeface="仿宋" panose="02010609060101010101" charset="-122"/>
                <a:ea typeface="仿宋" panose="02010609060101010101" charset="-122"/>
              </a:rPr>
              <a:t>）电压放大倍数（增益）</a:t>
            </a:r>
            <a:endParaRPr lang="zh-CN" altLang="en-US" sz="2400" dirty="0">
              <a:solidFill>
                <a:srgbClr val="0000FF"/>
              </a:solidFill>
              <a:latin typeface="仿宋" panose="02010609060101010101" charset="-122"/>
              <a:ea typeface="仿宋" panose="02010609060101010101" charset="-122"/>
            </a:endParaRPr>
          </a:p>
        </p:txBody>
      </p:sp>
      <p:graphicFrame>
        <p:nvGraphicFramePr>
          <p:cNvPr id="150534" name="对象 150533"/>
          <p:cNvGraphicFramePr/>
          <p:nvPr/>
        </p:nvGraphicFramePr>
        <p:xfrm>
          <a:off x="1771650" y="2133600"/>
          <a:ext cx="5638800" cy="1193800"/>
        </p:xfrm>
        <a:graphic>
          <a:graphicData uri="http://schemas.openxmlformats.org/presentationml/2006/ole">
            <mc:AlternateContent xmlns:mc="http://schemas.openxmlformats.org/markup-compatibility/2006">
              <mc:Choice xmlns:v="urn:schemas-microsoft-com:vml" Requires="v">
                <p:oleObj spid="_x0000_s8197" name="" r:id="rId1" imgW="3060700" imgH="647700" progId="Equation.DSMT4">
                  <p:embed/>
                </p:oleObj>
              </mc:Choice>
              <mc:Fallback>
                <p:oleObj name="" r:id="rId1" imgW="3060700" imgH="647700" progId="Equation.DSMT4">
                  <p:embed/>
                  <p:pic>
                    <p:nvPicPr>
                      <p:cNvPr id="0" name="图片 3103"/>
                      <p:cNvPicPr/>
                      <p:nvPr/>
                    </p:nvPicPr>
                    <p:blipFill>
                      <a:blip r:embed="rId2"/>
                      <a:stretch>
                        <a:fillRect/>
                      </a:stretch>
                    </p:blipFill>
                    <p:spPr>
                      <a:xfrm>
                        <a:off x="1771650" y="2133600"/>
                        <a:ext cx="5638800" cy="1193800"/>
                      </a:xfrm>
                      <a:prstGeom prst="rect">
                        <a:avLst/>
                      </a:prstGeom>
                      <a:noFill/>
                      <a:ln w="38100">
                        <a:noFill/>
                        <a:miter/>
                      </a:ln>
                    </p:spPr>
                  </p:pic>
                </p:oleObj>
              </mc:Fallback>
            </mc:AlternateContent>
          </a:graphicData>
        </a:graphic>
      </p:graphicFrame>
      <p:sp>
        <p:nvSpPr>
          <p:cNvPr id="150535" name="矩形 150534"/>
          <p:cNvSpPr/>
          <p:nvPr/>
        </p:nvSpPr>
        <p:spPr>
          <a:xfrm>
            <a:off x="2076406" y="3505186"/>
            <a:ext cx="4171950" cy="457200"/>
          </a:xfrm>
          <a:prstGeom prst="rect">
            <a:avLst/>
          </a:prstGeom>
          <a:noFill/>
          <a:ln w="9525">
            <a:noFill/>
          </a:ln>
        </p:spPr>
        <p:txBody>
          <a:bodyPr anchor="t" anchorCtr="0">
            <a:spAutoFit/>
          </a:bodyPr>
          <a:lstStyle/>
          <a:p>
            <a:r>
              <a:rPr lang="zh-CN" altLang="en-US" sz="2400" b="1" dirty="0">
                <a:solidFill>
                  <a:srgbClr val="0000FF"/>
                </a:solidFill>
                <a:latin typeface="仿宋" panose="02010609060101010101" charset="-122"/>
                <a:ea typeface="仿宋" panose="02010609060101010101" charset="-122"/>
              </a:rPr>
              <a:t>谐振电压放大倍数（增益） </a:t>
            </a:r>
            <a:endParaRPr lang="zh-CN" altLang="en-US" sz="2400" b="1" dirty="0">
              <a:solidFill>
                <a:srgbClr val="0000FF"/>
              </a:solidFill>
              <a:latin typeface="仿宋" panose="02010609060101010101" charset="-122"/>
              <a:ea typeface="仿宋" panose="02010609060101010101" charset="-122"/>
            </a:endParaRPr>
          </a:p>
        </p:txBody>
      </p:sp>
      <p:graphicFrame>
        <p:nvGraphicFramePr>
          <p:cNvPr id="150536" name="对象 150535"/>
          <p:cNvGraphicFramePr/>
          <p:nvPr/>
        </p:nvGraphicFramePr>
        <p:xfrm>
          <a:off x="3048000" y="4324300"/>
          <a:ext cx="2819400" cy="1009650"/>
        </p:xfrm>
        <a:graphic>
          <a:graphicData uri="http://schemas.openxmlformats.org/presentationml/2006/ole">
            <mc:AlternateContent xmlns:mc="http://schemas.openxmlformats.org/markup-compatibility/2006">
              <mc:Choice xmlns:v="urn:schemas-microsoft-com:vml" Requires="v">
                <p:oleObj spid="_x0000_s8198" name="" r:id="rId3" imgW="1308100" imgH="469900" progId="Equation.DSMT4">
                  <p:embed/>
                </p:oleObj>
              </mc:Choice>
              <mc:Fallback>
                <p:oleObj name="" r:id="rId3" imgW="1308100" imgH="469900" progId="Equation.DSMT4">
                  <p:embed/>
                  <p:pic>
                    <p:nvPicPr>
                      <p:cNvPr id="0" name="图片 3100"/>
                      <p:cNvPicPr/>
                      <p:nvPr/>
                    </p:nvPicPr>
                    <p:blipFill>
                      <a:blip r:embed="rId4"/>
                      <a:stretch>
                        <a:fillRect/>
                      </a:stretch>
                    </p:blipFill>
                    <p:spPr>
                      <a:xfrm>
                        <a:off x="3048000" y="4324300"/>
                        <a:ext cx="2819400" cy="1009650"/>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0533"/>
                                        </p:tgtEl>
                                        <p:attrNameLst>
                                          <p:attrName>style.visibility</p:attrName>
                                        </p:attrNameLst>
                                      </p:cBhvr>
                                      <p:to>
                                        <p:strVal val="visible"/>
                                      </p:to>
                                    </p:set>
                                    <p:anim calcmode="discrete" valueType="clr">
                                      <p:cBhvr override="childStyle">
                                        <p:cTn id="7" dur="80"/>
                                        <p:tgtEl>
                                          <p:spTgt spid="15053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0533"/>
                                        </p:tgtEl>
                                        <p:attrNameLst>
                                          <p:attrName>fillcolor</p:attrName>
                                        </p:attrNameLst>
                                      </p:cBhvr>
                                      <p:tavLst>
                                        <p:tav tm="0">
                                          <p:val>
                                            <p:clrVal>
                                              <a:schemeClr val="accent2"/>
                                            </p:clrVal>
                                          </p:val>
                                        </p:tav>
                                        <p:tav tm="50000">
                                          <p:val>
                                            <p:clrVal>
                                              <a:schemeClr val="hlink"/>
                                            </p:clrVal>
                                          </p:val>
                                        </p:tav>
                                      </p:tavLst>
                                    </p:anim>
                                    <p:set>
                                      <p:cBhvr>
                                        <p:cTn id="9" dur="80"/>
                                        <p:tgtEl>
                                          <p:spTgt spid="15053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3" fill="hold" nodeType="clickEffect">
                                  <p:stCondLst>
                                    <p:cond delay="0"/>
                                  </p:stCondLst>
                                  <p:childTnLst>
                                    <p:set>
                                      <p:cBhvr>
                                        <p:cTn id="13" dur="1" fill="hold">
                                          <p:stCondLst>
                                            <p:cond delay="0"/>
                                          </p:stCondLst>
                                        </p:cTn>
                                        <p:tgtEl>
                                          <p:spTgt spid="150534"/>
                                        </p:tgtEl>
                                        <p:attrNameLst>
                                          <p:attrName>style.visibility</p:attrName>
                                        </p:attrNameLst>
                                      </p:cBhvr>
                                      <p:to>
                                        <p:strVal val="visible"/>
                                      </p:to>
                                    </p:set>
                                    <p:animEffect transition="in" filter="strips(upRight)">
                                      <p:cBhvr>
                                        <p:cTn id="14" dur="500"/>
                                        <p:tgtEl>
                                          <p:spTgt spid="150534"/>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50535"/>
                                        </p:tgtEl>
                                        <p:attrNameLst>
                                          <p:attrName>style.visibility</p:attrName>
                                        </p:attrNameLst>
                                      </p:cBhvr>
                                      <p:to>
                                        <p:strVal val="visible"/>
                                      </p:to>
                                    </p:set>
                                    <p:anim calcmode="discrete" valueType="clr">
                                      <p:cBhvr override="childStyle">
                                        <p:cTn id="19" dur="80"/>
                                        <p:tgtEl>
                                          <p:spTgt spid="150535"/>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50535"/>
                                        </p:tgtEl>
                                        <p:attrNameLst>
                                          <p:attrName>fillcolor</p:attrName>
                                        </p:attrNameLst>
                                      </p:cBhvr>
                                      <p:tavLst>
                                        <p:tav tm="0">
                                          <p:val>
                                            <p:clrVal>
                                              <a:schemeClr val="accent2"/>
                                            </p:clrVal>
                                          </p:val>
                                        </p:tav>
                                        <p:tav tm="50000">
                                          <p:val>
                                            <p:clrVal>
                                              <a:schemeClr val="hlink"/>
                                            </p:clrVal>
                                          </p:val>
                                        </p:tav>
                                      </p:tavLst>
                                    </p:anim>
                                    <p:set>
                                      <p:cBhvr>
                                        <p:cTn id="21" dur="80"/>
                                        <p:tgtEl>
                                          <p:spTgt spid="150535"/>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nodeType="clickEffect">
                                  <p:stCondLst>
                                    <p:cond delay="0"/>
                                  </p:stCondLst>
                                  <p:childTnLst>
                                    <p:set>
                                      <p:cBhvr>
                                        <p:cTn id="25" dur="1" fill="hold">
                                          <p:stCondLst>
                                            <p:cond delay="0"/>
                                          </p:stCondLst>
                                        </p:cTn>
                                        <p:tgtEl>
                                          <p:spTgt spid="150536"/>
                                        </p:tgtEl>
                                        <p:attrNameLst>
                                          <p:attrName>style.visibility</p:attrName>
                                        </p:attrNameLst>
                                      </p:cBhvr>
                                      <p:to>
                                        <p:strVal val="visible"/>
                                      </p:to>
                                    </p:set>
                                    <p:animEffect transition="in" filter="box(in)">
                                      <p:cBhvr>
                                        <p:cTn id="26" dur="500"/>
                                        <p:tgtEl>
                                          <p:spTgt spid="150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3" grpId="0"/>
      <p:bldP spid="1505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矩形 107521"/>
          <p:cNvSpPr/>
          <p:nvPr/>
        </p:nvSpPr>
        <p:spPr>
          <a:xfrm>
            <a:off x="1143000" y="685800"/>
            <a:ext cx="7626350" cy="1006475"/>
          </a:xfrm>
          <a:prstGeom prst="rect">
            <a:avLst/>
          </a:prstGeom>
          <a:noFill/>
          <a:ln w="9525">
            <a:noFill/>
          </a:ln>
        </p:spPr>
        <p:txBody>
          <a:bodyPr anchor="t" anchorCtr="0">
            <a:spAutoFit/>
          </a:bodyPr>
          <a:lstStyle/>
          <a:p>
            <a:pPr>
              <a:lnSpc>
                <a:spcPct val="125000"/>
              </a:lnSpc>
            </a:pPr>
            <a:r>
              <a:rPr lang="zh-CN" altLang="en-US" sz="2400" b="1" dirty="0">
                <a:solidFill>
                  <a:srgbClr val="FF0000"/>
                </a:solidFill>
                <a:latin typeface="楷体_GB2312" pitchFamily="49" charset="-122"/>
                <a:ea typeface="楷体_GB2312" pitchFamily="49" charset="-122"/>
              </a:rPr>
              <a:t>结论</a:t>
            </a:r>
            <a:r>
              <a:rPr lang="zh-CN" altLang="en-US" sz="2400" b="1" dirty="0">
                <a:solidFill>
                  <a:srgbClr val="0000FF"/>
                </a:solidFill>
                <a:latin typeface="楷体_GB2312" pitchFamily="49" charset="-122"/>
                <a:ea typeface="楷体_GB2312" pitchFamily="49" charset="-122"/>
              </a:rPr>
              <a:t>：</a:t>
            </a:r>
            <a:r>
              <a:rPr lang="zh-CN" altLang="en-US" sz="2400" b="1" dirty="0">
                <a:solidFill>
                  <a:srgbClr val="007000"/>
                </a:solidFill>
                <a:latin typeface="楷体_GB2312" pitchFamily="49" charset="-122"/>
                <a:ea typeface="楷体_GB2312" pitchFamily="49" charset="-122"/>
              </a:rPr>
              <a:t>电压增益振幅与晶体管参数、负载电导、回路谐振电导和接入系数有关： </a:t>
            </a:r>
            <a:endParaRPr lang="zh-CN" altLang="en-US" sz="2400" b="1" dirty="0">
              <a:solidFill>
                <a:srgbClr val="007000"/>
              </a:solidFill>
              <a:latin typeface="楷体_GB2312" pitchFamily="49" charset="-122"/>
              <a:ea typeface="楷体_GB2312" pitchFamily="49" charset="-122"/>
            </a:endParaRPr>
          </a:p>
        </p:txBody>
      </p:sp>
      <p:grpSp>
        <p:nvGrpSpPr>
          <p:cNvPr id="107587" name="组合 107586"/>
          <p:cNvGrpSpPr/>
          <p:nvPr/>
        </p:nvGrpSpPr>
        <p:grpSpPr>
          <a:xfrm>
            <a:off x="1219200" y="1676400"/>
            <a:ext cx="7696200" cy="457200"/>
            <a:chOff x="768" y="1056"/>
            <a:chExt cx="4848" cy="288"/>
          </a:xfrm>
        </p:grpSpPr>
        <p:graphicFrame>
          <p:nvGraphicFramePr>
            <p:cNvPr id="12291" name="对象 107523"/>
            <p:cNvGraphicFramePr/>
            <p:nvPr/>
          </p:nvGraphicFramePr>
          <p:xfrm>
            <a:off x="2256" y="1114"/>
            <a:ext cx="240" cy="230"/>
          </p:xfrm>
          <a:graphic>
            <a:graphicData uri="http://schemas.openxmlformats.org/presentationml/2006/ole">
              <mc:AlternateContent xmlns:mc="http://schemas.openxmlformats.org/markup-compatibility/2006">
                <mc:Choice xmlns:v="urn:schemas-microsoft-com:vml" Requires="v">
                  <p:oleObj spid="_x0000_s10279" name="" r:id="rId1" imgW="241300" imgH="228600" progId="Equation.DSMT4">
                    <p:embed/>
                  </p:oleObj>
                </mc:Choice>
                <mc:Fallback>
                  <p:oleObj name="" r:id="rId1" imgW="241300" imgH="228600" progId="Equation.DSMT4">
                    <p:embed/>
                    <p:pic>
                      <p:nvPicPr>
                        <p:cNvPr id="0" name="图片 3113"/>
                        <p:cNvPicPr/>
                        <p:nvPr/>
                      </p:nvPicPr>
                      <p:blipFill>
                        <a:blip r:embed="rId2"/>
                        <a:stretch>
                          <a:fillRect/>
                        </a:stretch>
                      </p:blipFill>
                      <p:spPr>
                        <a:xfrm>
                          <a:off x="2256" y="1114"/>
                          <a:ext cx="240" cy="230"/>
                        </a:xfrm>
                        <a:prstGeom prst="rect">
                          <a:avLst/>
                        </a:prstGeom>
                        <a:noFill/>
                        <a:ln w="38100">
                          <a:noFill/>
                          <a:miter/>
                        </a:ln>
                      </p:spPr>
                    </p:pic>
                  </p:oleObj>
                </mc:Fallback>
              </mc:AlternateContent>
            </a:graphicData>
          </a:graphic>
        </p:graphicFrame>
        <p:graphicFrame>
          <p:nvGraphicFramePr>
            <p:cNvPr id="12292" name="对象 107524"/>
            <p:cNvGraphicFramePr/>
            <p:nvPr/>
          </p:nvGraphicFramePr>
          <p:xfrm>
            <a:off x="3360" y="1056"/>
            <a:ext cx="287" cy="287"/>
          </p:xfrm>
          <a:graphic>
            <a:graphicData uri="http://schemas.openxmlformats.org/presentationml/2006/ole">
              <mc:AlternateContent xmlns:mc="http://schemas.openxmlformats.org/markup-compatibility/2006">
                <mc:Choice xmlns:v="urn:schemas-microsoft-com:vml" Requires="v">
                  <p:oleObj spid="_x0000_s10280" name="" r:id="rId3" imgW="279400" imgH="279400" progId="Equation.DSMT4">
                    <p:embed/>
                  </p:oleObj>
                </mc:Choice>
                <mc:Fallback>
                  <p:oleObj name="" r:id="rId3" imgW="279400" imgH="279400" progId="Equation.DSMT4">
                    <p:embed/>
                    <p:pic>
                      <p:nvPicPr>
                        <p:cNvPr id="0" name="图片 3117"/>
                        <p:cNvPicPr/>
                        <p:nvPr/>
                      </p:nvPicPr>
                      <p:blipFill>
                        <a:blip r:embed="rId4"/>
                        <a:stretch>
                          <a:fillRect/>
                        </a:stretch>
                      </p:blipFill>
                      <p:spPr>
                        <a:xfrm>
                          <a:off x="3360" y="1056"/>
                          <a:ext cx="287" cy="287"/>
                        </a:xfrm>
                        <a:prstGeom prst="rect">
                          <a:avLst/>
                        </a:prstGeom>
                        <a:noFill/>
                        <a:ln w="38100">
                          <a:noFill/>
                          <a:miter/>
                        </a:ln>
                      </p:spPr>
                    </p:pic>
                  </p:oleObj>
                </mc:Fallback>
              </mc:AlternateContent>
            </a:graphicData>
          </a:graphic>
        </p:graphicFrame>
        <p:graphicFrame>
          <p:nvGraphicFramePr>
            <p:cNvPr id="12293" name="对象 107525"/>
            <p:cNvGraphicFramePr/>
            <p:nvPr/>
          </p:nvGraphicFramePr>
          <p:xfrm>
            <a:off x="3936" y="1056"/>
            <a:ext cx="287" cy="287"/>
          </p:xfrm>
          <a:graphic>
            <a:graphicData uri="http://schemas.openxmlformats.org/presentationml/2006/ole">
              <mc:AlternateContent xmlns:mc="http://schemas.openxmlformats.org/markup-compatibility/2006">
                <mc:Choice xmlns:v="urn:schemas-microsoft-com:vml" Requires="v">
                  <p:oleObj spid="_x0000_s10281" name="" r:id="rId5" imgW="228600" imgH="228600" progId="Equation.DSMT4">
                    <p:embed/>
                  </p:oleObj>
                </mc:Choice>
                <mc:Fallback>
                  <p:oleObj name="" r:id="rId5" imgW="228600" imgH="228600" progId="Equation.DSMT4">
                    <p:embed/>
                    <p:pic>
                      <p:nvPicPr>
                        <p:cNvPr id="0" name="图片 3120"/>
                        <p:cNvPicPr/>
                        <p:nvPr/>
                      </p:nvPicPr>
                      <p:blipFill>
                        <a:blip r:embed="rId6"/>
                        <a:stretch>
                          <a:fillRect/>
                        </a:stretch>
                      </p:blipFill>
                      <p:spPr>
                        <a:xfrm>
                          <a:off x="3936" y="1056"/>
                          <a:ext cx="287" cy="287"/>
                        </a:xfrm>
                        <a:prstGeom prst="rect">
                          <a:avLst/>
                        </a:prstGeom>
                        <a:noFill/>
                        <a:ln w="38100">
                          <a:noFill/>
                          <a:miter/>
                        </a:ln>
                      </p:spPr>
                    </p:pic>
                  </p:oleObj>
                </mc:Fallback>
              </mc:AlternateContent>
            </a:graphicData>
          </a:graphic>
        </p:graphicFrame>
        <p:sp>
          <p:nvSpPr>
            <p:cNvPr id="12294" name="矩形 107526"/>
            <p:cNvSpPr/>
            <p:nvPr/>
          </p:nvSpPr>
          <p:spPr>
            <a:xfrm>
              <a:off x="768" y="1056"/>
              <a:ext cx="1872"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a:t>
              </a:r>
              <a:r>
                <a:rPr lang="en-US" altLang="zh-CN" sz="2400" b="1" dirty="0">
                  <a:solidFill>
                    <a:srgbClr val="007000"/>
                  </a:solidFill>
                  <a:latin typeface="楷体_GB2312" pitchFamily="49" charset="-122"/>
                  <a:ea typeface="楷体_GB2312" pitchFamily="49" charset="-122"/>
                </a:rPr>
                <a:t>A</a:t>
              </a:r>
              <a:r>
                <a:rPr lang="zh-CN" altLang="en-US" sz="2400" b="1" dirty="0">
                  <a:solidFill>
                    <a:srgbClr val="007000"/>
                  </a:solidFill>
                  <a:latin typeface="楷体_GB2312" pitchFamily="49" charset="-122"/>
                  <a:ea typeface="楷体_GB2312" pitchFamily="49" charset="-122"/>
                </a:rPr>
                <a:t>） 为了增大</a:t>
              </a:r>
              <a:endParaRPr lang="zh-CN" altLang="en-US" sz="2400" b="1" dirty="0">
                <a:solidFill>
                  <a:srgbClr val="007000"/>
                </a:solidFill>
                <a:latin typeface="楷体_GB2312" pitchFamily="49" charset="-122"/>
                <a:ea typeface="楷体_GB2312" pitchFamily="49" charset="-122"/>
              </a:endParaRPr>
            </a:p>
          </p:txBody>
        </p:sp>
        <p:sp>
          <p:nvSpPr>
            <p:cNvPr id="12295" name="矩形 107527"/>
            <p:cNvSpPr/>
            <p:nvPr/>
          </p:nvSpPr>
          <p:spPr>
            <a:xfrm>
              <a:off x="2496" y="1056"/>
              <a:ext cx="1488" cy="288"/>
            </a:xfrm>
            <a:prstGeom prst="rect">
              <a:avLst/>
            </a:prstGeom>
            <a:noFill/>
            <a:ln w="9525">
              <a:noFill/>
            </a:ln>
          </p:spPr>
          <p:txBody>
            <a:bodyPr anchor="t" anchorCtr="0">
              <a:spAutoFit/>
            </a:bodyPr>
            <a:lstStyle/>
            <a:p>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应选取</a:t>
              </a:r>
              <a:endParaRPr lang="zh-CN" altLang="en-US" sz="2400" b="1" dirty="0">
                <a:solidFill>
                  <a:srgbClr val="007000"/>
                </a:solidFill>
                <a:latin typeface="楷体_GB2312" pitchFamily="49" charset="-122"/>
                <a:ea typeface="楷体_GB2312" pitchFamily="49" charset="-122"/>
              </a:endParaRPr>
            </a:p>
          </p:txBody>
        </p:sp>
        <p:sp>
          <p:nvSpPr>
            <p:cNvPr id="12296" name="矩形 107528"/>
            <p:cNvSpPr/>
            <p:nvPr/>
          </p:nvSpPr>
          <p:spPr>
            <a:xfrm>
              <a:off x="3600" y="1056"/>
              <a:ext cx="623"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大</a:t>
              </a:r>
              <a:r>
                <a:rPr lang="en-US" altLang="zh-CN" sz="2400" b="1">
                  <a:solidFill>
                    <a:srgbClr val="007000"/>
                  </a:solidFill>
                  <a:latin typeface="楷体_GB2312" pitchFamily="49" charset="-122"/>
                  <a:ea typeface="楷体_GB2312" pitchFamily="49" charset="-122"/>
                </a:rPr>
                <a:t>,</a:t>
              </a:r>
              <a:r>
                <a:rPr lang="en-US" altLang="zh-CN" sz="2400" b="1">
                  <a:solidFill>
                    <a:srgbClr val="00CC00"/>
                  </a:solidFill>
                  <a:latin typeface="楷体_GB2312" pitchFamily="49" charset="-122"/>
                  <a:ea typeface="楷体_GB2312" pitchFamily="49" charset="-122"/>
                </a:rPr>
                <a:t> </a:t>
              </a:r>
              <a:endParaRPr lang="en-US" altLang="zh-CN" sz="2400" b="1">
                <a:solidFill>
                  <a:srgbClr val="00CC00"/>
                </a:solidFill>
                <a:latin typeface="楷体_GB2312" pitchFamily="49" charset="-122"/>
                <a:ea typeface="楷体_GB2312" pitchFamily="49" charset="-122"/>
              </a:endParaRPr>
            </a:p>
          </p:txBody>
        </p:sp>
        <p:sp>
          <p:nvSpPr>
            <p:cNvPr id="12297" name="矩形 107529"/>
            <p:cNvSpPr/>
            <p:nvPr/>
          </p:nvSpPr>
          <p:spPr>
            <a:xfrm>
              <a:off x="4128" y="1056"/>
              <a:ext cx="1488"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小的晶体管。</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pSp>
      <p:grpSp>
        <p:nvGrpSpPr>
          <p:cNvPr id="107588" name="组合 107587"/>
          <p:cNvGrpSpPr/>
          <p:nvPr/>
        </p:nvGrpSpPr>
        <p:grpSpPr>
          <a:xfrm>
            <a:off x="1219200" y="2209800"/>
            <a:ext cx="7693025" cy="465138"/>
            <a:chOff x="768" y="1392"/>
            <a:chExt cx="4846" cy="293"/>
          </a:xfrm>
        </p:grpSpPr>
        <p:graphicFrame>
          <p:nvGraphicFramePr>
            <p:cNvPr id="12299" name="对象 107531"/>
            <p:cNvGraphicFramePr/>
            <p:nvPr/>
          </p:nvGraphicFramePr>
          <p:xfrm>
            <a:off x="2265" y="1443"/>
            <a:ext cx="236" cy="226"/>
          </p:xfrm>
          <a:graphic>
            <a:graphicData uri="http://schemas.openxmlformats.org/presentationml/2006/ole">
              <mc:AlternateContent xmlns:mc="http://schemas.openxmlformats.org/markup-compatibility/2006">
                <mc:Choice xmlns:v="urn:schemas-microsoft-com:vml" Requires="v">
                  <p:oleObj spid="_x0000_s10282" name="" r:id="rId7" imgW="241300" imgH="228600" progId="Equation.DSMT4">
                    <p:embed/>
                  </p:oleObj>
                </mc:Choice>
                <mc:Fallback>
                  <p:oleObj name="" r:id="rId7" imgW="241300" imgH="228600" progId="Equation.DSMT4">
                    <p:embed/>
                    <p:pic>
                      <p:nvPicPr>
                        <p:cNvPr id="0" name="图片 3114"/>
                        <p:cNvPicPr/>
                        <p:nvPr/>
                      </p:nvPicPr>
                      <p:blipFill>
                        <a:blip r:embed="rId8"/>
                        <a:stretch>
                          <a:fillRect/>
                        </a:stretch>
                      </p:blipFill>
                      <p:spPr>
                        <a:xfrm>
                          <a:off x="2265" y="1443"/>
                          <a:ext cx="236" cy="226"/>
                        </a:xfrm>
                        <a:prstGeom prst="rect">
                          <a:avLst/>
                        </a:prstGeom>
                        <a:noFill/>
                        <a:ln w="38100">
                          <a:noFill/>
                          <a:miter/>
                        </a:ln>
                      </p:spPr>
                    </p:pic>
                  </p:oleObj>
                </mc:Fallback>
              </mc:AlternateContent>
            </a:graphicData>
          </a:graphic>
        </p:graphicFrame>
        <p:sp>
          <p:nvSpPr>
            <p:cNvPr id="12300" name="矩形 107532"/>
            <p:cNvSpPr/>
            <p:nvPr/>
          </p:nvSpPr>
          <p:spPr>
            <a:xfrm>
              <a:off x="768" y="1392"/>
              <a:ext cx="1536"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a:t>
              </a:r>
              <a:r>
                <a:rPr lang="en-US" altLang="zh-CN" sz="2400" b="1" dirty="0">
                  <a:solidFill>
                    <a:srgbClr val="007000"/>
                  </a:solidFill>
                  <a:latin typeface="楷体_GB2312" pitchFamily="49" charset="-122"/>
                  <a:ea typeface="楷体_GB2312" pitchFamily="49" charset="-122"/>
                </a:rPr>
                <a:t>B</a:t>
              </a:r>
              <a:r>
                <a:rPr lang="zh-CN" altLang="en-US" sz="2400" b="1" dirty="0">
                  <a:solidFill>
                    <a:srgbClr val="007000"/>
                  </a:solidFill>
                  <a:latin typeface="楷体_GB2312" pitchFamily="49" charset="-122"/>
                  <a:ea typeface="楷体_GB2312" pitchFamily="49" charset="-122"/>
                </a:rPr>
                <a:t>） 为了增大</a:t>
              </a:r>
              <a:endParaRPr lang="zh-CN" altLang="en-US" sz="2400" b="1" dirty="0">
                <a:solidFill>
                  <a:srgbClr val="007000"/>
                </a:solidFill>
                <a:latin typeface="楷体_GB2312" pitchFamily="49" charset="-122"/>
                <a:ea typeface="楷体_GB2312" pitchFamily="49" charset="-122"/>
              </a:endParaRPr>
            </a:p>
          </p:txBody>
        </p:sp>
        <p:sp>
          <p:nvSpPr>
            <p:cNvPr id="12301" name="矩形 107533"/>
            <p:cNvSpPr/>
            <p:nvPr/>
          </p:nvSpPr>
          <p:spPr>
            <a:xfrm>
              <a:off x="2446" y="1397"/>
              <a:ext cx="3168" cy="288"/>
            </a:xfrm>
            <a:prstGeom prst="rect">
              <a:avLst/>
            </a:prstGeom>
            <a:noFill/>
            <a:ln w="9525">
              <a:noFill/>
            </a:ln>
          </p:spPr>
          <p:txBody>
            <a:bodyPr anchor="t" anchorCtr="0">
              <a:spAutoFit/>
            </a:bodyPr>
            <a:lstStyle/>
            <a:p>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要求负载电导小</a:t>
              </a:r>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如果负载是下</a:t>
              </a:r>
              <a:endParaRPr lang="zh-CN" altLang="en-US" sz="2400" b="1" dirty="0">
                <a:solidFill>
                  <a:srgbClr val="007000"/>
                </a:solidFill>
                <a:latin typeface="楷体_GB2312" pitchFamily="49" charset="-122"/>
                <a:ea typeface="楷体_GB2312" pitchFamily="49" charset="-122"/>
              </a:endParaRPr>
            </a:p>
          </p:txBody>
        </p:sp>
      </p:grpSp>
      <p:grpSp>
        <p:nvGrpSpPr>
          <p:cNvPr id="107586" name="组合 107585"/>
          <p:cNvGrpSpPr/>
          <p:nvPr/>
        </p:nvGrpSpPr>
        <p:grpSpPr>
          <a:xfrm>
            <a:off x="2209800" y="2743200"/>
            <a:ext cx="4419600" cy="474663"/>
            <a:chOff x="1392" y="1728"/>
            <a:chExt cx="2784" cy="299"/>
          </a:xfrm>
        </p:grpSpPr>
        <p:graphicFrame>
          <p:nvGraphicFramePr>
            <p:cNvPr id="12303" name="对象 107535"/>
            <p:cNvGraphicFramePr/>
            <p:nvPr/>
          </p:nvGraphicFramePr>
          <p:xfrm>
            <a:off x="3410" y="1739"/>
            <a:ext cx="217" cy="240"/>
          </p:xfrm>
          <a:graphic>
            <a:graphicData uri="http://schemas.openxmlformats.org/presentationml/2006/ole">
              <mc:AlternateContent xmlns:mc="http://schemas.openxmlformats.org/markup-compatibility/2006">
                <mc:Choice xmlns:v="urn:schemas-microsoft-com:vml" Requires="v">
                  <p:oleObj spid="_x0000_s10283" name="" r:id="rId9" imgW="203200" imgH="228600" progId="Equation.DSMT4">
                    <p:embed/>
                  </p:oleObj>
                </mc:Choice>
                <mc:Fallback>
                  <p:oleObj name="" r:id="rId9" imgW="203200" imgH="228600" progId="Equation.DSMT4">
                    <p:embed/>
                    <p:pic>
                      <p:nvPicPr>
                        <p:cNvPr id="0" name="图片 3118"/>
                        <p:cNvPicPr/>
                        <p:nvPr/>
                      </p:nvPicPr>
                      <p:blipFill>
                        <a:blip r:embed="rId10"/>
                        <a:stretch>
                          <a:fillRect/>
                        </a:stretch>
                      </p:blipFill>
                      <p:spPr>
                        <a:xfrm>
                          <a:off x="3410" y="1739"/>
                          <a:ext cx="217" cy="240"/>
                        </a:xfrm>
                        <a:prstGeom prst="rect">
                          <a:avLst/>
                        </a:prstGeom>
                        <a:noFill/>
                        <a:ln w="38100">
                          <a:noFill/>
                          <a:miter/>
                        </a:ln>
                      </p:spPr>
                    </p:pic>
                  </p:oleObj>
                </mc:Fallback>
              </mc:AlternateContent>
            </a:graphicData>
          </a:graphic>
        </p:graphicFrame>
        <p:sp>
          <p:nvSpPr>
            <p:cNvPr id="12304" name="矩形 107536"/>
            <p:cNvSpPr/>
            <p:nvPr/>
          </p:nvSpPr>
          <p:spPr>
            <a:xfrm>
              <a:off x="3586" y="1739"/>
              <a:ext cx="590"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小。</a:t>
              </a:r>
              <a:endParaRPr lang="zh-CN" altLang="en-US" sz="2400" b="1" dirty="0">
                <a:solidFill>
                  <a:srgbClr val="00CC00"/>
                </a:solidFill>
                <a:latin typeface="楷体_GB2312" pitchFamily="49" charset="-122"/>
                <a:ea typeface="楷体_GB2312" pitchFamily="49" charset="-122"/>
              </a:endParaRPr>
            </a:p>
          </p:txBody>
        </p:sp>
        <p:sp>
          <p:nvSpPr>
            <p:cNvPr id="12305" name="矩形 107537"/>
            <p:cNvSpPr/>
            <p:nvPr/>
          </p:nvSpPr>
          <p:spPr>
            <a:xfrm>
              <a:off x="1392" y="1728"/>
              <a:ext cx="2304"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一级放大器</a:t>
              </a:r>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则要求其</a:t>
              </a:r>
              <a:endParaRPr lang="zh-CN" altLang="en-US" sz="2400" b="1" dirty="0">
                <a:solidFill>
                  <a:srgbClr val="007000"/>
                </a:solidFill>
                <a:latin typeface="楷体_GB2312" pitchFamily="49" charset="-122"/>
                <a:ea typeface="楷体_GB2312" pitchFamily="49" charset="-122"/>
              </a:endParaRPr>
            </a:p>
          </p:txBody>
        </p:sp>
      </p:grpSp>
      <p:grpSp>
        <p:nvGrpSpPr>
          <p:cNvPr id="107585" name="组合 107584"/>
          <p:cNvGrpSpPr/>
          <p:nvPr/>
        </p:nvGrpSpPr>
        <p:grpSpPr>
          <a:xfrm>
            <a:off x="1219200" y="3276600"/>
            <a:ext cx="7086600" cy="457200"/>
            <a:chOff x="720" y="2112"/>
            <a:chExt cx="4464" cy="288"/>
          </a:xfrm>
        </p:grpSpPr>
        <p:graphicFrame>
          <p:nvGraphicFramePr>
            <p:cNvPr id="12307" name="对象 107539"/>
            <p:cNvGraphicFramePr/>
            <p:nvPr/>
          </p:nvGraphicFramePr>
          <p:xfrm>
            <a:off x="2592" y="2112"/>
            <a:ext cx="240" cy="240"/>
          </p:xfrm>
          <a:graphic>
            <a:graphicData uri="http://schemas.openxmlformats.org/presentationml/2006/ole">
              <mc:AlternateContent xmlns:mc="http://schemas.openxmlformats.org/markup-compatibility/2006">
                <mc:Choice xmlns:v="urn:schemas-microsoft-com:vml" Requires="v">
                  <p:oleObj spid="_x0000_s10284" name="" r:id="rId11" imgW="228600" imgH="228600" progId="Equation.DSMT4">
                    <p:embed/>
                  </p:oleObj>
                </mc:Choice>
                <mc:Fallback>
                  <p:oleObj name="" r:id="rId11" imgW="228600" imgH="228600" progId="Equation.DSMT4">
                    <p:embed/>
                    <p:pic>
                      <p:nvPicPr>
                        <p:cNvPr id="0" name="图片 3116"/>
                        <p:cNvPicPr/>
                        <p:nvPr/>
                      </p:nvPicPr>
                      <p:blipFill>
                        <a:blip r:embed="rId12"/>
                        <a:stretch>
                          <a:fillRect/>
                        </a:stretch>
                      </p:blipFill>
                      <p:spPr>
                        <a:xfrm>
                          <a:off x="2592" y="2112"/>
                          <a:ext cx="240" cy="240"/>
                        </a:xfrm>
                        <a:prstGeom prst="rect">
                          <a:avLst/>
                        </a:prstGeom>
                        <a:noFill/>
                        <a:ln w="38100">
                          <a:noFill/>
                          <a:miter/>
                        </a:ln>
                      </p:spPr>
                    </p:pic>
                  </p:oleObj>
                </mc:Fallback>
              </mc:AlternateContent>
            </a:graphicData>
          </a:graphic>
        </p:graphicFrame>
        <p:graphicFrame>
          <p:nvGraphicFramePr>
            <p:cNvPr id="12308" name="对象 107540"/>
            <p:cNvGraphicFramePr/>
            <p:nvPr/>
          </p:nvGraphicFramePr>
          <p:xfrm>
            <a:off x="3216" y="2112"/>
            <a:ext cx="288" cy="276"/>
          </p:xfrm>
          <a:graphic>
            <a:graphicData uri="http://schemas.openxmlformats.org/presentationml/2006/ole">
              <mc:AlternateContent xmlns:mc="http://schemas.openxmlformats.org/markup-compatibility/2006">
                <mc:Choice xmlns:v="urn:schemas-microsoft-com:vml" Requires="v">
                  <p:oleObj spid="_x0000_s10285" name="" r:id="rId13" imgW="241300" imgH="228600" progId="Equation.DSMT4">
                    <p:embed/>
                  </p:oleObj>
                </mc:Choice>
                <mc:Fallback>
                  <p:oleObj name="" r:id="rId13" imgW="241300" imgH="228600" progId="Equation.DSMT4">
                    <p:embed/>
                    <p:pic>
                      <p:nvPicPr>
                        <p:cNvPr id="0" name="图片 3119"/>
                        <p:cNvPicPr/>
                        <p:nvPr/>
                      </p:nvPicPr>
                      <p:blipFill>
                        <a:blip r:embed="rId14"/>
                        <a:stretch>
                          <a:fillRect/>
                        </a:stretch>
                      </p:blipFill>
                      <p:spPr>
                        <a:xfrm>
                          <a:off x="3216" y="2112"/>
                          <a:ext cx="288" cy="276"/>
                        </a:xfrm>
                        <a:prstGeom prst="rect">
                          <a:avLst/>
                        </a:prstGeom>
                        <a:noFill/>
                        <a:ln w="38100">
                          <a:noFill/>
                          <a:miter/>
                        </a:ln>
                      </p:spPr>
                    </p:pic>
                  </p:oleObj>
                </mc:Fallback>
              </mc:AlternateContent>
            </a:graphicData>
          </a:graphic>
        </p:graphicFrame>
        <p:graphicFrame>
          <p:nvGraphicFramePr>
            <p:cNvPr id="12309" name="对象 107541"/>
            <p:cNvGraphicFramePr/>
            <p:nvPr/>
          </p:nvGraphicFramePr>
          <p:xfrm>
            <a:off x="4272" y="2112"/>
            <a:ext cx="240" cy="240"/>
          </p:xfrm>
          <a:graphic>
            <a:graphicData uri="http://schemas.openxmlformats.org/presentationml/2006/ole">
              <mc:AlternateContent xmlns:mc="http://schemas.openxmlformats.org/markup-compatibility/2006">
                <mc:Choice xmlns:v="urn:schemas-microsoft-com:vml" Requires="v">
                  <p:oleObj spid="_x0000_s10286" name="" r:id="rId15" imgW="228600" imgH="228600" progId="Equation.DSMT4">
                    <p:embed/>
                  </p:oleObj>
                </mc:Choice>
                <mc:Fallback>
                  <p:oleObj name="" r:id="rId15" imgW="228600" imgH="228600" progId="Equation.DSMT4">
                    <p:embed/>
                    <p:pic>
                      <p:nvPicPr>
                        <p:cNvPr id="0" name="图片 3115"/>
                        <p:cNvPicPr/>
                        <p:nvPr/>
                      </p:nvPicPr>
                      <p:blipFill>
                        <a:blip r:embed="rId16"/>
                        <a:stretch>
                          <a:fillRect/>
                        </a:stretch>
                      </p:blipFill>
                      <p:spPr>
                        <a:xfrm>
                          <a:off x="4272" y="2112"/>
                          <a:ext cx="240" cy="240"/>
                        </a:xfrm>
                        <a:prstGeom prst="rect">
                          <a:avLst/>
                        </a:prstGeom>
                        <a:noFill/>
                        <a:ln w="38100">
                          <a:noFill/>
                          <a:miter/>
                        </a:ln>
                      </p:spPr>
                    </p:pic>
                  </p:oleObj>
                </mc:Fallback>
              </mc:AlternateContent>
            </a:graphicData>
          </a:graphic>
        </p:graphicFrame>
        <p:sp>
          <p:nvSpPr>
            <p:cNvPr id="12310" name="矩形 107544"/>
            <p:cNvSpPr/>
            <p:nvPr/>
          </p:nvSpPr>
          <p:spPr>
            <a:xfrm>
              <a:off x="720" y="2112"/>
              <a:ext cx="2016"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a:t>
              </a:r>
              <a:r>
                <a:rPr lang="en-US" altLang="zh-CN" sz="2400" b="1" dirty="0">
                  <a:solidFill>
                    <a:srgbClr val="007000"/>
                  </a:solidFill>
                  <a:latin typeface="楷体_GB2312" pitchFamily="49" charset="-122"/>
                  <a:ea typeface="楷体_GB2312" pitchFamily="49" charset="-122"/>
                </a:rPr>
                <a:t>C</a:t>
              </a:r>
              <a:r>
                <a:rPr lang="zh-CN" altLang="en-US" sz="2400" b="1" dirty="0">
                  <a:solidFill>
                    <a:srgbClr val="007000"/>
                  </a:solidFill>
                  <a:latin typeface="楷体_GB2312" pitchFamily="49" charset="-122"/>
                  <a:ea typeface="楷体_GB2312" pitchFamily="49" charset="-122"/>
                </a:rPr>
                <a:t>） 回路谐振电导</a:t>
              </a:r>
              <a:endParaRPr lang="zh-CN" altLang="en-US" sz="2400" b="1" dirty="0">
                <a:solidFill>
                  <a:srgbClr val="007000"/>
                </a:solidFill>
                <a:latin typeface="楷体_GB2312" pitchFamily="49" charset="-122"/>
                <a:ea typeface="楷体_GB2312" pitchFamily="49" charset="-122"/>
              </a:endParaRPr>
            </a:p>
          </p:txBody>
        </p:sp>
        <p:sp>
          <p:nvSpPr>
            <p:cNvPr id="12311" name="矩形 107545"/>
            <p:cNvSpPr/>
            <p:nvPr/>
          </p:nvSpPr>
          <p:spPr>
            <a:xfrm>
              <a:off x="2736" y="2112"/>
              <a:ext cx="672"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越小</a:t>
              </a:r>
              <a:r>
                <a:rPr lang="en-US" altLang="zh-CN" sz="2400" b="1">
                  <a:solidFill>
                    <a:srgbClr val="007000"/>
                  </a:solidFill>
                  <a:latin typeface="楷体_GB2312" pitchFamily="49" charset="-122"/>
                  <a:ea typeface="楷体_GB2312" pitchFamily="49" charset="-122"/>
                </a:rPr>
                <a:t>,</a:t>
              </a:r>
              <a:r>
                <a:rPr lang="en-US" altLang="zh-CN" sz="2400" b="1">
                  <a:solidFill>
                    <a:srgbClr val="00CC00"/>
                  </a:solidFill>
                  <a:latin typeface="楷体_GB2312" pitchFamily="49" charset="-122"/>
                  <a:ea typeface="楷体_GB2312" pitchFamily="49" charset="-122"/>
                </a:rPr>
                <a:t> </a:t>
              </a:r>
              <a:endParaRPr lang="en-US" altLang="zh-CN" sz="2400" b="1">
                <a:solidFill>
                  <a:srgbClr val="00CC00"/>
                </a:solidFill>
                <a:latin typeface="楷体_GB2312" pitchFamily="49" charset="-122"/>
                <a:ea typeface="楷体_GB2312" pitchFamily="49" charset="-122"/>
              </a:endParaRPr>
            </a:p>
          </p:txBody>
        </p:sp>
        <p:sp>
          <p:nvSpPr>
            <p:cNvPr id="12312" name="矩形 107546"/>
            <p:cNvSpPr/>
            <p:nvPr/>
          </p:nvSpPr>
          <p:spPr>
            <a:xfrm>
              <a:off x="3456" y="2112"/>
              <a:ext cx="1104"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越大。而</a:t>
              </a:r>
              <a:endParaRPr lang="zh-CN" altLang="en-US" sz="2400" b="1" dirty="0">
                <a:solidFill>
                  <a:srgbClr val="007000"/>
                </a:solidFill>
                <a:latin typeface="楷体_GB2312" pitchFamily="49" charset="-122"/>
                <a:ea typeface="楷体_GB2312" pitchFamily="49" charset="-122"/>
              </a:endParaRPr>
            </a:p>
          </p:txBody>
        </p:sp>
        <p:sp>
          <p:nvSpPr>
            <p:cNvPr id="12313" name="矩形 107547"/>
            <p:cNvSpPr/>
            <p:nvPr/>
          </p:nvSpPr>
          <p:spPr>
            <a:xfrm>
              <a:off x="4464" y="2112"/>
              <a:ext cx="720"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取决于</a:t>
              </a:r>
              <a:endParaRPr lang="zh-CN" altLang="en-US" sz="2400" b="1" dirty="0">
                <a:solidFill>
                  <a:srgbClr val="007000"/>
                </a:solidFill>
                <a:latin typeface="楷体_GB2312" pitchFamily="49" charset="-122"/>
                <a:ea typeface="楷体_GB2312" pitchFamily="49" charset="-122"/>
              </a:endParaRPr>
            </a:p>
          </p:txBody>
        </p:sp>
      </p:grpSp>
      <p:grpSp>
        <p:nvGrpSpPr>
          <p:cNvPr id="107584" name="组合 107583"/>
          <p:cNvGrpSpPr/>
          <p:nvPr/>
        </p:nvGrpSpPr>
        <p:grpSpPr>
          <a:xfrm>
            <a:off x="2133600" y="3733800"/>
            <a:ext cx="5638800" cy="457200"/>
            <a:chOff x="1344" y="2352"/>
            <a:chExt cx="3552" cy="288"/>
          </a:xfrm>
        </p:grpSpPr>
        <p:graphicFrame>
          <p:nvGraphicFramePr>
            <p:cNvPr id="12315" name="对象 107542"/>
            <p:cNvGraphicFramePr/>
            <p:nvPr/>
          </p:nvGraphicFramePr>
          <p:xfrm>
            <a:off x="3016" y="2400"/>
            <a:ext cx="200" cy="240"/>
          </p:xfrm>
          <a:graphic>
            <a:graphicData uri="http://schemas.openxmlformats.org/presentationml/2006/ole">
              <mc:AlternateContent xmlns:mc="http://schemas.openxmlformats.org/markup-compatibility/2006">
                <mc:Choice xmlns:v="urn:schemas-microsoft-com:vml" Requires="v">
                  <p:oleObj spid="_x0000_s10287" name="" r:id="rId17" imgW="190500" imgH="228600" progId="Equation.DSMT4">
                    <p:embed/>
                  </p:oleObj>
                </mc:Choice>
                <mc:Fallback>
                  <p:oleObj name="" r:id="rId17" imgW="190500" imgH="228600" progId="Equation.DSMT4">
                    <p:embed/>
                    <p:pic>
                      <p:nvPicPr>
                        <p:cNvPr id="0" name="图片 3124"/>
                        <p:cNvPicPr/>
                        <p:nvPr/>
                      </p:nvPicPr>
                      <p:blipFill>
                        <a:blip r:embed="rId18"/>
                        <a:stretch>
                          <a:fillRect/>
                        </a:stretch>
                      </p:blipFill>
                      <p:spPr>
                        <a:xfrm>
                          <a:off x="3016" y="2400"/>
                          <a:ext cx="200" cy="240"/>
                        </a:xfrm>
                        <a:prstGeom prst="rect">
                          <a:avLst/>
                        </a:prstGeom>
                        <a:noFill/>
                        <a:ln w="38100">
                          <a:noFill/>
                          <a:miter/>
                        </a:ln>
                      </p:spPr>
                    </p:pic>
                  </p:oleObj>
                </mc:Fallback>
              </mc:AlternateContent>
            </a:graphicData>
          </a:graphic>
        </p:graphicFrame>
        <p:graphicFrame>
          <p:nvGraphicFramePr>
            <p:cNvPr id="12316" name="对象 107543"/>
            <p:cNvGraphicFramePr/>
            <p:nvPr/>
          </p:nvGraphicFramePr>
          <p:xfrm>
            <a:off x="3840" y="2400"/>
            <a:ext cx="211" cy="227"/>
          </p:xfrm>
          <a:graphic>
            <a:graphicData uri="http://schemas.openxmlformats.org/presentationml/2006/ole">
              <mc:AlternateContent xmlns:mc="http://schemas.openxmlformats.org/markup-compatibility/2006">
                <mc:Choice xmlns:v="urn:schemas-microsoft-com:vml" Requires="v">
                  <p:oleObj spid="_x0000_s10288" name="" r:id="rId19" imgW="190500" imgH="228600" progId="Equation.DSMT4">
                    <p:embed/>
                  </p:oleObj>
                </mc:Choice>
                <mc:Fallback>
                  <p:oleObj name="" r:id="rId19" imgW="190500" imgH="228600" progId="Equation.DSMT4">
                    <p:embed/>
                    <p:pic>
                      <p:nvPicPr>
                        <p:cNvPr id="0" name="图片 3122"/>
                        <p:cNvPicPr/>
                        <p:nvPr/>
                      </p:nvPicPr>
                      <p:blipFill>
                        <a:blip r:embed="rId18"/>
                        <a:stretch>
                          <a:fillRect/>
                        </a:stretch>
                      </p:blipFill>
                      <p:spPr>
                        <a:xfrm>
                          <a:off x="3840" y="2400"/>
                          <a:ext cx="211" cy="227"/>
                        </a:xfrm>
                        <a:prstGeom prst="rect">
                          <a:avLst/>
                        </a:prstGeom>
                        <a:noFill/>
                        <a:ln w="38100">
                          <a:noFill/>
                          <a:miter/>
                        </a:ln>
                      </p:spPr>
                    </p:pic>
                  </p:oleObj>
                </mc:Fallback>
              </mc:AlternateContent>
            </a:graphicData>
          </a:graphic>
        </p:graphicFrame>
        <p:sp>
          <p:nvSpPr>
            <p:cNvPr id="12317" name="矩形 107548"/>
            <p:cNvSpPr/>
            <p:nvPr/>
          </p:nvSpPr>
          <p:spPr>
            <a:xfrm>
              <a:off x="3168" y="2352"/>
              <a:ext cx="725"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值</a:t>
              </a:r>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与</a:t>
              </a:r>
              <a:endParaRPr lang="zh-CN" altLang="en-US" sz="2400" b="1" dirty="0">
                <a:solidFill>
                  <a:srgbClr val="007000"/>
                </a:solidFill>
                <a:latin typeface="楷体_GB2312" pitchFamily="49" charset="-122"/>
                <a:ea typeface="楷体_GB2312" pitchFamily="49" charset="-122"/>
              </a:endParaRPr>
            </a:p>
          </p:txBody>
        </p:sp>
        <p:sp>
          <p:nvSpPr>
            <p:cNvPr id="12318" name="矩形 107549"/>
            <p:cNvSpPr/>
            <p:nvPr/>
          </p:nvSpPr>
          <p:spPr>
            <a:xfrm>
              <a:off x="3984" y="2352"/>
              <a:ext cx="912"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成反比。</a:t>
              </a:r>
              <a:endParaRPr lang="zh-CN" altLang="en-US" sz="2400" b="1" dirty="0">
                <a:solidFill>
                  <a:srgbClr val="00CC00"/>
                </a:solidFill>
                <a:latin typeface="楷体_GB2312" pitchFamily="49" charset="-122"/>
                <a:ea typeface="楷体_GB2312" pitchFamily="49" charset="-122"/>
              </a:endParaRPr>
            </a:p>
          </p:txBody>
        </p:sp>
        <p:sp>
          <p:nvSpPr>
            <p:cNvPr id="12319" name="矩形 107550"/>
            <p:cNvSpPr/>
            <p:nvPr/>
          </p:nvSpPr>
          <p:spPr>
            <a:xfrm>
              <a:off x="1344" y="2352"/>
              <a:ext cx="1680"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回路空载品质因数</a:t>
              </a:r>
              <a:endParaRPr lang="zh-CN" altLang="en-US" sz="2400" b="1" dirty="0">
                <a:solidFill>
                  <a:srgbClr val="007000"/>
                </a:solidFill>
                <a:latin typeface="楷体_GB2312" pitchFamily="49" charset="-122"/>
                <a:ea typeface="楷体_GB2312" pitchFamily="49" charset="-122"/>
              </a:endParaRPr>
            </a:p>
          </p:txBody>
        </p:sp>
      </p:grpSp>
      <p:sp>
        <p:nvSpPr>
          <p:cNvPr id="12320" name="矩形 107551"/>
          <p:cNvSpPr/>
          <p:nvPr/>
        </p:nvSpPr>
        <p:spPr>
          <a:xfrm>
            <a:off x="0" y="33147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2321" name="矩形 107552"/>
          <p:cNvSpPr/>
          <p:nvPr/>
        </p:nvSpPr>
        <p:spPr>
          <a:xfrm>
            <a:off x="0" y="33147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2322" name="矩形 107553"/>
          <p:cNvSpPr/>
          <p:nvPr/>
        </p:nvSpPr>
        <p:spPr>
          <a:xfrm>
            <a:off x="0" y="33147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2323" name="矩形 107554"/>
          <p:cNvSpPr/>
          <p:nvPr/>
        </p:nvSpPr>
        <p:spPr>
          <a:xfrm>
            <a:off x="0" y="33147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2324" name="矩形 107555"/>
          <p:cNvSpPr/>
          <p:nvPr/>
        </p:nvSpPr>
        <p:spPr>
          <a:xfrm>
            <a:off x="0" y="33147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grpSp>
        <p:nvGrpSpPr>
          <p:cNvPr id="107583" name="组合 107582"/>
          <p:cNvGrpSpPr/>
          <p:nvPr/>
        </p:nvGrpSpPr>
        <p:grpSpPr>
          <a:xfrm>
            <a:off x="1219200" y="4267200"/>
            <a:ext cx="7453313" cy="457200"/>
            <a:chOff x="768" y="2688"/>
            <a:chExt cx="4695" cy="288"/>
          </a:xfrm>
        </p:grpSpPr>
        <p:sp>
          <p:nvSpPr>
            <p:cNvPr id="12326" name="矩形 107557"/>
            <p:cNvSpPr/>
            <p:nvPr/>
          </p:nvSpPr>
          <p:spPr>
            <a:xfrm>
              <a:off x="768" y="2688"/>
              <a:ext cx="816"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a:t>
              </a:r>
              <a:r>
                <a:rPr lang="en-US" altLang="zh-CN" sz="2400" b="1" dirty="0">
                  <a:solidFill>
                    <a:srgbClr val="007000"/>
                  </a:solidFill>
                  <a:latin typeface="楷体_GB2312" pitchFamily="49" charset="-122"/>
                  <a:ea typeface="楷体_GB2312" pitchFamily="49" charset="-122"/>
                </a:rPr>
                <a:t>D</a:t>
              </a:r>
              <a:r>
                <a:rPr lang="zh-CN" altLang="en-US" sz="2400" b="1" dirty="0">
                  <a:solidFill>
                    <a:srgbClr val="007000"/>
                  </a:solidFill>
                  <a:latin typeface="楷体_GB2312" pitchFamily="49" charset="-122"/>
                  <a:ea typeface="楷体_GB2312" pitchFamily="49" charset="-122"/>
                </a:rPr>
                <a:t>） </a:t>
              </a:r>
              <a:endParaRPr lang="zh-CN" altLang="en-US" sz="2400" b="1" dirty="0">
                <a:solidFill>
                  <a:srgbClr val="007000"/>
                </a:solidFill>
                <a:latin typeface="楷体_GB2312" pitchFamily="49" charset="-122"/>
                <a:ea typeface="楷体_GB2312" pitchFamily="49" charset="-122"/>
              </a:endParaRPr>
            </a:p>
          </p:txBody>
        </p:sp>
        <p:graphicFrame>
          <p:nvGraphicFramePr>
            <p:cNvPr id="12327" name="对象 107558"/>
            <p:cNvGraphicFramePr/>
            <p:nvPr/>
          </p:nvGraphicFramePr>
          <p:xfrm>
            <a:off x="1392" y="2688"/>
            <a:ext cx="288" cy="276"/>
          </p:xfrm>
          <a:graphic>
            <a:graphicData uri="http://schemas.openxmlformats.org/presentationml/2006/ole">
              <mc:AlternateContent xmlns:mc="http://schemas.openxmlformats.org/markup-compatibility/2006">
                <mc:Choice xmlns:v="urn:schemas-microsoft-com:vml" Requires="v">
                  <p:oleObj spid="_x0000_s10289" name="" r:id="rId20" imgW="241300" imgH="228600" progId="Equation.DSMT4">
                    <p:embed/>
                  </p:oleObj>
                </mc:Choice>
                <mc:Fallback>
                  <p:oleObj name="" r:id="rId20" imgW="241300" imgH="228600" progId="Equation.DSMT4">
                    <p:embed/>
                    <p:pic>
                      <p:nvPicPr>
                        <p:cNvPr id="0" name="图片 3125"/>
                        <p:cNvPicPr/>
                        <p:nvPr/>
                      </p:nvPicPr>
                      <p:blipFill>
                        <a:blip r:embed="rId21"/>
                        <a:stretch>
                          <a:fillRect/>
                        </a:stretch>
                      </p:blipFill>
                      <p:spPr>
                        <a:xfrm>
                          <a:off x="1392" y="2688"/>
                          <a:ext cx="288" cy="276"/>
                        </a:xfrm>
                        <a:prstGeom prst="rect">
                          <a:avLst/>
                        </a:prstGeom>
                        <a:noFill/>
                        <a:ln w="38100">
                          <a:noFill/>
                          <a:miter/>
                        </a:ln>
                      </p:spPr>
                    </p:pic>
                  </p:oleObj>
                </mc:Fallback>
              </mc:AlternateContent>
            </a:graphicData>
          </a:graphic>
        </p:graphicFrame>
        <p:sp>
          <p:nvSpPr>
            <p:cNvPr id="12328" name="矩形 107559"/>
            <p:cNvSpPr/>
            <p:nvPr/>
          </p:nvSpPr>
          <p:spPr>
            <a:xfrm>
              <a:off x="1632" y="2688"/>
              <a:ext cx="1488"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与接入系数 </a:t>
              </a:r>
              <a:endParaRPr lang="zh-CN" altLang="en-US" sz="2400" b="1" dirty="0">
                <a:solidFill>
                  <a:srgbClr val="007000"/>
                </a:solidFill>
                <a:latin typeface="楷体_GB2312" pitchFamily="49" charset="-122"/>
                <a:ea typeface="楷体_GB2312" pitchFamily="49" charset="-122"/>
              </a:endParaRPr>
            </a:p>
          </p:txBody>
        </p:sp>
        <p:graphicFrame>
          <p:nvGraphicFramePr>
            <p:cNvPr id="12329" name="对象 107560"/>
            <p:cNvGraphicFramePr/>
            <p:nvPr/>
          </p:nvGraphicFramePr>
          <p:xfrm>
            <a:off x="2672" y="2688"/>
            <a:ext cx="192" cy="288"/>
          </p:xfrm>
          <a:graphic>
            <a:graphicData uri="http://schemas.openxmlformats.org/presentationml/2006/ole">
              <mc:AlternateContent xmlns:mc="http://schemas.openxmlformats.org/markup-compatibility/2006">
                <mc:Choice xmlns:v="urn:schemas-microsoft-com:vml" Requires="v">
                  <p:oleObj spid="_x0000_s10290" name="" r:id="rId22" imgW="152400" imgH="228600" progId="Equation.DSMT4">
                    <p:embed/>
                  </p:oleObj>
                </mc:Choice>
                <mc:Fallback>
                  <p:oleObj name="" r:id="rId22" imgW="152400" imgH="228600" progId="Equation.DSMT4">
                    <p:embed/>
                    <p:pic>
                      <p:nvPicPr>
                        <p:cNvPr id="0" name="图片 3121"/>
                        <p:cNvPicPr/>
                        <p:nvPr/>
                      </p:nvPicPr>
                      <p:blipFill>
                        <a:blip r:embed="rId23"/>
                        <a:stretch>
                          <a:fillRect/>
                        </a:stretch>
                      </p:blipFill>
                      <p:spPr>
                        <a:xfrm>
                          <a:off x="2672" y="2688"/>
                          <a:ext cx="192" cy="288"/>
                        </a:xfrm>
                        <a:prstGeom prst="rect">
                          <a:avLst/>
                        </a:prstGeom>
                        <a:noFill/>
                        <a:ln w="38100">
                          <a:noFill/>
                          <a:miter/>
                        </a:ln>
                      </p:spPr>
                    </p:pic>
                  </p:oleObj>
                </mc:Fallback>
              </mc:AlternateContent>
            </a:graphicData>
          </a:graphic>
        </p:graphicFrame>
        <p:graphicFrame>
          <p:nvGraphicFramePr>
            <p:cNvPr id="12330" name="对象 107561"/>
            <p:cNvGraphicFramePr/>
            <p:nvPr/>
          </p:nvGraphicFramePr>
          <p:xfrm>
            <a:off x="2935" y="2688"/>
            <a:ext cx="204" cy="288"/>
          </p:xfrm>
          <a:graphic>
            <a:graphicData uri="http://schemas.openxmlformats.org/presentationml/2006/ole">
              <mc:AlternateContent xmlns:mc="http://schemas.openxmlformats.org/markup-compatibility/2006">
                <mc:Choice xmlns:v="urn:schemas-microsoft-com:vml" Requires="v">
                  <p:oleObj spid="_x0000_s10291" name="" r:id="rId24" imgW="165100" imgH="228600" progId="Equation.DSMT4">
                    <p:embed/>
                  </p:oleObj>
                </mc:Choice>
                <mc:Fallback>
                  <p:oleObj name="" r:id="rId24" imgW="165100" imgH="228600" progId="Equation.DSMT4">
                    <p:embed/>
                    <p:pic>
                      <p:nvPicPr>
                        <p:cNvPr id="0" name="图片 3123"/>
                        <p:cNvPicPr/>
                        <p:nvPr/>
                      </p:nvPicPr>
                      <p:blipFill>
                        <a:blip r:embed="rId25"/>
                        <a:stretch>
                          <a:fillRect/>
                        </a:stretch>
                      </p:blipFill>
                      <p:spPr>
                        <a:xfrm>
                          <a:off x="2935" y="2688"/>
                          <a:ext cx="204" cy="288"/>
                        </a:xfrm>
                        <a:prstGeom prst="rect">
                          <a:avLst/>
                        </a:prstGeom>
                        <a:noFill/>
                        <a:ln w="38100">
                          <a:noFill/>
                          <a:miter/>
                        </a:ln>
                      </p:spPr>
                    </p:pic>
                  </p:oleObj>
                </mc:Fallback>
              </mc:AlternateContent>
            </a:graphicData>
          </a:graphic>
        </p:graphicFrame>
        <p:sp>
          <p:nvSpPr>
            <p:cNvPr id="12331" name="矩形 107562"/>
            <p:cNvSpPr/>
            <p:nvPr/>
          </p:nvSpPr>
          <p:spPr>
            <a:xfrm>
              <a:off x="3207" y="2688"/>
              <a:ext cx="2256"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有关</a:t>
              </a:r>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但不是单调递增或</a:t>
              </a:r>
              <a:endParaRPr lang="zh-CN" altLang="en-US" sz="2400" b="1" dirty="0">
                <a:solidFill>
                  <a:srgbClr val="007000"/>
                </a:solidFill>
                <a:latin typeface="楷体_GB2312" pitchFamily="49" charset="-122"/>
                <a:ea typeface="楷体_GB2312" pitchFamily="49" charset="-122"/>
              </a:endParaRPr>
            </a:p>
          </p:txBody>
        </p:sp>
      </p:grpSp>
      <p:grpSp>
        <p:nvGrpSpPr>
          <p:cNvPr id="107582" name="组合 107581"/>
          <p:cNvGrpSpPr/>
          <p:nvPr/>
        </p:nvGrpSpPr>
        <p:grpSpPr>
          <a:xfrm>
            <a:off x="1035050" y="4876800"/>
            <a:ext cx="7805738" cy="530225"/>
            <a:chOff x="652" y="3072"/>
            <a:chExt cx="4917" cy="334"/>
          </a:xfrm>
        </p:grpSpPr>
        <p:sp>
          <p:nvSpPr>
            <p:cNvPr id="12333" name="矩形 107564"/>
            <p:cNvSpPr/>
            <p:nvPr/>
          </p:nvSpPr>
          <p:spPr>
            <a:xfrm>
              <a:off x="652" y="3088"/>
              <a:ext cx="2160"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单调递减关系。由于</a:t>
              </a:r>
              <a:endParaRPr lang="zh-CN" altLang="en-US" sz="2400" b="1" dirty="0">
                <a:solidFill>
                  <a:srgbClr val="007000"/>
                </a:solidFill>
                <a:latin typeface="楷体_GB2312" pitchFamily="49" charset="-122"/>
                <a:ea typeface="楷体_GB2312" pitchFamily="49" charset="-122"/>
              </a:endParaRPr>
            </a:p>
          </p:txBody>
        </p:sp>
        <p:graphicFrame>
          <p:nvGraphicFramePr>
            <p:cNvPr id="12334" name="对象 107565"/>
            <p:cNvGraphicFramePr/>
            <p:nvPr/>
          </p:nvGraphicFramePr>
          <p:xfrm>
            <a:off x="2421" y="3072"/>
            <a:ext cx="192" cy="317"/>
          </p:xfrm>
          <a:graphic>
            <a:graphicData uri="http://schemas.openxmlformats.org/presentationml/2006/ole">
              <mc:AlternateContent xmlns:mc="http://schemas.openxmlformats.org/markup-compatibility/2006">
                <mc:Choice xmlns:v="urn:schemas-microsoft-com:vml" Requires="v">
                  <p:oleObj spid="_x0000_s10292" name="" r:id="rId26" imgW="152400" imgH="228600" progId="Equation.DSMT4">
                    <p:embed/>
                  </p:oleObj>
                </mc:Choice>
                <mc:Fallback>
                  <p:oleObj name="" r:id="rId26" imgW="152400" imgH="228600" progId="Equation.DSMT4">
                    <p:embed/>
                    <p:pic>
                      <p:nvPicPr>
                        <p:cNvPr id="0" name="图片 3128"/>
                        <p:cNvPicPr/>
                        <p:nvPr/>
                      </p:nvPicPr>
                      <p:blipFill>
                        <a:blip r:embed="rId27"/>
                        <a:stretch>
                          <a:fillRect/>
                        </a:stretch>
                      </p:blipFill>
                      <p:spPr>
                        <a:xfrm>
                          <a:off x="2421" y="3072"/>
                          <a:ext cx="192" cy="317"/>
                        </a:xfrm>
                        <a:prstGeom prst="rect">
                          <a:avLst/>
                        </a:prstGeom>
                        <a:noFill/>
                        <a:ln w="38100">
                          <a:noFill/>
                          <a:miter/>
                        </a:ln>
                      </p:spPr>
                    </p:pic>
                  </p:oleObj>
                </mc:Fallback>
              </mc:AlternateContent>
            </a:graphicData>
          </a:graphic>
        </p:graphicFrame>
        <p:graphicFrame>
          <p:nvGraphicFramePr>
            <p:cNvPr id="12335" name="对象 107566"/>
            <p:cNvGraphicFramePr/>
            <p:nvPr/>
          </p:nvGraphicFramePr>
          <p:xfrm>
            <a:off x="2603" y="3072"/>
            <a:ext cx="163" cy="317"/>
          </p:xfrm>
          <a:graphic>
            <a:graphicData uri="http://schemas.openxmlformats.org/presentationml/2006/ole">
              <mc:AlternateContent xmlns:mc="http://schemas.openxmlformats.org/markup-compatibility/2006">
                <mc:Choice xmlns:v="urn:schemas-microsoft-com:vml" Requires="v">
                  <p:oleObj spid="_x0000_s10293" name="" r:id="rId28" imgW="165100" imgH="228600" progId="Equation.DSMT4">
                    <p:embed/>
                  </p:oleObj>
                </mc:Choice>
                <mc:Fallback>
                  <p:oleObj name="" r:id="rId28" imgW="165100" imgH="228600" progId="Equation.DSMT4">
                    <p:embed/>
                    <p:pic>
                      <p:nvPicPr>
                        <p:cNvPr id="0" name="图片 3126"/>
                        <p:cNvPicPr/>
                        <p:nvPr/>
                      </p:nvPicPr>
                      <p:blipFill>
                        <a:blip r:embed="rId25"/>
                        <a:stretch>
                          <a:fillRect/>
                        </a:stretch>
                      </p:blipFill>
                      <p:spPr>
                        <a:xfrm>
                          <a:off x="2603" y="3072"/>
                          <a:ext cx="163" cy="317"/>
                        </a:xfrm>
                        <a:prstGeom prst="rect">
                          <a:avLst/>
                        </a:prstGeom>
                        <a:noFill/>
                        <a:ln w="38100">
                          <a:noFill/>
                          <a:miter/>
                        </a:ln>
                      </p:spPr>
                    </p:pic>
                  </p:oleObj>
                </mc:Fallback>
              </mc:AlternateContent>
            </a:graphicData>
          </a:graphic>
        </p:graphicFrame>
        <p:sp>
          <p:nvSpPr>
            <p:cNvPr id="12336" name="矩形 107567"/>
            <p:cNvSpPr/>
            <p:nvPr/>
          </p:nvSpPr>
          <p:spPr>
            <a:xfrm>
              <a:off x="2784" y="3118"/>
              <a:ext cx="2784"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还会影响回路有载品质因数值</a:t>
              </a:r>
              <a:endParaRPr lang="zh-CN" altLang="en-US" sz="2400" b="1" dirty="0">
                <a:solidFill>
                  <a:srgbClr val="007000"/>
                </a:solidFill>
                <a:latin typeface="楷体_GB2312" pitchFamily="49" charset="-122"/>
                <a:ea typeface="楷体_GB2312" pitchFamily="49" charset="-122"/>
              </a:endParaRPr>
            </a:p>
          </p:txBody>
        </p:sp>
        <p:graphicFrame>
          <p:nvGraphicFramePr>
            <p:cNvPr id="12337" name="对象 107568"/>
            <p:cNvGraphicFramePr/>
            <p:nvPr/>
          </p:nvGraphicFramePr>
          <p:xfrm>
            <a:off x="5369" y="3163"/>
            <a:ext cx="200" cy="240"/>
          </p:xfrm>
          <a:graphic>
            <a:graphicData uri="http://schemas.openxmlformats.org/presentationml/2006/ole">
              <mc:AlternateContent xmlns:mc="http://schemas.openxmlformats.org/markup-compatibility/2006">
                <mc:Choice xmlns:v="urn:schemas-microsoft-com:vml" Requires="v">
                  <p:oleObj spid="_x0000_s10294" name="" r:id="rId29" imgW="190500" imgH="228600" progId="Equation.DSMT4">
                    <p:embed/>
                  </p:oleObj>
                </mc:Choice>
                <mc:Fallback>
                  <p:oleObj name="" r:id="rId29" imgW="190500" imgH="228600" progId="Equation.DSMT4">
                    <p:embed/>
                    <p:pic>
                      <p:nvPicPr>
                        <p:cNvPr id="0" name="图片 3127"/>
                        <p:cNvPicPr/>
                        <p:nvPr/>
                      </p:nvPicPr>
                      <p:blipFill>
                        <a:blip r:embed="rId30"/>
                        <a:stretch>
                          <a:fillRect/>
                        </a:stretch>
                      </p:blipFill>
                      <p:spPr>
                        <a:xfrm>
                          <a:off x="5369" y="3163"/>
                          <a:ext cx="200" cy="240"/>
                        </a:xfrm>
                        <a:prstGeom prst="rect">
                          <a:avLst/>
                        </a:prstGeom>
                        <a:noFill/>
                        <a:ln w="38100">
                          <a:noFill/>
                          <a:miter/>
                        </a:ln>
                      </p:spPr>
                    </p:pic>
                  </p:oleObj>
                </mc:Fallback>
              </mc:AlternateContent>
            </a:graphicData>
          </a:graphic>
        </p:graphicFrame>
      </p:grpSp>
      <p:grpSp>
        <p:nvGrpSpPr>
          <p:cNvPr id="107581" name="组合 107580"/>
          <p:cNvGrpSpPr/>
          <p:nvPr/>
        </p:nvGrpSpPr>
        <p:grpSpPr>
          <a:xfrm>
            <a:off x="1066800" y="5486400"/>
            <a:ext cx="7620000" cy="457200"/>
            <a:chOff x="672" y="3456"/>
            <a:chExt cx="4800" cy="288"/>
          </a:xfrm>
        </p:grpSpPr>
        <p:sp>
          <p:nvSpPr>
            <p:cNvPr id="12339" name="矩形 107570"/>
            <p:cNvSpPr/>
            <p:nvPr/>
          </p:nvSpPr>
          <p:spPr>
            <a:xfrm>
              <a:off x="672" y="3456"/>
              <a:ext cx="300"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而</a:t>
              </a:r>
              <a:endParaRPr lang="zh-CN" altLang="en-US" sz="2400" b="1" dirty="0">
                <a:solidFill>
                  <a:srgbClr val="007000"/>
                </a:solidFill>
                <a:latin typeface="楷体_GB2312" pitchFamily="49" charset="-122"/>
                <a:ea typeface="楷体_GB2312" pitchFamily="49" charset="-122"/>
              </a:endParaRPr>
            </a:p>
          </p:txBody>
        </p:sp>
        <p:graphicFrame>
          <p:nvGraphicFramePr>
            <p:cNvPr id="12340" name="对象 107571"/>
            <p:cNvGraphicFramePr/>
            <p:nvPr/>
          </p:nvGraphicFramePr>
          <p:xfrm>
            <a:off x="912" y="3504"/>
            <a:ext cx="200" cy="240"/>
          </p:xfrm>
          <a:graphic>
            <a:graphicData uri="http://schemas.openxmlformats.org/presentationml/2006/ole">
              <mc:AlternateContent xmlns:mc="http://schemas.openxmlformats.org/markup-compatibility/2006">
                <mc:Choice xmlns:v="urn:schemas-microsoft-com:vml" Requires="v">
                  <p:oleObj spid="_x0000_s10295" name="" r:id="rId31" imgW="190500" imgH="228600" progId="Equation.DSMT4">
                    <p:embed/>
                  </p:oleObj>
                </mc:Choice>
                <mc:Fallback>
                  <p:oleObj name="" r:id="rId31" imgW="190500" imgH="228600" progId="Equation.DSMT4">
                    <p:embed/>
                    <p:pic>
                      <p:nvPicPr>
                        <p:cNvPr id="0" name="图片 3130"/>
                        <p:cNvPicPr/>
                        <p:nvPr/>
                      </p:nvPicPr>
                      <p:blipFill>
                        <a:blip r:embed="rId32"/>
                        <a:stretch>
                          <a:fillRect/>
                        </a:stretch>
                      </p:blipFill>
                      <p:spPr>
                        <a:xfrm>
                          <a:off x="912" y="3504"/>
                          <a:ext cx="200" cy="240"/>
                        </a:xfrm>
                        <a:prstGeom prst="rect">
                          <a:avLst/>
                        </a:prstGeom>
                        <a:noFill/>
                        <a:ln w="38100">
                          <a:noFill/>
                          <a:miter/>
                        </a:ln>
                      </p:spPr>
                    </p:pic>
                  </p:oleObj>
                </mc:Fallback>
              </mc:AlternateContent>
            </a:graphicData>
          </a:graphic>
        </p:graphicFrame>
        <p:sp>
          <p:nvSpPr>
            <p:cNvPr id="12341" name="矩形 107572"/>
            <p:cNvSpPr/>
            <p:nvPr/>
          </p:nvSpPr>
          <p:spPr>
            <a:xfrm>
              <a:off x="1008" y="3456"/>
              <a:ext cx="2112"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又将影响通频带</a:t>
              </a:r>
              <a:r>
                <a:rPr lang="en-US" altLang="zh-CN" sz="2400" b="1" dirty="0">
                  <a:solidFill>
                    <a:srgbClr val="007000"/>
                  </a:solidFill>
                  <a:latin typeface="楷体_GB2312" pitchFamily="49" charset="-122"/>
                  <a:ea typeface="楷体_GB2312" pitchFamily="49" charset="-122"/>
                </a:rPr>
                <a:t>,</a:t>
              </a:r>
              <a:r>
                <a:rPr lang="zh-CN" altLang="en-US" sz="2400" b="1" dirty="0">
                  <a:solidFill>
                    <a:srgbClr val="007000"/>
                  </a:solidFill>
                  <a:latin typeface="楷体_GB2312" pitchFamily="49" charset="-122"/>
                  <a:ea typeface="楷体_GB2312" pitchFamily="49" charset="-122"/>
                </a:rPr>
                <a:t>所以</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aphicFrame>
          <p:nvGraphicFramePr>
            <p:cNvPr id="12342" name="对象 107573"/>
            <p:cNvGraphicFramePr/>
            <p:nvPr/>
          </p:nvGraphicFramePr>
          <p:xfrm>
            <a:off x="2868" y="3456"/>
            <a:ext cx="192" cy="288"/>
          </p:xfrm>
          <a:graphic>
            <a:graphicData uri="http://schemas.openxmlformats.org/presentationml/2006/ole">
              <mc:AlternateContent xmlns:mc="http://schemas.openxmlformats.org/markup-compatibility/2006">
                <mc:Choice xmlns:v="urn:schemas-microsoft-com:vml" Requires="v">
                  <p:oleObj spid="_x0000_s10296" name="" r:id="rId33" imgW="152400" imgH="228600" progId="Equation.DSMT4">
                    <p:embed/>
                  </p:oleObj>
                </mc:Choice>
                <mc:Fallback>
                  <p:oleObj name="" r:id="rId33" imgW="152400" imgH="228600" progId="Equation.DSMT4">
                    <p:embed/>
                    <p:pic>
                      <p:nvPicPr>
                        <p:cNvPr id="0" name="图片 3131"/>
                        <p:cNvPicPr/>
                        <p:nvPr/>
                      </p:nvPicPr>
                      <p:blipFill>
                        <a:blip r:embed="rId27"/>
                        <a:stretch>
                          <a:fillRect/>
                        </a:stretch>
                      </p:blipFill>
                      <p:spPr>
                        <a:xfrm>
                          <a:off x="2868" y="3456"/>
                          <a:ext cx="192" cy="288"/>
                        </a:xfrm>
                        <a:prstGeom prst="rect">
                          <a:avLst/>
                        </a:prstGeom>
                        <a:noFill/>
                        <a:ln w="38100">
                          <a:noFill/>
                          <a:miter/>
                        </a:ln>
                      </p:spPr>
                    </p:pic>
                  </p:oleObj>
                </mc:Fallback>
              </mc:AlternateContent>
            </a:graphicData>
          </a:graphic>
        </p:graphicFrame>
        <p:graphicFrame>
          <p:nvGraphicFramePr>
            <p:cNvPr id="12343" name="对象 107574"/>
            <p:cNvGraphicFramePr/>
            <p:nvPr/>
          </p:nvGraphicFramePr>
          <p:xfrm>
            <a:off x="3060" y="3456"/>
            <a:ext cx="204" cy="288"/>
          </p:xfrm>
          <a:graphic>
            <a:graphicData uri="http://schemas.openxmlformats.org/presentationml/2006/ole">
              <mc:AlternateContent xmlns:mc="http://schemas.openxmlformats.org/markup-compatibility/2006">
                <mc:Choice xmlns:v="urn:schemas-microsoft-com:vml" Requires="v">
                  <p:oleObj spid="_x0000_s10297" name="" r:id="rId34" imgW="165100" imgH="228600" progId="Equation.DSMT4">
                    <p:embed/>
                  </p:oleObj>
                </mc:Choice>
                <mc:Fallback>
                  <p:oleObj name="" r:id="rId34" imgW="165100" imgH="228600" progId="Equation.DSMT4">
                    <p:embed/>
                    <p:pic>
                      <p:nvPicPr>
                        <p:cNvPr id="0" name="图片 3129"/>
                        <p:cNvPicPr/>
                        <p:nvPr/>
                      </p:nvPicPr>
                      <p:blipFill>
                        <a:blip r:embed="rId35"/>
                        <a:stretch>
                          <a:fillRect/>
                        </a:stretch>
                      </p:blipFill>
                      <p:spPr>
                        <a:xfrm>
                          <a:off x="3060" y="3456"/>
                          <a:ext cx="204" cy="288"/>
                        </a:xfrm>
                        <a:prstGeom prst="rect">
                          <a:avLst/>
                        </a:prstGeom>
                        <a:noFill/>
                        <a:ln w="38100">
                          <a:noFill/>
                          <a:miter/>
                        </a:ln>
                      </p:spPr>
                    </p:pic>
                  </p:oleObj>
                </mc:Fallback>
              </mc:AlternateContent>
            </a:graphicData>
          </a:graphic>
        </p:graphicFrame>
        <p:sp>
          <p:nvSpPr>
            <p:cNvPr id="12344" name="矩形 107575"/>
            <p:cNvSpPr/>
            <p:nvPr/>
          </p:nvSpPr>
          <p:spPr>
            <a:xfrm>
              <a:off x="3216" y="3456"/>
              <a:ext cx="2256" cy="288"/>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的选择应全面考虑</a:t>
              </a:r>
              <a:r>
                <a:rPr lang="en-US" altLang="zh-CN" sz="2400" b="1" dirty="0">
                  <a:solidFill>
                    <a:srgbClr val="007000"/>
                  </a:solidFill>
                  <a:latin typeface="楷体_GB2312" pitchFamily="49" charset="-122"/>
                  <a:ea typeface="楷体_GB2312" pitchFamily="49" charset="-122"/>
                </a:rPr>
                <a:t>, </a:t>
              </a:r>
              <a:r>
                <a:rPr lang="zh-CN" altLang="en-US" sz="2400" b="1" dirty="0">
                  <a:solidFill>
                    <a:srgbClr val="007000"/>
                  </a:solidFill>
                  <a:latin typeface="楷体_GB2312" pitchFamily="49" charset="-122"/>
                  <a:ea typeface="楷体_GB2312" pitchFamily="49" charset="-122"/>
                </a:rPr>
                <a:t>选取</a:t>
              </a:r>
              <a:endParaRPr lang="zh-CN" altLang="en-US" sz="2400" b="1" dirty="0">
                <a:solidFill>
                  <a:srgbClr val="007000"/>
                </a:solidFill>
                <a:latin typeface="楷体_GB2312" pitchFamily="49" charset="-122"/>
                <a:ea typeface="楷体_GB2312" pitchFamily="49" charset="-122"/>
              </a:endParaRPr>
            </a:p>
          </p:txBody>
        </p:sp>
      </p:grpSp>
      <p:sp>
        <p:nvSpPr>
          <p:cNvPr id="107577" name="矩形 107576"/>
          <p:cNvSpPr/>
          <p:nvPr/>
        </p:nvSpPr>
        <p:spPr>
          <a:xfrm>
            <a:off x="1143000" y="6096000"/>
            <a:ext cx="1512888" cy="457200"/>
          </a:xfrm>
          <a:prstGeom prst="rect">
            <a:avLst/>
          </a:prstGeom>
          <a:noFill/>
          <a:ln w="9525">
            <a:noFill/>
          </a:ln>
        </p:spPr>
        <p:txBody>
          <a:bodyPr anchor="t" anchorCtr="0">
            <a:spAutoFit/>
          </a:bodyPr>
          <a:lstStyle/>
          <a:p>
            <a:r>
              <a:rPr lang="zh-CN" altLang="en-US" sz="2400" b="1" dirty="0">
                <a:solidFill>
                  <a:srgbClr val="007000"/>
                </a:solidFill>
                <a:latin typeface="楷体_GB2312" pitchFamily="49" charset="-122"/>
                <a:ea typeface="楷体_GB2312" pitchFamily="49" charset="-122"/>
              </a:rPr>
              <a:t>最佳值。</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7522"/>
                                        </p:tgtEl>
                                        <p:attrNameLst>
                                          <p:attrName>style.visibility</p:attrName>
                                        </p:attrNameLst>
                                      </p:cBhvr>
                                      <p:to>
                                        <p:strVal val="visible"/>
                                      </p:to>
                                    </p:set>
                                    <p:anim calcmode="discrete" valueType="clr">
                                      <p:cBhvr override="childStyle">
                                        <p:cTn id="7" dur="80"/>
                                        <p:tgtEl>
                                          <p:spTgt spid="10752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7522"/>
                                        </p:tgtEl>
                                        <p:attrNameLst>
                                          <p:attrName>fillcolor</p:attrName>
                                        </p:attrNameLst>
                                      </p:cBhvr>
                                      <p:tavLst>
                                        <p:tav tm="0">
                                          <p:val>
                                            <p:clrVal>
                                              <a:schemeClr val="accent2"/>
                                            </p:clrVal>
                                          </p:val>
                                        </p:tav>
                                        <p:tav tm="50000">
                                          <p:val>
                                            <p:clrVal>
                                              <a:schemeClr val="hlink"/>
                                            </p:clrVal>
                                          </p:val>
                                        </p:tav>
                                      </p:tavLst>
                                    </p:anim>
                                    <p:set>
                                      <p:cBhvr>
                                        <p:cTn id="9" dur="80"/>
                                        <p:tgtEl>
                                          <p:spTgt spid="10752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3" fill="hold" nodeType="clickEffect">
                                  <p:stCondLst>
                                    <p:cond delay="0"/>
                                  </p:stCondLst>
                                  <p:childTnLst>
                                    <p:set>
                                      <p:cBhvr>
                                        <p:cTn id="13" dur="1" fill="hold">
                                          <p:stCondLst>
                                            <p:cond delay="0"/>
                                          </p:stCondLst>
                                        </p:cTn>
                                        <p:tgtEl>
                                          <p:spTgt spid="107587"/>
                                        </p:tgtEl>
                                        <p:attrNameLst>
                                          <p:attrName>style.visibility</p:attrName>
                                        </p:attrNameLst>
                                      </p:cBhvr>
                                      <p:to>
                                        <p:strVal val="visible"/>
                                      </p:to>
                                    </p:set>
                                    <p:animEffect transition="in" filter="strips(upRight)">
                                      <p:cBhvr>
                                        <p:cTn id="14" dur="500"/>
                                        <p:tgtEl>
                                          <p:spTgt spid="107587"/>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nodeType="clickEffect">
                                  <p:stCondLst>
                                    <p:cond delay="0"/>
                                  </p:stCondLst>
                                  <p:childTnLst>
                                    <p:set>
                                      <p:cBhvr>
                                        <p:cTn id="18" dur="1" fill="hold">
                                          <p:stCondLst>
                                            <p:cond delay="0"/>
                                          </p:stCondLst>
                                        </p:cTn>
                                        <p:tgtEl>
                                          <p:spTgt spid="107588"/>
                                        </p:tgtEl>
                                        <p:attrNameLst>
                                          <p:attrName>style.visibility</p:attrName>
                                        </p:attrNameLst>
                                      </p:cBhvr>
                                      <p:to>
                                        <p:strVal val="visible"/>
                                      </p:to>
                                    </p:set>
                                    <p:animEffect transition="in" filter="strips(upRight)">
                                      <p:cBhvr>
                                        <p:cTn id="19" dur="500"/>
                                        <p:tgtEl>
                                          <p:spTgt spid="107588"/>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nodeType="clickEffect">
                                  <p:stCondLst>
                                    <p:cond delay="0"/>
                                  </p:stCondLst>
                                  <p:childTnLst>
                                    <p:set>
                                      <p:cBhvr>
                                        <p:cTn id="23" dur="1" fill="hold">
                                          <p:stCondLst>
                                            <p:cond delay="0"/>
                                          </p:stCondLst>
                                        </p:cTn>
                                        <p:tgtEl>
                                          <p:spTgt spid="107586"/>
                                        </p:tgtEl>
                                        <p:attrNameLst>
                                          <p:attrName>style.visibility</p:attrName>
                                        </p:attrNameLst>
                                      </p:cBhvr>
                                      <p:to>
                                        <p:strVal val="visible"/>
                                      </p:to>
                                    </p:set>
                                    <p:animEffect transition="in" filter="strips(upRight)">
                                      <p:cBhvr>
                                        <p:cTn id="24" dur="500"/>
                                        <p:tgtEl>
                                          <p:spTgt spid="107586"/>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3" fill="hold" nodeType="clickEffect">
                                  <p:stCondLst>
                                    <p:cond delay="0"/>
                                  </p:stCondLst>
                                  <p:childTnLst>
                                    <p:set>
                                      <p:cBhvr>
                                        <p:cTn id="28" dur="1" fill="hold">
                                          <p:stCondLst>
                                            <p:cond delay="0"/>
                                          </p:stCondLst>
                                        </p:cTn>
                                        <p:tgtEl>
                                          <p:spTgt spid="107585"/>
                                        </p:tgtEl>
                                        <p:attrNameLst>
                                          <p:attrName>style.visibility</p:attrName>
                                        </p:attrNameLst>
                                      </p:cBhvr>
                                      <p:to>
                                        <p:strVal val="visible"/>
                                      </p:to>
                                    </p:set>
                                    <p:animEffect transition="in" filter="strips(upRight)">
                                      <p:cBhvr>
                                        <p:cTn id="29" dur="500"/>
                                        <p:tgtEl>
                                          <p:spTgt spid="107585"/>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107584"/>
                                        </p:tgtEl>
                                        <p:attrNameLst>
                                          <p:attrName>style.visibility</p:attrName>
                                        </p:attrNameLst>
                                      </p:cBhvr>
                                      <p:to>
                                        <p:strVal val="visible"/>
                                      </p:to>
                                    </p:set>
                                    <p:animEffect transition="in" filter="strips(upRight)">
                                      <p:cBhvr>
                                        <p:cTn id="34" dur="500"/>
                                        <p:tgtEl>
                                          <p:spTgt spid="107584"/>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107583"/>
                                        </p:tgtEl>
                                        <p:attrNameLst>
                                          <p:attrName>style.visibility</p:attrName>
                                        </p:attrNameLst>
                                      </p:cBhvr>
                                      <p:to>
                                        <p:strVal val="visible"/>
                                      </p:to>
                                    </p:set>
                                    <p:animEffect transition="in" filter="strips(upRight)">
                                      <p:cBhvr>
                                        <p:cTn id="39" dur="500"/>
                                        <p:tgtEl>
                                          <p:spTgt spid="107583"/>
                                        </p:tgtEl>
                                      </p:cBhvr>
                                    </p:animEffect>
                                  </p:childTnLst>
                                </p:cTn>
                              </p:par>
                            </p:childTnLst>
                          </p:cTn>
                        </p:par>
                      </p:childTnLst>
                    </p:cTn>
                  </p:par>
                  <p:par>
                    <p:cTn id="40" fill="hold">
                      <p:stCondLst>
                        <p:cond delay="indefinite"/>
                      </p:stCondLst>
                      <p:childTnLst>
                        <p:par>
                          <p:cTn id="41" fill="hold">
                            <p:stCondLst>
                              <p:cond delay="0"/>
                            </p:stCondLst>
                            <p:childTnLst>
                              <p:par>
                                <p:cTn id="42" presetID="18" presetClass="entr" presetSubtype="3" fill="hold" nodeType="clickEffect">
                                  <p:stCondLst>
                                    <p:cond delay="0"/>
                                  </p:stCondLst>
                                  <p:childTnLst>
                                    <p:set>
                                      <p:cBhvr>
                                        <p:cTn id="43" dur="1" fill="hold">
                                          <p:stCondLst>
                                            <p:cond delay="0"/>
                                          </p:stCondLst>
                                        </p:cTn>
                                        <p:tgtEl>
                                          <p:spTgt spid="107582"/>
                                        </p:tgtEl>
                                        <p:attrNameLst>
                                          <p:attrName>style.visibility</p:attrName>
                                        </p:attrNameLst>
                                      </p:cBhvr>
                                      <p:to>
                                        <p:strVal val="visible"/>
                                      </p:to>
                                    </p:set>
                                    <p:animEffect transition="in" filter="strips(upRight)">
                                      <p:cBhvr>
                                        <p:cTn id="44" dur="500"/>
                                        <p:tgtEl>
                                          <p:spTgt spid="107582"/>
                                        </p:tgtEl>
                                      </p:cBhvr>
                                    </p:animEffect>
                                  </p:childTnLst>
                                </p:cTn>
                              </p:par>
                            </p:childTnLst>
                          </p:cTn>
                        </p:par>
                      </p:childTnLst>
                    </p:cTn>
                  </p:par>
                  <p:par>
                    <p:cTn id="45" fill="hold">
                      <p:stCondLst>
                        <p:cond delay="indefinite"/>
                      </p:stCondLst>
                      <p:childTnLst>
                        <p:par>
                          <p:cTn id="46" fill="hold">
                            <p:stCondLst>
                              <p:cond delay="0"/>
                            </p:stCondLst>
                            <p:childTnLst>
                              <p:par>
                                <p:cTn id="47" presetID="18" presetClass="entr" presetSubtype="3" fill="hold" nodeType="clickEffect">
                                  <p:stCondLst>
                                    <p:cond delay="0"/>
                                  </p:stCondLst>
                                  <p:childTnLst>
                                    <p:set>
                                      <p:cBhvr>
                                        <p:cTn id="48" dur="1" fill="hold">
                                          <p:stCondLst>
                                            <p:cond delay="0"/>
                                          </p:stCondLst>
                                        </p:cTn>
                                        <p:tgtEl>
                                          <p:spTgt spid="107581"/>
                                        </p:tgtEl>
                                        <p:attrNameLst>
                                          <p:attrName>style.visibility</p:attrName>
                                        </p:attrNameLst>
                                      </p:cBhvr>
                                      <p:to>
                                        <p:strVal val="visible"/>
                                      </p:to>
                                    </p:set>
                                    <p:animEffect transition="in" filter="strips(upRight)">
                                      <p:cBhvr>
                                        <p:cTn id="49" dur="500"/>
                                        <p:tgtEl>
                                          <p:spTgt spid="107581"/>
                                        </p:tgtEl>
                                      </p:cBhvr>
                                    </p:animEffec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107577"/>
                                        </p:tgtEl>
                                        <p:attrNameLst>
                                          <p:attrName>style.visibility</p:attrName>
                                        </p:attrNameLst>
                                      </p:cBhvr>
                                      <p:to>
                                        <p:strVal val="visible"/>
                                      </p:to>
                                    </p:set>
                                    <p:anim calcmode="discrete" valueType="clr">
                                      <p:cBhvr override="childStyle">
                                        <p:cTn id="54" dur="80"/>
                                        <p:tgtEl>
                                          <p:spTgt spid="107577"/>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107577"/>
                                        </p:tgtEl>
                                        <p:attrNameLst>
                                          <p:attrName>fillcolor</p:attrName>
                                        </p:attrNameLst>
                                      </p:cBhvr>
                                      <p:tavLst>
                                        <p:tav tm="0">
                                          <p:val>
                                            <p:clrVal>
                                              <a:schemeClr val="accent2"/>
                                            </p:clrVal>
                                          </p:val>
                                        </p:tav>
                                        <p:tav tm="50000">
                                          <p:val>
                                            <p:clrVal>
                                              <a:schemeClr val="hlink"/>
                                            </p:clrVal>
                                          </p:val>
                                        </p:tav>
                                      </p:tavLst>
                                    </p:anim>
                                    <p:set>
                                      <p:cBhvr>
                                        <p:cTn id="56" dur="80"/>
                                        <p:tgtEl>
                                          <p:spTgt spid="1075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p:bldP spid="1075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标题 108545"/>
          <p:cNvSpPr>
            <a:spLocks noGrp="1"/>
          </p:cNvSpPr>
          <p:nvPr>
            <p:ph type="title"/>
          </p:nvPr>
        </p:nvSpPr>
        <p:spPr>
          <a:xfrm>
            <a:off x="1143000" y="760095"/>
            <a:ext cx="4652963" cy="521970"/>
          </a:xfrm>
        </p:spPr>
        <p:txBody>
          <a:bodyPr vert="horz" wrap="square" lIns="91440" tIns="45720" rIns="91440" bIns="45720" anchor="t">
            <a:spAutoFit/>
          </a:bodyPr>
          <a:lstStyle/>
          <a:p>
            <a:pPr marL="0" marR="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kern="1200" cap="none" spc="0" normalizeH="0" baseline="0" noProof="1">
                <a:solidFill>
                  <a:srgbClr val="0000FF"/>
                </a:solidFill>
                <a:latin typeface="仿宋" panose="02010609060101010101" charset="-122"/>
                <a:ea typeface="仿宋" panose="02010609060101010101" charset="-122"/>
              </a:rPr>
              <a:t>（</a:t>
            </a:r>
            <a:r>
              <a:rPr kumimoji="0" lang="en-US" altLang="zh-CN" sz="2800" b="1" i="0" u="none" strike="noStrike" kern="1200" cap="none" spc="0" normalizeH="0" baseline="0" noProof="1">
                <a:solidFill>
                  <a:srgbClr val="0000FF"/>
                </a:solidFill>
                <a:latin typeface="仿宋" panose="02010609060101010101" charset="-122"/>
                <a:ea typeface="仿宋" panose="02010609060101010101" charset="-122"/>
              </a:rPr>
              <a:t>2</a:t>
            </a:r>
            <a:r>
              <a:rPr kumimoji="0" lang="zh-CN" altLang="en-US" sz="2800" b="1" i="0" u="none" strike="noStrike" kern="1200" cap="none" spc="0" normalizeH="0" baseline="0" noProof="1">
                <a:solidFill>
                  <a:srgbClr val="0000FF"/>
                </a:solidFill>
                <a:latin typeface="仿宋" panose="02010609060101010101" charset="-122"/>
                <a:ea typeface="仿宋" panose="02010609060101010101" charset="-122"/>
              </a:rPr>
              <a:t>）放大器的频率特性</a:t>
            </a:r>
            <a:endParaRPr kumimoji="0" lang="zh-CN" altLang="en-US" sz="2800" b="1" i="0" u="none" strike="noStrike" kern="1200" cap="none" spc="0" normalizeH="0" baseline="0" noProof="1">
              <a:solidFill>
                <a:srgbClr val="0000FF"/>
              </a:solidFill>
              <a:latin typeface="仿宋" panose="02010609060101010101" charset="-122"/>
              <a:ea typeface="仿宋" panose="02010609060101010101" charset="-122"/>
            </a:endParaRPr>
          </a:p>
        </p:txBody>
      </p:sp>
      <p:sp>
        <p:nvSpPr>
          <p:cNvPr id="13314" name="矩形 108546"/>
          <p:cNvSpPr/>
          <p:nvPr/>
        </p:nvSpPr>
        <p:spPr>
          <a:xfrm>
            <a:off x="0" y="310515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08548" name="对象 108547"/>
          <p:cNvGraphicFramePr/>
          <p:nvPr/>
        </p:nvGraphicFramePr>
        <p:xfrm>
          <a:off x="1331913" y="1412875"/>
          <a:ext cx="3960812" cy="1273175"/>
        </p:xfrm>
        <a:graphic>
          <a:graphicData uri="http://schemas.openxmlformats.org/presentationml/2006/ole">
            <mc:AlternateContent xmlns:mc="http://schemas.openxmlformats.org/markup-compatibility/2006">
              <mc:Choice xmlns:v="urn:schemas-microsoft-com:vml" Requires="v">
                <p:oleObj spid="_x0000_s11269" name="" r:id="rId1" imgW="1701800" imgH="647700" progId="Equation.DSMT4">
                  <p:embed/>
                </p:oleObj>
              </mc:Choice>
              <mc:Fallback>
                <p:oleObj name="" r:id="rId1" imgW="1701800" imgH="647700" progId="Equation.DSMT4">
                  <p:embed/>
                  <p:pic>
                    <p:nvPicPr>
                      <p:cNvPr id="0" name="图片 3081"/>
                      <p:cNvPicPr/>
                      <p:nvPr/>
                    </p:nvPicPr>
                    <p:blipFill>
                      <a:blip r:embed="rId2"/>
                      <a:stretch>
                        <a:fillRect/>
                      </a:stretch>
                    </p:blipFill>
                    <p:spPr>
                      <a:xfrm>
                        <a:off x="1331913" y="1412875"/>
                        <a:ext cx="3960812" cy="1273175"/>
                      </a:xfrm>
                      <a:prstGeom prst="rect">
                        <a:avLst/>
                      </a:prstGeom>
                      <a:noFill/>
                      <a:ln w="38100">
                        <a:noFill/>
                        <a:miter/>
                      </a:ln>
                    </p:spPr>
                  </p:pic>
                </p:oleObj>
              </mc:Fallback>
            </mc:AlternateContent>
          </a:graphicData>
        </a:graphic>
      </p:graphicFrame>
      <p:sp>
        <p:nvSpPr>
          <p:cNvPr id="108549" name="矩形 108548"/>
          <p:cNvSpPr/>
          <p:nvPr/>
        </p:nvSpPr>
        <p:spPr>
          <a:xfrm>
            <a:off x="1143000" y="2895600"/>
            <a:ext cx="3382963" cy="457200"/>
          </a:xfrm>
          <a:prstGeom prst="rect">
            <a:avLst/>
          </a:prstGeom>
          <a:noFill/>
          <a:ln w="9525">
            <a:noFill/>
          </a:ln>
        </p:spPr>
        <p:txBody>
          <a:bodyPr anchor="t" anchorCtr="0">
            <a:spAutoFit/>
          </a:bodyPr>
          <a:lstStyle/>
          <a:p>
            <a:r>
              <a:rPr lang="zh-CN" altLang="en-US" sz="2400" dirty="0">
                <a:solidFill>
                  <a:srgbClr val="0000F6"/>
                </a:solidFill>
                <a:latin typeface="仿宋" panose="02010609060101010101" charset="-122"/>
                <a:ea typeface="仿宋" panose="02010609060101010101" charset="-122"/>
              </a:rPr>
              <a:t>其中幅频特性表达式为 </a:t>
            </a:r>
            <a:endParaRPr lang="zh-CN" altLang="en-US" sz="2400" dirty="0">
              <a:solidFill>
                <a:srgbClr val="0000F6"/>
              </a:solidFill>
              <a:latin typeface="仿宋" panose="02010609060101010101" charset="-122"/>
              <a:ea typeface="仿宋" panose="02010609060101010101" charset="-122"/>
            </a:endParaRPr>
          </a:p>
        </p:txBody>
      </p:sp>
      <p:graphicFrame>
        <p:nvGraphicFramePr>
          <p:cNvPr id="108550" name="对象 108549"/>
          <p:cNvGraphicFramePr/>
          <p:nvPr/>
        </p:nvGraphicFramePr>
        <p:xfrm>
          <a:off x="1371600" y="3657600"/>
          <a:ext cx="3744913" cy="1316038"/>
        </p:xfrm>
        <a:graphic>
          <a:graphicData uri="http://schemas.openxmlformats.org/presentationml/2006/ole">
            <mc:AlternateContent xmlns:mc="http://schemas.openxmlformats.org/markup-compatibility/2006">
              <mc:Choice xmlns:v="urn:schemas-microsoft-com:vml" Requires="v">
                <p:oleObj spid="_x0000_s11270" name="" r:id="rId3" imgW="1803400" imgH="673100" progId="Equation.DSMT4">
                  <p:embed/>
                </p:oleObj>
              </mc:Choice>
              <mc:Fallback>
                <p:oleObj name="" r:id="rId3" imgW="1803400" imgH="673100" progId="Equation.DSMT4">
                  <p:embed/>
                  <p:pic>
                    <p:nvPicPr>
                      <p:cNvPr id="0" name="图片 3082"/>
                      <p:cNvPicPr/>
                      <p:nvPr/>
                    </p:nvPicPr>
                    <p:blipFill>
                      <a:blip r:embed="rId4"/>
                      <a:stretch>
                        <a:fillRect/>
                      </a:stretch>
                    </p:blipFill>
                    <p:spPr>
                      <a:xfrm>
                        <a:off x="1371600" y="3657600"/>
                        <a:ext cx="3744913" cy="1316038"/>
                      </a:xfrm>
                      <a:prstGeom prst="rect">
                        <a:avLst/>
                      </a:prstGeom>
                      <a:noFill/>
                      <a:ln w="38100">
                        <a:noFill/>
                        <a:miter/>
                      </a:ln>
                    </p:spPr>
                  </p:pic>
                </p:oleObj>
              </mc:Fallback>
            </mc:AlternateContent>
          </a:graphicData>
        </a:graphic>
      </p:graphicFrame>
      <p:grpSp>
        <p:nvGrpSpPr>
          <p:cNvPr id="108551" name="组合 108550"/>
          <p:cNvGrpSpPr/>
          <p:nvPr/>
        </p:nvGrpSpPr>
        <p:grpSpPr>
          <a:xfrm>
            <a:off x="5181600" y="2819400"/>
            <a:ext cx="3505310" cy="3262558"/>
            <a:chOff x="2789" y="1797"/>
            <a:chExt cx="2599" cy="2298"/>
          </a:xfrm>
        </p:grpSpPr>
        <p:pic>
          <p:nvPicPr>
            <p:cNvPr id="13319" name="图片 108551"/>
            <p:cNvPicPr>
              <a:picLocks noChangeAspect="1"/>
            </p:cNvPicPr>
            <p:nvPr/>
          </p:nvPicPr>
          <p:blipFill>
            <a:blip r:embed="rId5"/>
            <a:stretch>
              <a:fillRect/>
            </a:stretch>
          </p:blipFill>
          <p:spPr>
            <a:xfrm>
              <a:off x="2789" y="1797"/>
              <a:ext cx="2599" cy="1996"/>
            </a:xfrm>
            <a:prstGeom prst="rect">
              <a:avLst/>
            </a:prstGeom>
            <a:noFill/>
            <a:ln w="9525" cap="flat" cmpd="sng">
              <a:solidFill>
                <a:srgbClr val="FF99CC"/>
              </a:solidFill>
              <a:prstDash val="solid"/>
              <a:miter/>
              <a:headEnd type="none" w="med" len="med"/>
              <a:tailEnd type="none" w="med" len="med"/>
            </a:ln>
          </p:spPr>
        </p:pic>
        <p:sp>
          <p:nvSpPr>
            <p:cNvPr id="13320" name="矩形 108552"/>
            <p:cNvSpPr/>
            <p:nvPr/>
          </p:nvSpPr>
          <p:spPr>
            <a:xfrm>
              <a:off x="3107" y="3813"/>
              <a:ext cx="2039" cy="282"/>
            </a:xfrm>
            <a:prstGeom prst="rect">
              <a:avLst/>
            </a:prstGeom>
            <a:noFill/>
            <a:ln w="9525" cap="flat" cmpd="sng">
              <a:solidFill>
                <a:srgbClr val="FF99CC"/>
              </a:solidFill>
              <a:prstDash val="solid"/>
              <a:miter/>
              <a:headEnd type="none" w="med" len="med"/>
              <a:tailEnd type="none" w="med" len="med"/>
            </a:ln>
          </p:spPr>
          <p:txBody>
            <a:bodyPr wrap="none" anchor="ctr" anchorCtr="0">
              <a:spAutoFit/>
            </a:bodyPr>
            <a:lstStyle/>
            <a:p>
              <a:r>
                <a:rPr lang="zh-CN" altLang="en-US" sz="2000" dirty="0">
                  <a:solidFill>
                    <a:srgbClr val="0000FF"/>
                  </a:solidFill>
                  <a:latin typeface="仿宋" panose="02010609060101010101" charset="-122"/>
                  <a:ea typeface="仿宋" panose="02010609060101010101" charset="-122"/>
                </a:rPr>
                <a:t>图</a:t>
              </a:r>
              <a:r>
                <a:rPr lang="en-US" altLang="zh-CN" sz="2000" dirty="0">
                  <a:solidFill>
                    <a:srgbClr val="0000FF"/>
                  </a:solidFill>
                  <a:latin typeface="仿宋" panose="02010609060101010101" charset="-122"/>
                  <a:ea typeface="仿宋" panose="02010609060101010101" charset="-122"/>
                </a:rPr>
                <a:t>-</a:t>
              </a:r>
              <a:r>
                <a:rPr lang="zh-CN" altLang="en-US" sz="2000" dirty="0">
                  <a:solidFill>
                    <a:srgbClr val="0000FF"/>
                  </a:solidFill>
                  <a:latin typeface="仿宋" panose="02010609060101010101" charset="-122"/>
                  <a:ea typeface="仿宋" panose="02010609060101010101" charset="-122"/>
                </a:rPr>
                <a:t>放大器的谐振曲线 </a:t>
              </a:r>
              <a:endParaRPr lang="zh-CN" altLang="en-US" sz="2000" dirty="0">
                <a:solidFill>
                  <a:srgbClr val="0000FF"/>
                </a:solidFill>
                <a:latin typeface="仿宋" panose="02010609060101010101" charset="-122"/>
                <a:ea typeface="仿宋" panose="02010609060101010101" charset="-122"/>
              </a:endParaRPr>
            </a:p>
          </p:txBody>
        </p:sp>
      </p:grpSp>
      <p:pic>
        <p:nvPicPr>
          <p:cNvPr id="13321" name="图片 108553" descr="BD21298_">
            <a:hlinkClick r:id="" action="ppaction://hlinkshowjump?jump=nextslide"/>
          </p:cNvPr>
          <p:cNvPicPr>
            <a:picLocks noChangeAspect="1"/>
          </p:cNvPicPr>
          <p:nvPr/>
        </p:nvPicPr>
        <p:blipFill>
          <a:blip r:embed="rId6"/>
          <a:stretch>
            <a:fillRect/>
          </a:stretch>
        </p:blipFill>
        <p:spPr>
          <a:xfrm>
            <a:off x="8677275" y="182563"/>
            <a:ext cx="431800" cy="431800"/>
          </a:xfrm>
          <a:prstGeom prst="rect">
            <a:avLst/>
          </a:prstGeom>
          <a:noFill/>
          <a:ln w="9525">
            <a:noFill/>
          </a:ln>
        </p:spPr>
      </p:pic>
      <p:pic>
        <p:nvPicPr>
          <p:cNvPr id="13322" name="图片 108554">
            <a:hlinkClick r:id="" action="ppaction://hlinkshowjump?jump=previousslide"/>
          </p:cNvPr>
          <p:cNvPicPr>
            <a:picLocks noChangeAspect="1"/>
          </p:cNvPicPr>
          <p:nvPr/>
        </p:nvPicPr>
        <p:blipFill>
          <a:blip r:embed="rId7"/>
          <a:stretch>
            <a:fillRect/>
          </a:stretch>
        </p:blipFill>
        <p:spPr>
          <a:xfrm>
            <a:off x="7669213" y="182563"/>
            <a:ext cx="438150" cy="438150"/>
          </a:xfrm>
          <a:prstGeom prst="rect">
            <a:avLst/>
          </a:prstGeom>
          <a:noFill/>
          <a:ln w="9525">
            <a:noFill/>
          </a:ln>
        </p:spPr>
      </p:pic>
      <p:sp>
        <p:nvSpPr>
          <p:cNvPr id="13323" name="矩形 108555"/>
          <p:cNvSpPr/>
          <p:nvPr/>
        </p:nvSpPr>
        <p:spPr>
          <a:xfrm>
            <a:off x="8451850" y="6491288"/>
            <a:ext cx="769763" cy="369332"/>
          </a:xfrm>
          <a:prstGeom prst="rect">
            <a:avLst/>
          </a:prstGeom>
          <a:noFill/>
          <a:ln w="9525">
            <a:noFill/>
          </a:ln>
        </p:spPr>
        <p:txBody>
          <a:bodyPr wrap="none" anchor="t" anchorCtr="0">
            <a:spAutoFit/>
          </a:bodyPr>
          <a:lstStyle/>
          <a:p>
            <a:r>
              <a:rPr lang="en-US" altLang="zh-CN">
                <a:solidFill>
                  <a:srgbClr val="FF3300"/>
                </a:solidFill>
                <a:latin typeface="仿宋" panose="02010609060101010101" charset="-122"/>
                <a:ea typeface="仿宋" panose="02010609060101010101" charset="-122"/>
              </a:rPr>
              <a:t>3.2.1</a:t>
            </a:r>
            <a:endParaRPr lang="en-US" altLang="zh-CN">
              <a:solidFill>
                <a:srgbClr val="FF3300"/>
              </a:solidFill>
              <a:latin typeface="仿宋" panose="02010609060101010101" charset="-122"/>
              <a:ea typeface="仿宋" panose="02010609060101010101" charset="-122"/>
            </a:endParaRPr>
          </a:p>
        </p:txBody>
      </p:sp>
      <p:sp>
        <p:nvSpPr>
          <p:cNvPr id="108557" name="矩形 108556"/>
          <p:cNvSpPr/>
          <p:nvPr/>
        </p:nvSpPr>
        <p:spPr>
          <a:xfrm>
            <a:off x="1295400" y="5257800"/>
            <a:ext cx="3048000" cy="830997"/>
          </a:xfrm>
          <a:prstGeom prst="rect">
            <a:avLst/>
          </a:prstGeom>
          <a:noFill/>
          <a:ln w="9525">
            <a:noFill/>
          </a:ln>
        </p:spPr>
        <p:txBody>
          <a:bodyPr anchor="t" anchorCtr="0">
            <a:spAutoFit/>
          </a:bodyPr>
          <a:lstStyle/>
          <a:p>
            <a:r>
              <a:rPr lang="en-US" altLang="zh-CN" sz="2400" dirty="0">
                <a:solidFill>
                  <a:srgbClr val="0000F6"/>
                </a:solidFill>
                <a:latin typeface="仿宋" panose="02010609060101010101" charset="-122"/>
                <a:ea typeface="仿宋" panose="02010609060101010101" charset="-122"/>
              </a:rPr>
              <a:t>    </a:t>
            </a:r>
            <a:r>
              <a:rPr lang="zh-CN" altLang="en-US" sz="2400" dirty="0">
                <a:solidFill>
                  <a:srgbClr val="0000F6"/>
                </a:solidFill>
                <a:latin typeface="仿宋" panose="02010609060101010101" charset="-122"/>
                <a:ea typeface="仿宋" panose="02010609060101010101" charset="-122"/>
              </a:rPr>
              <a:t>放大器的频率特性曲线如图示。</a:t>
            </a:r>
            <a:endParaRPr lang="zh-CN" altLang="en-US" sz="2400">
              <a:solidFill>
                <a:srgbClr val="0000F6"/>
              </a:solidFill>
              <a:latin typeface="仿宋" panose="02010609060101010101" charset="-122"/>
              <a:ea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08548"/>
                                        </p:tgtEl>
                                        <p:attrNameLst>
                                          <p:attrName>style.visibility</p:attrName>
                                        </p:attrNameLst>
                                      </p:cBhvr>
                                      <p:to>
                                        <p:strVal val="visible"/>
                                      </p:to>
                                    </p:set>
                                    <p:animEffect transition="in" filter="strips(upRight)">
                                      <p:cBhvr>
                                        <p:cTn id="7" dur="500"/>
                                        <p:tgtEl>
                                          <p:spTgt spid="108548"/>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08549"/>
                                        </p:tgtEl>
                                        <p:attrNameLst>
                                          <p:attrName>style.visibility</p:attrName>
                                        </p:attrNameLst>
                                      </p:cBhvr>
                                      <p:to>
                                        <p:strVal val="visible"/>
                                      </p:to>
                                    </p:set>
                                    <p:anim calcmode="discrete" valueType="clr">
                                      <p:cBhvr override="childStyle">
                                        <p:cTn id="12" dur="80"/>
                                        <p:tgtEl>
                                          <p:spTgt spid="10854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08549"/>
                                        </p:tgtEl>
                                        <p:attrNameLst>
                                          <p:attrName>fillcolor</p:attrName>
                                        </p:attrNameLst>
                                      </p:cBhvr>
                                      <p:tavLst>
                                        <p:tav tm="0">
                                          <p:val>
                                            <p:clrVal>
                                              <a:schemeClr val="accent2"/>
                                            </p:clrVal>
                                          </p:val>
                                        </p:tav>
                                        <p:tav tm="50000">
                                          <p:val>
                                            <p:clrVal>
                                              <a:schemeClr val="hlink"/>
                                            </p:clrVal>
                                          </p:val>
                                        </p:tav>
                                      </p:tavLst>
                                    </p:anim>
                                    <p:set>
                                      <p:cBhvr>
                                        <p:cTn id="14" dur="80"/>
                                        <p:tgtEl>
                                          <p:spTgt spid="108549"/>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nodeType="clickEffect">
                                  <p:stCondLst>
                                    <p:cond delay="0"/>
                                  </p:stCondLst>
                                  <p:childTnLst>
                                    <p:set>
                                      <p:cBhvr>
                                        <p:cTn id="18" dur="1" fill="hold">
                                          <p:stCondLst>
                                            <p:cond delay="0"/>
                                          </p:stCondLst>
                                        </p:cTn>
                                        <p:tgtEl>
                                          <p:spTgt spid="108550"/>
                                        </p:tgtEl>
                                        <p:attrNameLst>
                                          <p:attrName>style.visibility</p:attrName>
                                        </p:attrNameLst>
                                      </p:cBhvr>
                                      <p:to>
                                        <p:strVal val="visible"/>
                                      </p:to>
                                    </p:set>
                                    <p:animEffect transition="in" filter="strips(upRight)">
                                      <p:cBhvr>
                                        <p:cTn id="19" dur="500"/>
                                        <p:tgtEl>
                                          <p:spTgt spid="108550"/>
                                        </p:tgtEl>
                                      </p:cBhvr>
                                    </p:animEffect>
                                  </p:childTnLst>
                                </p:cTn>
                              </p:par>
                            </p:childTnLst>
                          </p:cTn>
                        </p:par>
                      </p:childTnLst>
                    </p:cTn>
                  </p:par>
                  <p:par>
                    <p:cTn id="20" fill="hold">
                      <p:stCondLst>
                        <p:cond delay="indefinite"/>
                      </p:stCondLst>
                      <p:childTnLst>
                        <p:par>
                          <p:cTn id="21" fill="hold">
                            <p:stCondLst>
                              <p:cond delay="0"/>
                            </p:stCondLst>
                            <p:childTnLst>
                              <p:par>
                                <p:cTn id="22" presetID="27" presetClass="entr" presetSubtype="0" fill="hold" grpId="0" nodeType="clickEffect">
                                  <p:stCondLst>
                                    <p:cond delay="0"/>
                                  </p:stCondLst>
                                  <p:iterate type="lt">
                                    <p:tmPct val="50000"/>
                                  </p:iterate>
                                  <p:childTnLst>
                                    <p:set>
                                      <p:cBhvr>
                                        <p:cTn id="23" dur="1" fill="hold">
                                          <p:stCondLst>
                                            <p:cond delay="0"/>
                                          </p:stCondLst>
                                        </p:cTn>
                                        <p:tgtEl>
                                          <p:spTgt spid="108557"/>
                                        </p:tgtEl>
                                        <p:attrNameLst>
                                          <p:attrName>style.visibility</p:attrName>
                                        </p:attrNameLst>
                                      </p:cBhvr>
                                      <p:to>
                                        <p:strVal val="visible"/>
                                      </p:to>
                                    </p:set>
                                    <p:anim calcmode="discrete" valueType="clr">
                                      <p:cBhvr override="childStyle">
                                        <p:cTn id="24" dur="80"/>
                                        <p:tgtEl>
                                          <p:spTgt spid="108557"/>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108557"/>
                                        </p:tgtEl>
                                        <p:attrNameLst>
                                          <p:attrName>fillcolor</p:attrName>
                                        </p:attrNameLst>
                                      </p:cBhvr>
                                      <p:tavLst>
                                        <p:tav tm="0">
                                          <p:val>
                                            <p:clrVal>
                                              <a:schemeClr val="accent2"/>
                                            </p:clrVal>
                                          </p:val>
                                        </p:tav>
                                        <p:tav tm="50000">
                                          <p:val>
                                            <p:clrVal>
                                              <a:schemeClr val="hlink"/>
                                            </p:clrVal>
                                          </p:val>
                                        </p:tav>
                                      </p:tavLst>
                                    </p:anim>
                                    <p:set>
                                      <p:cBhvr>
                                        <p:cTn id="26" dur="80"/>
                                        <p:tgtEl>
                                          <p:spTgt spid="108557"/>
                                        </p:tgtEl>
                                        <p:attrNameLst>
                                          <p:attrName>fill.type</p:attrName>
                                        </p:attrNameLst>
                                      </p:cBhvr>
                                      <p:to>
                                        <p:strVal val="solid"/>
                                      </p:to>
                                    </p:se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nodeType="clickEffect">
                                  <p:stCondLst>
                                    <p:cond delay="0"/>
                                  </p:stCondLst>
                                  <p:childTnLst>
                                    <p:set>
                                      <p:cBhvr>
                                        <p:cTn id="30" dur="1" fill="hold">
                                          <p:stCondLst>
                                            <p:cond delay="0"/>
                                          </p:stCondLst>
                                        </p:cTn>
                                        <p:tgtEl>
                                          <p:spTgt spid="108551"/>
                                        </p:tgtEl>
                                        <p:attrNameLst>
                                          <p:attrName>style.visibility</p:attrName>
                                        </p:attrNameLst>
                                      </p:cBhvr>
                                      <p:to>
                                        <p:strVal val="visible"/>
                                      </p:to>
                                    </p:set>
                                    <p:animEffect transition="in" filter="box(in)">
                                      <p:cBhvr>
                                        <p:cTn id="31" dur="500"/>
                                        <p:tgtEl>
                                          <p:spTgt spid="108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9" grpId="0"/>
      <p:bldP spid="1085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标题 109569"/>
          <p:cNvSpPr>
            <a:spLocks noGrp="1"/>
          </p:cNvSpPr>
          <p:nvPr>
            <p:ph type="title"/>
          </p:nvPr>
        </p:nvSpPr>
        <p:spPr>
          <a:xfrm>
            <a:off x="1676400" y="609600"/>
            <a:ext cx="4057650" cy="537210"/>
          </a:xfrm>
        </p:spPr>
        <p:txBody>
          <a:bodyPr vert="horz" wrap="square" lIns="91440" tIns="45720" rIns="91440" bIns="45720" anchor="t">
            <a:spAutoFit/>
          </a:bodyPr>
          <a:lstStyle/>
          <a:p>
            <a:pPr marL="0" marR="0" indent="0" algn="l" defTabSz="914400" rtl="0" eaLnBrk="1" fontAlgn="base" latinLnBrk="0" hangingPunct="1">
              <a:lnSpc>
                <a:spcPct val="100000"/>
              </a:lnSpc>
              <a:spcBef>
                <a:spcPct val="0"/>
              </a:spcBef>
              <a:spcAft>
                <a:spcPct val="0"/>
              </a:spcAft>
              <a:buClrTx/>
              <a:buSzTx/>
              <a:buFontTx/>
              <a:buNone/>
            </a:pPr>
            <a:r>
              <a:rPr kumimoji="0" lang="zh-CN" altLang="en-US" sz="29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a:t>
            </a:r>
            <a:r>
              <a:rPr kumimoji="0" lang="en-US" altLang="zh-CN" sz="29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3</a:t>
            </a:r>
            <a:r>
              <a:rPr kumimoji="0" lang="zh-CN" altLang="en-US" sz="29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）放大器的</a:t>
            </a:r>
            <a:r>
              <a:rPr kumimoji="0" lang="zh-CN" altLang="en-US" sz="2900" b="1" i="0" u="none"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rPr>
              <a:t>通频带</a:t>
            </a:r>
            <a:endParaRPr kumimoji="0" lang="zh-CN" altLang="en-US" sz="2900" b="1" i="0" u="none"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endParaRPr>
          </a:p>
        </p:txBody>
      </p:sp>
      <p:grpSp>
        <p:nvGrpSpPr>
          <p:cNvPr id="109593" name="组合 109592"/>
          <p:cNvGrpSpPr/>
          <p:nvPr/>
        </p:nvGrpSpPr>
        <p:grpSpPr>
          <a:xfrm>
            <a:off x="1524000" y="1295400"/>
            <a:ext cx="5400675" cy="725488"/>
            <a:chOff x="960" y="816"/>
            <a:chExt cx="3402" cy="457"/>
          </a:xfrm>
        </p:grpSpPr>
        <p:graphicFrame>
          <p:nvGraphicFramePr>
            <p:cNvPr id="14340" name="对象 109572"/>
            <p:cNvGraphicFramePr/>
            <p:nvPr/>
          </p:nvGraphicFramePr>
          <p:xfrm>
            <a:off x="1230" y="816"/>
            <a:ext cx="817" cy="457"/>
          </p:xfrm>
          <a:graphic>
            <a:graphicData uri="http://schemas.openxmlformats.org/presentationml/2006/ole">
              <mc:AlternateContent xmlns:mc="http://schemas.openxmlformats.org/markup-compatibility/2006">
                <mc:Choice xmlns:v="urn:schemas-microsoft-com:vml" Requires="v">
                  <p:oleObj spid="_x0000_s12301" name="" r:id="rId1" imgW="749300" imgH="419100" progId="Equation.DSMT4">
                    <p:embed/>
                  </p:oleObj>
                </mc:Choice>
                <mc:Fallback>
                  <p:oleObj name="" r:id="rId1" imgW="749300" imgH="419100" progId="Equation.DSMT4">
                    <p:embed/>
                    <p:pic>
                      <p:nvPicPr>
                        <p:cNvPr id="0" name="图片 3079"/>
                        <p:cNvPicPr/>
                        <p:nvPr/>
                      </p:nvPicPr>
                      <p:blipFill>
                        <a:blip r:embed="rId2"/>
                        <a:stretch>
                          <a:fillRect/>
                        </a:stretch>
                      </p:blipFill>
                      <p:spPr>
                        <a:xfrm>
                          <a:off x="1230" y="816"/>
                          <a:ext cx="817" cy="457"/>
                        </a:xfrm>
                        <a:prstGeom prst="rect">
                          <a:avLst/>
                        </a:prstGeom>
                        <a:noFill/>
                        <a:ln w="38100">
                          <a:noFill/>
                          <a:miter/>
                        </a:ln>
                      </p:spPr>
                    </p:pic>
                  </p:oleObj>
                </mc:Fallback>
              </mc:AlternateContent>
            </a:graphicData>
          </a:graphic>
        </p:graphicFrame>
        <p:sp>
          <p:nvSpPr>
            <p:cNvPr id="14341" name="矩形 109573"/>
            <p:cNvSpPr/>
            <p:nvPr/>
          </p:nvSpPr>
          <p:spPr>
            <a:xfrm>
              <a:off x="960" y="864"/>
              <a:ext cx="3402" cy="288"/>
            </a:xfrm>
            <a:prstGeom prst="rect">
              <a:avLst/>
            </a:prstGeom>
            <a:noFill/>
            <a:ln w="9525">
              <a:noFill/>
            </a:ln>
          </p:spPr>
          <p:txBody>
            <a:bodyPr anchor="t" anchorCtr="0">
              <a:spAutoFit/>
            </a:bodyPr>
            <a:lstStyle/>
            <a:p>
              <a:r>
                <a:rPr lang="zh-CN" altLang="en-US" sz="2400" dirty="0">
                  <a:solidFill>
                    <a:srgbClr val="007000"/>
                  </a:solidFill>
                  <a:latin typeface="仿宋" panose="02010609060101010101" charset="-122"/>
                  <a:ea typeface="仿宋" panose="02010609060101010101" charset="-122"/>
                  <a:cs typeface="仿宋" panose="02010609060101010101" charset="-122"/>
                </a:rPr>
                <a:t>令         ，得到放大器的通频带为</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pSp>
      <p:sp>
        <p:nvSpPr>
          <p:cNvPr id="14342" name="矩形 109574"/>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09576" name="对象 109575"/>
          <p:cNvGraphicFramePr/>
          <p:nvPr/>
        </p:nvGraphicFramePr>
        <p:xfrm>
          <a:off x="2484438" y="2133600"/>
          <a:ext cx="2735262" cy="427038"/>
        </p:xfrm>
        <a:graphic>
          <a:graphicData uri="http://schemas.openxmlformats.org/presentationml/2006/ole">
            <mc:AlternateContent xmlns:mc="http://schemas.openxmlformats.org/markup-compatibility/2006">
              <mc:Choice xmlns:v="urn:schemas-microsoft-com:vml" Requires="v">
                <p:oleObj spid="_x0000_s12302" name="" r:id="rId3" imgW="1459865" imgH="228600" progId="Equation.DSMT4">
                  <p:embed/>
                </p:oleObj>
              </mc:Choice>
              <mc:Fallback>
                <p:oleObj name="" r:id="rId3" imgW="1459865" imgH="228600" progId="Equation.DSMT4">
                  <p:embed/>
                  <p:pic>
                    <p:nvPicPr>
                      <p:cNvPr id="0" name="图片 3080"/>
                      <p:cNvPicPr/>
                      <p:nvPr/>
                    </p:nvPicPr>
                    <p:blipFill>
                      <a:blip r:embed="rId4"/>
                      <a:stretch>
                        <a:fillRect/>
                      </a:stretch>
                    </p:blipFill>
                    <p:spPr>
                      <a:xfrm>
                        <a:off x="2484438" y="2133600"/>
                        <a:ext cx="2735262" cy="427038"/>
                      </a:xfrm>
                      <a:prstGeom prst="rect">
                        <a:avLst/>
                      </a:prstGeom>
                      <a:noFill/>
                      <a:ln w="38100">
                        <a:noFill/>
                        <a:miter/>
                      </a:ln>
                    </p:spPr>
                  </p:pic>
                </p:oleObj>
              </mc:Fallback>
            </mc:AlternateContent>
          </a:graphicData>
        </a:graphic>
      </p:graphicFrame>
      <p:sp>
        <p:nvSpPr>
          <p:cNvPr id="14344" name="矩形 109576"/>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pSp>
        <p:nvGrpSpPr>
          <p:cNvPr id="109578" name="组合 109577"/>
          <p:cNvGrpSpPr/>
          <p:nvPr/>
        </p:nvGrpSpPr>
        <p:grpSpPr>
          <a:xfrm>
            <a:off x="1219200" y="2743835"/>
            <a:ext cx="6067425" cy="457200"/>
            <a:chOff x="912" y="1872"/>
            <a:chExt cx="3822" cy="288"/>
          </a:xfrm>
        </p:grpSpPr>
        <p:graphicFrame>
          <p:nvGraphicFramePr>
            <p:cNvPr id="14346" name="对象 109578"/>
            <p:cNvGraphicFramePr/>
            <p:nvPr/>
          </p:nvGraphicFramePr>
          <p:xfrm>
            <a:off x="912" y="1872"/>
            <a:ext cx="240" cy="288"/>
          </p:xfrm>
          <a:graphic>
            <a:graphicData uri="http://schemas.openxmlformats.org/presentationml/2006/ole">
              <mc:AlternateContent xmlns:mc="http://schemas.openxmlformats.org/markup-compatibility/2006">
                <mc:Choice xmlns:v="urn:schemas-microsoft-com:vml" Requires="v">
                  <p:oleObj spid="_x0000_s12303" name="" r:id="rId5" imgW="190500" imgH="228600" progId="Equation.DSMT4">
                    <p:embed/>
                  </p:oleObj>
                </mc:Choice>
                <mc:Fallback>
                  <p:oleObj name="" r:id="rId5" imgW="190500" imgH="228600" progId="Equation.DSMT4">
                    <p:embed/>
                    <p:pic>
                      <p:nvPicPr>
                        <p:cNvPr id="0" name="图片 3087"/>
                        <p:cNvPicPr/>
                        <p:nvPr/>
                      </p:nvPicPr>
                      <p:blipFill>
                        <a:blip r:embed="rId6"/>
                        <a:stretch>
                          <a:fillRect/>
                        </a:stretch>
                      </p:blipFill>
                      <p:spPr>
                        <a:xfrm>
                          <a:off x="912" y="1872"/>
                          <a:ext cx="240" cy="288"/>
                        </a:xfrm>
                        <a:prstGeom prst="rect">
                          <a:avLst/>
                        </a:prstGeom>
                        <a:noFill/>
                        <a:ln w="38100">
                          <a:noFill/>
                          <a:miter/>
                        </a:ln>
                      </p:spPr>
                    </p:pic>
                  </p:oleObj>
                </mc:Fallback>
              </mc:AlternateContent>
            </a:graphicData>
          </a:graphic>
        </p:graphicFrame>
        <p:sp>
          <p:nvSpPr>
            <p:cNvPr id="14347" name="矩形 109579"/>
            <p:cNvSpPr/>
            <p:nvPr/>
          </p:nvSpPr>
          <p:spPr>
            <a:xfrm>
              <a:off x="1104" y="1872"/>
              <a:ext cx="3630" cy="288"/>
            </a:xfrm>
            <a:prstGeom prst="rect">
              <a:avLst/>
            </a:prstGeom>
            <a:noFill/>
            <a:ln w="9525">
              <a:noFill/>
            </a:ln>
          </p:spPr>
          <p:txBody>
            <a:bodyPr anchor="t" anchorCtr="0">
              <a:spAutoFit/>
            </a:bodyPr>
            <a:lstStyle/>
            <a:p>
              <a:r>
                <a:rPr lang="zh-CN" altLang="en-US" sz="2400" dirty="0">
                  <a:solidFill>
                    <a:srgbClr val="007000"/>
                  </a:solidFill>
                  <a:latin typeface="仿宋" panose="02010609060101010101" charset="-122"/>
                  <a:ea typeface="仿宋" panose="02010609060101010101" charset="-122"/>
                  <a:cs typeface="仿宋" panose="02010609060101010101" charset="-122"/>
                </a:rPr>
                <a:t>越高，放大器的通频带越窄，反之越宽。</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pSp>
      <p:sp>
        <p:nvSpPr>
          <p:cNvPr id="109581" name="矩形 109580"/>
          <p:cNvSpPr/>
          <p:nvPr/>
        </p:nvSpPr>
        <p:spPr>
          <a:xfrm>
            <a:off x="1676400" y="3352800"/>
            <a:ext cx="4343400" cy="519113"/>
          </a:xfrm>
          <a:prstGeom prst="rect">
            <a:avLst/>
          </a:prstGeom>
          <a:noFill/>
          <a:ln w="9525">
            <a:noFill/>
          </a:ln>
        </p:spPr>
        <p:txBody>
          <a:bodyPr anchor="t" anchorCtr="0">
            <a:spAutoFit/>
          </a:bodyPr>
          <a:lstStyle/>
          <a:p>
            <a:r>
              <a:rPr lang="zh-CN" altLang="en-US" sz="2800" b="1" dirty="0">
                <a:solidFill>
                  <a:srgbClr val="0000FF"/>
                </a:solidFill>
                <a:latin typeface="仿宋" panose="02010609060101010101" charset="-122"/>
                <a:ea typeface="仿宋" panose="02010609060101010101" charset="-122"/>
                <a:cs typeface="仿宋" panose="02010609060101010101" charset="-122"/>
              </a:rPr>
              <a:t>（</a:t>
            </a:r>
            <a:r>
              <a:rPr lang="en-US" altLang="zh-CN" sz="2800" b="1" dirty="0">
                <a:solidFill>
                  <a:srgbClr val="0000FF"/>
                </a:solidFill>
                <a:latin typeface="仿宋" panose="02010609060101010101" charset="-122"/>
                <a:ea typeface="仿宋" panose="02010609060101010101" charset="-122"/>
                <a:cs typeface="仿宋" panose="02010609060101010101" charset="-122"/>
              </a:rPr>
              <a:t>4</a:t>
            </a:r>
            <a:r>
              <a:rPr lang="zh-CN" altLang="en-US" sz="2800" b="1" dirty="0">
                <a:solidFill>
                  <a:srgbClr val="0000FF"/>
                </a:solidFill>
                <a:latin typeface="仿宋" panose="02010609060101010101" charset="-122"/>
                <a:ea typeface="仿宋" panose="02010609060101010101" charset="-122"/>
                <a:cs typeface="仿宋" panose="02010609060101010101" charset="-122"/>
              </a:rPr>
              <a:t>）放大器的</a:t>
            </a:r>
            <a:r>
              <a:rPr lang="zh-CN" altLang="en-US" sz="2800" b="1" dirty="0">
                <a:solidFill>
                  <a:srgbClr val="FF0000"/>
                </a:solidFill>
                <a:latin typeface="仿宋" panose="02010609060101010101" charset="-122"/>
                <a:ea typeface="仿宋" panose="02010609060101010101" charset="-122"/>
                <a:cs typeface="仿宋" panose="02010609060101010101" charset="-122"/>
              </a:rPr>
              <a:t>增益带宽积</a:t>
            </a:r>
            <a:endParaRPr lang="zh-CN" altLang="en-US" sz="2800" b="1" dirty="0">
              <a:solidFill>
                <a:srgbClr val="FF0000"/>
              </a:solidFill>
              <a:latin typeface="仿宋" panose="02010609060101010101" charset="-122"/>
              <a:ea typeface="仿宋" panose="02010609060101010101" charset="-122"/>
              <a:cs typeface="仿宋" panose="02010609060101010101" charset="-122"/>
            </a:endParaRPr>
          </a:p>
        </p:txBody>
      </p:sp>
      <p:grpSp>
        <p:nvGrpSpPr>
          <p:cNvPr id="109582" name="组合 109581"/>
          <p:cNvGrpSpPr/>
          <p:nvPr/>
        </p:nvGrpSpPr>
        <p:grpSpPr>
          <a:xfrm>
            <a:off x="1752600" y="3962400"/>
            <a:ext cx="3306763" cy="849313"/>
            <a:chOff x="616" y="2475"/>
            <a:chExt cx="2083" cy="535"/>
          </a:xfrm>
        </p:grpSpPr>
        <p:sp>
          <p:nvSpPr>
            <p:cNvPr id="14350" name="矩形 109582"/>
            <p:cNvSpPr/>
            <p:nvPr/>
          </p:nvSpPr>
          <p:spPr>
            <a:xfrm>
              <a:off x="616" y="2523"/>
              <a:ext cx="384" cy="288"/>
            </a:xfrm>
            <a:prstGeom prst="rect">
              <a:avLst/>
            </a:prstGeom>
            <a:noFill/>
            <a:ln w="9525">
              <a:noFill/>
            </a:ln>
          </p:spPr>
          <p:txBody>
            <a:bodyPr anchor="t" anchorCtr="0">
              <a:spAutoFit/>
            </a:bodyPr>
            <a:lstStyle/>
            <a:p>
              <a:r>
                <a:rPr lang="zh-CN" altLang="en-US" sz="2400" dirty="0">
                  <a:solidFill>
                    <a:srgbClr val="007000"/>
                  </a:solidFill>
                  <a:latin typeface="仿宋" panose="02010609060101010101" charset="-122"/>
                  <a:ea typeface="仿宋" panose="02010609060101010101" charset="-122"/>
                  <a:cs typeface="仿宋" panose="02010609060101010101" charset="-122"/>
                </a:rPr>
                <a:t>将</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14351" name="对象 109583"/>
            <p:cNvGraphicFramePr/>
            <p:nvPr/>
          </p:nvGraphicFramePr>
          <p:xfrm>
            <a:off x="904" y="2475"/>
            <a:ext cx="1795" cy="535"/>
          </p:xfrm>
          <a:graphic>
            <a:graphicData uri="http://schemas.openxmlformats.org/presentationml/2006/ole">
              <mc:AlternateContent xmlns:mc="http://schemas.openxmlformats.org/markup-compatibility/2006">
                <mc:Choice xmlns:v="urn:schemas-microsoft-com:vml" Requires="v">
                  <p:oleObj spid="_x0000_s12304" name="" r:id="rId7" imgW="1256665" imgH="431800" progId="Equation.DSMT4">
                    <p:embed/>
                  </p:oleObj>
                </mc:Choice>
                <mc:Fallback>
                  <p:oleObj name="" r:id="rId7" imgW="1256665" imgH="431800" progId="Equation.DSMT4">
                    <p:embed/>
                    <p:pic>
                      <p:nvPicPr>
                        <p:cNvPr id="0" name="图片 3085"/>
                        <p:cNvPicPr/>
                        <p:nvPr/>
                      </p:nvPicPr>
                      <p:blipFill>
                        <a:blip r:embed="rId8"/>
                        <a:stretch>
                          <a:fillRect/>
                        </a:stretch>
                      </p:blipFill>
                      <p:spPr>
                        <a:xfrm>
                          <a:off x="904" y="2475"/>
                          <a:ext cx="1795" cy="535"/>
                        </a:xfrm>
                        <a:prstGeom prst="rect">
                          <a:avLst/>
                        </a:prstGeom>
                        <a:noFill/>
                        <a:ln w="38100">
                          <a:noFill/>
                          <a:miter/>
                        </a:ln>
                      </p:spPr>
                    </p:pic>
                  </p:oleObj>
                </mc:Fallback>
              </mc:AlternateContent>
            </a:graphicData>
          </a:graphic>
        </p:graphicFrame>
      </p:grpSp>
      <p:grpSp>
        <p:nvGrpSpPr>
          <p:cNvPr id="109585" name="组合 109584"/>
          <p:cNvGrpSpPr/>
          <p:nvPr/>
        </p:nvGrpSpPr>
        <p:grpSpPr>
          <a:xfrm>
            <a:off x="5410200" y="3886200"/>
            <a:ext cx="3449638" cy="900113"/>
            <a:chOff x="2835" y="2478"/>
            <a:chExt cx="2173" cy="567"/>
          </a:xfrm>
        </p:grpSpPr>
        <p:sp>
          <p:nvSpPr>
            <p:cNvPr id="14353" name="矩形 109585"/>
            <p:cNvSpPr/>
            <p:nvPr/>
          </p:nvSpPr>
          <p:spPr>
            <a:xfrm>
              <a:off x="2835" y="2614"/>
              <a:ext cx="589" cy="288"/>
            </a:xfrm>
            <a:prstGeom prst="rect">
              <a:avLst/>
            </a:prstGeom>
            <a:noFill/>
            <a:ln w="9525">
              <a:noFill/>
            </a:ln>
          </p:spPr>
          <p:txBody>
            <a:bodyPr anchor="t" anchorCtr="0">
              <a:spAutoFit/>
            </a:bodyPr>
            <a:lstStyle/>
            <a:p>
              <a:r>
                <a:rPr lang="zh-CN" altLang="en-US" sz="2400" dirty="0">
                  <a:solidFill>
                    <a:srgbClr val="007000"/>
                  </a:solidFill>
                  <a:latin typeface="仿宋" panose="02010609060101010101" charset="-122"/>
                  <a:ea typeface="仿宋" panose="02010609060101010101" charset="-122"/>
                  <a:cs typeface="仿宋" panose="02010609060101010101" charset="-122"/>
                </a:rPr>
                <a:t>代入</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14354" name="对象 109586"/>
            <p:cNvGraphicFramePr/>
            <p:nvPr/>
          </p:nvGraphicFramePr>
          <p:xfrm>
            <a:off x="3424" y="2478"/>
            <a:ext cx="1584" cy="567"/>
          </p:xfrm>
          <a:graphic>
            <a:graphicData uri="http://schemas.openxmlformats.org/presentationml/2006/ole">
              <mc:AlternateContent xmlns:mc="http://schemas.openxmlformats.org/markup-compatibility/2006">
                <mc:Choice xmlns:v="urn:schemas-microsoft-com:vml" Requires="v">
                  <p:oleObj spid="_x0000_s12305" name="" r:id="rId9" imgW="1308100" imgH="469900" progId="Equation.DSMT4">
                    <p:embed/>
                  </p:oleObj>
                </mc:Choice>
                <mc:Fallback>
                  <p:oleObj name="" r:id="rId9" imgW="1308100" imgH="469900" progId="Equation.DSMT4">
                    <p:embed/>
                    <p:pic>
                      <p:nvPicPr>
                        <p:cNvPr id="0" name="图片 3086"/>
                        <p:cNvPicPr/>
                        <p:nvPr/>
                      </p:nvPicPr>
                      <p:blipFill>
                        <a:blip r:embed="rId10"/>
                        <a:stretch>
                          <a:fillRect/>
                        </a:stretch>
                      </p:blipFill>
                      <p:spPr>
                        <a:xfrm>
                          <a:off x="3424" y="2478"/>
                          <a:ext cx="1584" cy="567"/>
                        </a:xfrm>
                        <a:prstGeom prst="rect">
                          <a:avLst/>
                        </a:prstGeom>
                        <a:noFill/>
                        <a:ln w="38100">
                          <a:noFill/>
                          <a:miter/>
                        </a:ln>
                      </p:spPr>
                    </p:pic>
                  </p:oleObj>
                </mc:Fallback>
              </mc:AlternateContent>
            </a:graphicData>
          </a:graphic>
        </p:graphicFrame>
      </p:grpSp>
      <p:sp>
        <p:nvSpPr>
          <p:cNvPr id="109588" name="矩形 109587"/>
          <p:cNvSpPr/>
          <p:nvPr/>
        </p:nvSpPr>
        <p:spPr>
          <a:xfrm>
            <a:off x="1143000" y="4953000"/>
            <a:ext cx="4343400" cy="457200"/>
          </a:xfrm>
          <a:prstGeom prst="rect">
            <a:avLst/>
          </a:prstGeom>
          <a:noFill/>
          <a:ln w="9525">
            <a:noFill/>
          </a:ln>
        </p:spPr>
        <p:txBody>
          <a:bodyPr anchor="t" anchorCtr="0">
            <a:spAutoFit/>
          </a:bodyPr>
          <a:lstStyle/>
          <a:p>
            <a:r>
              <a:rPr lang="zh-CN" altLang="en-US" sz="2400" dirty="0">
                <a:solidFill>
                  <a:srgbClr val="007000"/>
                </a:solidFill>
                <a:latin typeface="仿宋" panose="02010609060101010101" charset="-122"/>
                <a:ea typeface="仿宋" panose="02010609060101010101" charset="-122"/>
                <a:cs typeface="仿宋" panose="02010609060101010101" charset="-122"/>
              </a:rPr>
              <a:t>得到放大器的增益带宽积为</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109589" name="对象 109588"/>
          <p:cNvGraphicFramePr/>
          <p:nvPr/>
        </p:nvGraphicFramePr>
        <p:xfrm>
          <a:off x="2700338" y="5445125"/>
          <a:ext cx="3124200" cy="936625"/>
        </p:xfrm>
        <a:graphic>
          <a:graphicData uri="http://schemas.openxmlformats.org/presentationml/2006/ole">
            <mc:AlternateContent xmlns:mc="http://schemas.openxmlformats.org/markup-compatibility/2006">
              <mc:Choice xmlns:v="urn:schemas-microsoft-com:vml" Requires="v">
                <p:oleObj spid="_x0000_s12306" name="" r:id="rId11" imgW="1269365" imgH="469900" progId="Equation.DSMT4">
                  <p:embed/>
                </p:oleObj>
              </mc:Choice>
              <mc:Fallback>
                <p:oleObj name="" r:id="rId11" imgW="1269365" imgH="469900" progId="Equation.DSMT4">
                  <p:embed/>
                  <p:pic>
                    <p:nvPicPr>
                      <p:cNvPr id="0" name="图片 3083"/>
                      <p:cNvPicPr/>
                      <p:nvPr/>
                    </p:nvPicPr>
                    <p:blipFill>
                      <a:blip r:embed="rId12"/>
                      <a:stretch>
                        <a:fillRect/>
                      </a:stretch>
                    </p:blipFill>
                    <p:spPr>
                      <a:xfrm>
                        <a:off x="2700338" y="5445125"/>
                        <a:ext cx="3124200" cy="936625"/>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09593"/>
                                        </p:tgtEl>
                                        <p:attrNameLst>
                                          <p:attrName>style.visibility</p:attrName>
                                        </p:attrNameLst>
                                      </p:cBhvr>
                                      <p:to>
                                        <p:strVal val="visible"/>
                                      </p:to>
                                    </p:set>
                                    <p:animEffect transition="in" filter="strips(upRight)">
                                      <p:cBhvr>
                                        <p:cTn id="7" dur="500"/>
                                        <p:tgtEl>
                                          <p:spTgt spid="10959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9576"/>
                                        </p:tgtEl>
                                        <p:attrNameLst>
                                          <p:attrName>style.visibility</p:attrName>
                                        </p:attrNameLst>
                                      </p:cBhvr>
                                      <p:to>
                                        <p:strVal val="visible"/>
                                      </p:to>
                                    </p:set>
                                    <p:animEffect transition="in" filter="diamond(in)">
                                      <p:cBhvr>
                                        <p:cTn id="12" dur="2000"/>
                                        <p:tgtEl>
                                          <p:spTgt spid="10957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09578"/>
                                        </p:tgtEl>
                                        <p:attrNameLst>
                                          <p:attrName>style.visibility</p:attrName>
                                        </p:attrNameLst>
                                      </p:cBhvr>
                                      <p:to>
                                        <p:strVal val="visible"/>
                                      </p:to>
                                    </p:set>
                                    <p:animEffect transition="in" filter="diamond(in)">
                                      <p:cBhvr>
                                        <p:cTn id="17" dur="2000"/>
                                        <p:tgtEl>
                                          <p:spTgt spid="109578"/>
                                        </p:tgtEl>
                                      </p:cBhvr>
                                    </p:animEffec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grpId="0" nodeType="clickEffect">
                                  <p:stCondLst>
                                    <p:cond delay="0"/>
                                  </p:stCondLst>
                                  <p:iterate type="lt">
                                    <p:tmPct val="50000"/>
                                  </p:iterate>
                                  <p:childTnLst>
                                    <p:set>
                                      <p:cBhvr>
                                        <p:cTn id="21" dur="1" fill="hold">
                                          <p:stCondLst>
                                            <p:cond delay="0"/>
                                          </p:stCondLst>
                                        </p:cTn>
                                        <p:tgtEl>
                                          <p:spTgt spid="109581"/>
                                        </p:tgtEl>
                                        <p:attrNameLst>
                                          <p:attrName>style.visibility</p:attrName>
                                        </p:attrNameLst>
                                      </p:cBhvr>
                                      <p:to>
                                        <p:strVal val="visible"/>
                                      </p:to>
                                    </p:set>
                                    <p:anim calcmode="discrete" valueType="clr">
                                      <p:cBhvr override="childStyle">
                                        <p:cTn id="22" dur="80"/>
                                        <p:tgtEl>
                                          <p:spTgt spid="109581"/>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109581"/>
                                        </p:tgtEl>
                                        <p:attrNameLst>
                                          <p:attrName>fillcolor</p:attrName>
                                        </p:attrNameLst>
                                      </p:cBhvr>
                                      <p:tavLst>
                                        <p:tav tm="0">
                                          <p:val>
                                            <p:clrVal>
                                              <a:schemeClr val="accent2"/>
                                            </p:clrVal>
                                          </p:val>
                                        </p:tav>
                                        <p:tav tm="50000">
                                          <p:val>
                                            <p:clrVal>
                                              <a:schemeClr val="hlink"/>
                                            </p:clrVal>
                                          </p:val>
                                        </p:tav>
                                      </p:tavLst>
                                    </p:anim>
                                    <p:set>
                                      <p:cBhvr>
                                        <p:cTn id="24" dur="80"/>
                                        <p:tgtEl>
                                          <p:spTgt spid="109581"/>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nodeType="clickEffect">
                                  <p:stCondLst>
                                    <p:cond delay="0"/>
                                  </p:stCondLst>
                                  <p:childTnLst>
                                    <p:set>
                                      <p:cBhvr>
                                        <p:cTn id="28" dur="1" fill="hold">
                                          <p:stCondLst>
                                            <p:cond delay="0"/>
                                          </p:stCondLst>
                                        </p:cTn>
                                        <p:tgtEl>
                                          <p:spTgt spid="109582"/>
                                        </p:tgtEl>
                                        <p:attrNameLst>
                                          <p:attrName>style.visibility</p:attrName>
                                        </p:attrNameLst>
                                      </p:cBhvr>
                                      <p:to>
                                        <p:strVal val="visible"/>
                                      </p:to>
                                    </p:set>
                                    <p:animEffect transition="in" filter="strips(downLeft)">
                                      <p:cBhvr>
                                        <p:cTn id="29" dur="500"/>
                                        <p:tgtEl>
                                          <p:spTgt spid="109582"/>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nodeType="clickEffect">
                                  <p:stCondLst>
                                    <p:cond delay="0"/>
                                  </p:stCondLst>
                                  <p:childTnLst>
                                    <p:set>
                                      <p:cBhvr>
                                        <p:cTn id="33" dur="1" fill="hold">
                                          <p:stCondLst>
                                            <p:cond delay="0"/>
                                          </p:stCondLst>
                                        </p:cTn>
                                        <p:tgtEl>
                                          <p:spTgt spid="109585"/>
                                        </p:tgtEl>
                                        <p:attrNameLst>
                                          <p:attrName>style.visibility</p:attrName>
                                        </p:attrNameLst>
                                      </p:cBhvr>
                                      <p:to>
                                        <p:strVal val="visible"/>
                                      </p:to>
                                    </p:set>
                                    <p:animEffect transition="in" filter="strips(downLeft)">
                                      <p:cBhvr>
                                        <p:cTn id="34" dur="500"/>
                                        <p:tgtEl>
                                          <p:spTgt spid="109585"/>
                                        </p:tgtEl>
                                      </p:cBhvr>
                                    </p:animEffect>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grpId="0" nodeType="clickEffect">
                                  <p:stCondLst>
                                    <p:cond delay="0"/>
                                  </p:stCondLst>
                                  <p:iterate type="lt">
                                    <p:tmPct val="50000"/>
                                  </p:iterate>
                                  <p:childTnLst>
                                    <p:set>
                                      <p:cBhvr>
                                        <p:cTn id="38" dur="1" fill="hold">
                                          <p:stCondLst>
                                            <p:cond delay="0"/>
                                          </p:stCondLst>
                                        </p:cTn>
                                        <p:tgtEl>
                                          <p:spTgt spid="109588"/>
                                        </p:tgtEl>
                                        <p:attrNameLst>
                                          <p:attrName>style.visibility</p:attrName>
                                        </p:attrNameLst>
                                      </p:cBhvr>
                                      <p:to>
                                        <p:strVal val="visible"/>
                                      </p:to>
                                    </p:set>
                                    <p:anim calcmode="discrete" valueType="clr">
                                      <p:cBhvr override="childStyle">
                                        <p:cTn id="39" dur="80"/>
                                        <p:tgtEl>
                                          <p:spTgt spid="109588"/>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109588"/>
                                        </p:tgtEl>
                                        <p:attrNameLst>
                                          <p:attrName>fillcolor</p:attrName>
                                        </p:attrNameLst>
                                      </p:cBhvr>
                                      <p:tavLst>
                                        <p:tav tm="0">
                                          <p:val>
                                            <p:clrVal>
                                              <a:schemeClr val="accent2"/>
                                            </p:clrVal>
                                          </p:val>
                                        </p:tav>
                                        <p:tav tm="50000">
                                          <p:val>
                                            <p:clrVal>
                                              <a:schemeClr val="hlink"/>
                                            </p:clrVal>
                                          </p:val>
                                        </p:tav>
                                      </p:tavLst>
                                    </p:anim>
                                    <p:set>
                                      <p:cBhvr>
                                        <p:cTn id="41" dur="80"/>
                                        <p:tgtEl>
                                          <p:spTgt spid="109588"/>
                                        </p:tgtEl>
                                        <p:attrNameLst>
                                          <p:attrName>fill.type</p:attrName>
                                        </p:attrNameLst>
                                      </p:cBhvr>
                                      <p:to>
                                        <p:strVal val="solid"/>
                                      </p:to>
                                    </p:set>
                                  </p:childTnLst>
                                </p:cTn>
                              </p:par>
                            </p:childTnLst>
                          </p:cTn>
                        </p:par>
                      </p:childTnLst>
                    </p:cTn>
                  </p:par>
                  <p:par>
                    <p:cTn id="42" fill="hold">
                      <p:stCondLst>
                        <p:cond delay="indefinite"/>
                      </p:stCondLst>
                      <p:childTnLst>
                        <p:par>
                          <p:cTn id="43" fill="hold">
                            <p:stCondLst>
                              <p:cond delay="0"/>
                            </p:stCondLst>
                            <p:childTnLst>
                              <p:par>
                                <p:cTn id="44" presetID="18" presetClass="entr" presetSubtype="12" fill="hold" nodeType="clickEffect">
                                  <p:stCondLst>
                                    <p:cond delay="0"/>
                                  </p:stCondLst>
                                  <p:childTnLst>
                                    <p:set>
                                      <p:cBhvr>
                                        <p:cTn id="45" dur="1" fill="hold">
                                          <p:stCondLst>
                                            <p:cond delay="0"/>
                                          </p:stCondLst>
                                        </p:cTn>
                                        <p:tgtEl>
                                          <p:spTgt spid="109589"/>
                                        </p:tgtEl>
                                        <p:attrNameLst>
                                          <p:attrName>style.visibility</p:attrName>
                                        </p:attrNameLst>
                                      </p:cBhvr>
                                      <p:to>
                                        <p:strVal val="visible"/>
                                      </p:to>
                                    </p:set>
                                    <p:animEffect transition="in" filter="strips(downLeft)">
                                      <p:cBhvr>
                                        <p:cTn id="46" dur="500"/>
                                        <p:tgtEl>
                                          <p:spTgt spid="109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81" grpId="0"/>
      <p:bldP spid="10958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标题 110593"/>
          <p:cNvSpPr>
            <a:spLocks noGrp="1"/>
          </p:cNvSpPr>
          <p:nvPr>
            <p:ph type="title"/>
          </p:nvPr>
        </p:nvSpPr>
        <p:spPr>
          <a:xfrm>
            <a:off x="1905000" y="533400"/>
            <a:ext cx="3308350" cy="460375"/>
          </a:xfrm>
        </p:spPr>
        <p:txBody>
          <a:bodyPr vert="horz" wrap="square" lIns="91440" tIns="45720" rIns="91440" bIns="45720" anchor="t">
            <a:spAutoFit/>
          </a:bodyPr>
          <a:lstStyle/>
          <a:p>
            <a:pPr marL="0" marR="0" indent="0" algn="l" defTabSz="914400" rtl="0" eaLnBrk="1" fontAlgn="base" latinLnBrk="0" hangingPunct="1">
              <a:lnSpc>
                <a:spcPct val="100000"/>
              </a:lnSpc>
              <a:spcBef>
                <a:spcPct val="0"/>
              </a:spcBef>
              <a:spcAft>
                <a:spcPct val="0"/>
              </a:spcAft>
              <a:buClrTx/>
              <a:buSzTx/>
              <a:buFontTx/>
              <a:buNone/>
            </a:pPr>
            <a:r>
              <a:rPr kumimoji="0" lang="zh-CN" altLang="en-US" sz="24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a:t>
            </a:r>
            <a:r>
              <a:rPr kumimoji="0" lang="en-US" altLang="zh-CN" sz="24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5</a:t>
            </a:r>
            <a:r>
              <a:rPr kumimoji="0" lang="zh-CN" altLang="en-US" sz="2400" b="1" i="0" u="none" strike="noStrike" kern="1200" cap="none" spc="0" normalizeH="0" baseline="0" noProof="1">
                <a:solidFill>
                  <a:srgbClr val="0000FF"/>
                </a:solidFill>
                <a:effectLst/>
                <a:latin typeface="仿宋" panose="02010609060101010101" charset="-122"/>
                <a:ea typeface="仿宋" panose="02010609060101010101" charset="-122"/>
                <a:cs typeface="仿宋" panose="02010609060101010101" charset="-122"/>
              </a:rPr>
              <a:t>）矩形系数</a:t>
            </a:r>
            <a:r>
              <a:rPr kumimoji="0" lang="zh-CN" altLang="en-US" sz="2400" b="1" i="0" u="none" strike="noStrike" kern="1200" cap="none" spc="0" normalizeH="0" baseline="0" noProof="1">
                <a:solidFill>
                  <a:srgbClr val="FF3300"/>
                </a:solidFill>
                <a:effectLst/>
                <a:latin typeface="仿宋" panose="02010609060101010101" charset="-122"/>
                <a:ea typeface="仿宋" panose="02010609060101010101" charset="-122"/>
                <a:cs typeface="仿宋" panose="02010609060101010101" charset="-122"/>
              </a:rPr>
              <a:t> </a:t>
            </a:r>
            <a:endParaRPr kumimoji="0" lang="zh-CN" altLang="en-US" sz="2400" b="1" i="0" u="none" strike="noStrike" kern="1200" cap="none" spc="0" normalizeH="0" baseline="0" noProof="1">
              <a:solidFill>
                <a:srgbClr val="FF3300"/>
              </a:solidFill>
              <a:effectLst/>
              <a:latin typeface="仿宋" panose="02010609060101010101" charset="-122"/>
              <a:ea typeface="仿宋" panose="02010609060101010101" charset="-122"/>
              <a:cs typeface="仿宋" panose="02010609060101010101" charset="-122"/>
            </a:endParaRPr>
          </a:p>
        </p:txBody>
      </p:sp>
      <p:sp>
        <p:nvSpPr>
          <p:cNvPr id="15362" name="矩形 110594"/>
          <p:cNvSpPr/>
          <p:nvPr/>
        </p:nvSpPr>
        <p:spPr>
          <a:xfrm>
            <a:off x="0" y="3205163"/>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10596" name="对象 110595"/>
          <p:cNvGraphicFramePr/>
          <p:nvPr/>
        </p:nvGraphicFramePr>
        <p:xfrm>
          <a:off x="1681163" y="1155700"/>
          <a:ext cx="4105275" cy="931863"/>
        </p:xfrm>
        <a:graphic>
          <a:graphicData uri="http://schemas.openxmlformats.org/presentationml/2006/ole">
            <mc:AlternateContent xmlns:mc="http://schemas.openxmlformats.org/markup-compatibility/2006">
              <mc:Choice xmlns:v="urn:schemas-microsoft-com:vml" Requires="v">
                <p:oleObj spid="_x0000_s13333" name="" r:id="rId1" imgW="1917065" imgH="431800" progId="Equation.DSMT4">
                  <p:embed/>
                </p:oleObj>
              </mc:Choice>
              <mc:Fallback>
                <p:oleObj name="" r:id="rId1" imgW="1917065" imgH="431800" progId="Equation.DSMT4">
                  <p:embed/>
                  <p:pic>
                    <p:nvPicPr>
                      <p:cNvPr id="0" name="图片 3084"/>
                      <p:cNvPicPr/>
                      <p:nvPr/>
                    </p:nvPicPr>
                    <p:blipFill>
                      <a:blip r:embed="rId2"/>
                      <a:stretch>
                        <a:fillRect/>
                      </a:stretch>
                    </p:blipFill>
                    <p:spPr>
                      <a:xfrm>
                        <a:off x="1681163" y="1155700"/>
                        <a:ext cx="4105275" cy="931863"/>
                      </a:xfrm>
                      <a:prstGeom prst="rect">
                        <a:avLst/>
                      </a:prstGeom>
                      <a:noFill/>
                      <a:ln w="38100">
                        <a:noFill/>
                        <a:miter/>
                      </a:ln>
                    </p:spPr>
                  </p:pic>
                </p:oleObj>
              </mc:Fallback>
            </mc:AlternateContent>
          </a:graphicData>
        </a:graphic>
      </p:graphicFrame>
      <p:sp>
        <p:nvSpPr>
          <p:cNvPr id="110597" name="矩形 110596"/>
          <p:cNvSpPr/>
          <p:nvPr/>
        </p:nvSpPr>
        <p:spPr>
          <a:xfrm>
            <a:off x="1981200" y="2057400"/>
            <a:ext cx="1981200" cy="457200"/>
          </a:xfrm>
          <a:prstGeom prst="rect">
            <a:avLst/>
          </a:prstGeom>
          <a:noFill/>
          <a:ln w="9525">
            <a:noFill/>
          </a:ln>
        </p:spPr>
        <p:txBody>
          <a:bodyPr anchor="t" anchorCtr="0">
            <a:spAutoFit/>
          </a:bodyPr>
          <a:lstStyle/>
          <a:p>
            <a:r>
              <a:rPr lang="zh-CN" altLang="en-US" sz="2400" b="1" dirty="0">
                <a:solidFill>
                  <a:srgbClr val="0000FF"/>
                </a:solidFill>
                <a:latin typeface="仿宋" panose="02010609060101010101" charset="-122"/>
                <a:ea typeface="仿宋" panose="02010609060101010101" charset="-122"/>
                <a:cs typeface="仿宋" panose="02010609060101010101" charset="-122"/>
              </a:rPr>
              <a:t>（</a:t>
            </a:r>
            <a:r>
              <a:rPr lang="en-US" altLang="zh-CN" sz="2400" b="1" dirty="0">
                <a:solidFill>
                  <a:srgbClr val="0000FF"/>
                </a:solidFill>
                <a:latin typeface="仿宋" panose="02010609060101010101" charset="-122"/>
                <a:ea typeface="仿宋" panose="02010609060101010101" charset="-122"/>
                <a:cs typeface="仿宋" panose="02010609060101010101" charset="-122"/>
              </a:rPr>
              <a:t>6</a:t>
            </a:r>
            <a:r>
              <a:rPr lang="zh-CN" altLang="en-US" sz="2400" b="1" dirty="0">
                <a:solidFill>
                  <a:srgbClr val="0000FF"/>
                </a:solidFill>
                <a:latin typeface="仿宋" panose="02010609060101010101" charset="-122"/>
                <a:ea typeface="仿宋" panose="02010609060101010101" charset="-122"/>
                <a:cs typeface="仿宋" panose="02010609060101010101" charset="-122"/>
              </a:rPr>
              <a:t>）结论</a:t>
            </a:r>
            <a:endParaRPr lang="zh-CN" altLang="en-US" sz="2400" b="1" dirty="0">
              <a:solidFill>
                <a:srgbClr val="0000FF"/>
              </a:solidFill>
              <a:latin typeface="仿宋" panose="02010609060101010101" charset="-122"/>
              <a:ea typeface="仿宋" panose="02010609060101010101" charset="-122"/>
              <a:cs typeface="仿宋" panose="02010609060101010101" charset="-122"/>
            </a:endParaRPr>
          </a:p>
        </p:txBody>
      </p:sp>
      <p:sp>
        <p:nvSpPr>
          <p:cNvPr id="15365" name="矩形 110597"/>
          <p:cNvSpPr/>
          <p:nvPr/>
        </p:nvSpPr>
        <p:spPr>
          <a:xfrm>
            <a:off x="0" y="33099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66" name="矩形 110598"/>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67" name="矩形 110599"/>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68" name="矩形 110600"/>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69" name="矩形 110601"/>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70" name="矩形 110602"/>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71" name="矩形 110603"/>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pSp>
        <p:nvGrpSpPr>
          <p:cNvPr id="110639" name="组合 110638"/>
          <p:cNvGrpSpPr/>
          <p:nvPr/>
        </p:nvGrpSpPr>
        <p:grpSpPr>
          <a:xfrm>
            <a:off x="1143000" y="2667000"/>
            <a:ext cx="7491413" cy="2362200"/>
            <a:chOff x="720" y="1680"/>
            <a:chExt cx="4719" cy="1488"/>
          </a:xfrm>
        </p:grpSpPr>
        <p:grpSp>
          <p:nvGrpSpPr>
            <p:cNvPr id="15373" name="组合 110604"/>
            <p:cNvGrpSpPr/>
            <p:nvPr/>
          </p:nvGrpSpPr>
          <p:grpSpPr>
            <a:xfrm>
              <a:off x="912" y="1680"/>
              <a:ext cx="4368" cy="342"/>
              <a:chOff x="767" y="1661"/>
              <a:chExt cx="4368" cy="342"/>
            </a:xfrm>
          </p:grpSpPr>
          <p:sp>
            <p:nvSpPr>
              <p:cNvPr id="15374" name="矩形 110605"/>
              <p:cNvSpPr/>
              <p:nvPr/>
            </p:nvSpPr>
            <p:spPr>
              <a:xfrm>
                <a:off x="767" y="1661"/>
                <a:ext cx="2406" cy="288"/>
              </a:xfrm>
              <a:prstGeom prst="rect">
                <a:avLst/>
              </a:prstGeom>
              <a:noFill/>
              <a:ln w="9525">
                <a:noFill/>
              </a:ln>
            </p:spPr>
            <p:txBody>
              <a:bodyPr anchor="t" anchorCtr="0">
                <a:spAutoFit/>
              </a:bodyPr>
              <a:lstStyle/>
              <a:p>
                <a:r>
                  <a:rPr lang="en-US" altLang="zh-CN" sz="2400" b="1">
                    <a:latin typeface="仿宋" panose="02010609060101010101" charset="-122"/>
                    <a:ea typeface="仿宋" panose="02010609060101010101" charset="-122"/>
                    <a:cs typeface="仿宋" panose="02010609060101010101" charset="-122"/>
                  </a:rPr>
                  <a:t>A</a:t>
                </a:r>
                <a:r>
                  <a:rPr lang="zh-CN" altLang="en-US" sz="2400" b="1" dirty="0">
                    <a:latin typeface="仿宋" panose="02010609060101010101" charset="-122"/>
                    <a:ea typeface="仿宋" panose="02010609060101010101" charset="-122"/>
                    <a:cs typeface="仿宋" panose="02010609060101010101" charset="-122"/>
                  </a:rPr>
                  <a:t>、晶体管选定以后（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375" name="对象 110606"/>
              <p:cNvGraphicFramePr/>
              <p:nvPr/>
            </p:nvGraphicFramePr>
            <p:xfrm>
              <a:off x="2591" y="1661"/>
              <a:ext cx="314" cy="342"/>
            </p:xfrm>
            <a:graphic>
              <a:graphicData uri="http://schemas.openxmlformats.org/presentationml/2006/ole">
                <mc:AlternateContent xmlns:mc="http://schemas.openxmlformats.org/markup-compatibility/2006">
                  <mc:Choice xmlns:v="urn:schemas-microsoft-com:vml" Requires="v">
                    <p:oleObj spid="_x0000_s13334" name="" r:id="rId3" imgW="215900" imgH="241300" progId="Equation.DSMT4">
                      <p:embed/>
                    </p:oleObj>
                  </mc:Choice>
                  <mc:Fallback>
                    <p:oleObj name="" r:id="rId3" imgW="215900" imgH="241300" progId="Equation.DSMT4">
                      <p:embed/>
                      <p:pic>
                        <p:nvPicPr>
                          <p:cNvPr id="0" name="图片 3089"/>
                          <p:cNvPicPr/>
                          <p:nvPr/>
                        </p:nvPicPr>
                        <p:blipFill>
                          <a:blip r:embed="rId4"/>
                          <a:stretch>
                            <a:fillRect/>
                          </a:stretch>
                        </p:blipFill>
                        <p:spPr>
                          <a:xfrm>
                            <a:off x="2591" y="1661"/>
                            <a:ext cx="314" cy="342"/>
                          </a:xfrm>
                          <a:prstGeom prst="rect">
                            <a:avLst/>
                          </a:prstGeom>
                          <a:noFill/>
                          <a:ln w="38100">
                            <a:noFill/>
                            <a:miter/>
                          </a:ln>
                        </p:spPr>
                      </p:pic>
                    </p:oleObj>
                  </mc:Fallback>
                </mc:AlternateContent>
              </a:graphicData>
            </a:graphic>
          </p:graphicFrame>
          <p:sp>
            <p:nvSpPr>
              <p:cNvPr id="15376" name="矩形 110607"/>
              <p:cNvSpPr/>
              <p:nvPr/>
            </p:nvSpPr>
            <p:spPr>
              <a:xfrm>
                <a:off x="2831" y="1661"/>
                <a:ext cx="2304"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值已经确定），接入系数</a:t>
                </a:r>
                <a:endParaRPr lang="zh-CN" altLang="en-US" sz="2400" b="1" dirty="0">
                  <a:latin typeface="仿宋" panose="02010609060101010101" charset="-122"/>
                  <a:ea typeface="仿宋" panose="02010609060101010101" charset="-122"/>
                </a:endParaRPr>
              </a:p>
            </p:txBody>
          </p:sp>
        </p:grpSp>
        <p:grpSp>
          <p:nvGrpSpPr>
            <p:cNvPr id="15377" name="组合 110608"/>
            <p:cNvGrpSpPr/>
            <p:nvPr/>
          </p:nvGrpSpPr>
          <p:grpSpPr>
            <a:xfrm>
              <a:off x="720" y="2064"/>
              <a:ext cx="4719" cy="306"/>
              <a:chOff x="431" y="1979"/>
              <a:chExt cx="4719" cy="306"/>
            </a:xfrm>
          </p:grpSpPr>
          <p:sp>
            <p:nvSpPr>
              <p:cNvPr id="15378" name="矩形 110609"/>
              <p:cNvSpPr/>
              <p:nvPr/>
            </p:nvSpPr>
            <p:spPr>
              <a:xfrm>
                <a:off x="431" y="1997"/>
                <a:ext cx="2832"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不变时，放大器的谐振电压增益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379" name="对象 110610"/>
              <p:cNvGraphicFramePr/>
              <p:nvPr/>
            </p:nvGraphicFramePr>
            <p:xfrm>
              <a:off x="3207" y="2013"/>
              <a:ext cx="318" cy="272"/>
            </p:xfrm>
            <a:graphic>
              <a:graphicData uri="http://schemas.openxmlformats.org/presentationml/2006/ole">
                <mc:AlternateContent xmlns:mc="http://schemas.openxmlformats.org/markup-compatibility/2006">
                  <mc:Choice xmlns:v="urn:schemas-microsoft-com:vml" Requires="v">
                    <p:oleObj spid="_x0000_s13335" name="" r:id="rId5" imgW="228600" imgH="228600" progId="Equation.DSMT4">
                      <p:embed/>
                    </p:oleObj>
                  </mc:Choice>
                  <mc:Fallback>
                    <p:oleObj name="" r:id="rId5" imgW="228600" imgH="228600" progId="Equation.DSMT4">
                      <p:embed/>
                      <p:pic>
                        <p:nvPicPr>
                          <p:cNvPr id="0" name="图片 3090"/>
                          <p:cNvPicPr/>
                          <p:nvPr/>
                        </p:nvPicPr>
                        <p:blipFill>
                          <a:blip r:embed="rId6"/>
                          <a:stretch>
                            <a:fillRect/>
                          </a:stretch>
                        </p:blipFill>
                        <p:spPr>
                          <a:xfrm>
                            <a:off x="3207" y="2013"/>
                            <a:ext cx="318" cy="272"/>
                          </a:xfrm>
                          <a:prstGeom prst="rect">
                            <a:avLst/>
                          </a:prstGeom>
                          <a:noFill/>
                          <a:ln w="38100">
                            <a:noFill/>
                            <a:miter/>
                          </a:ln>
                        </p:spPr>
                      </p:pic>
                    </p:oleObj>
                  </mc:Fallback>
                </mc:AlternateContent>
              </a:graphicData>
            </a:graphic>
          </p:graphicFrame>
          <p:sp>
            <p:nvSpPr>
              <p:cNvPr id="15380" name="矩形 110611"/>
              <p:cNvSpPr/>
              <p:nvPr/>
            </p:nvSpPr>
            <p:spPr>
              <a:xfrm>
                <a:off x="3470" y="1979"/>
                <a:ext cx="1680"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只决定于回路的总</a:t>
                </a:r>
                <a:endParaRPr lang="zh-CN" altLang="en-US" sz="2400" b="1" dirty="0">
                  <a:latin typeface="仿宋" panose="02010609060101010101" charset="-122"/>
                  <a:ea typeface="仿宋" panose="02010609060101010101" charset="-122"/>
                </a:endParaRPr>
              </a:p>
            </p:txBody>
          </p:sp>
        </p:grpSp>
        <p:grpSp>
          <p:nvGrpSpPr>
            <p:cNvPr id="15381" name="组合 110612"/>
            <p:cNvGrpSpPr/>
            <p:nvPr/>
          </p:nvGrpSpPr>
          <p:grpSpPr>
            <a:xfrm>
              <a:off x="720" y="2448"/>
              <a:ext cx="4700" cy="302"/>
              <a:chOff x="477" y="2645"/>
              <a:chExt cx="4700" cy="302"/>
            </a:xfrm>
          </p:grpSpPr>
          <p:sp>
            <p:nvSpPr>
              <p:cNvPr id="15382" name="矩形 110613"/>
              <p:cNvSpPr/>
              <p:nvPr/>
            </p:nvSpPr>
            <p:spPr>
              <a:xfrm>
                <a:off x="477" y="2645"/>
                <a:ext cx="768"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电容</a:t>
                </a:r>
                <a:endParaRPr lang="zh-CN" altLang="en-US" sz="2400" b="1" dirty="0">
                  <a:latin typeface="仿宋" panose="02010609060101010101" charset="-122"/>
                  <a:ea typeface="仿宋" panose="02010609060101010101" charset="-122"/>
                </a:endParaRPr>
              </a:p>
            </p:txBody>
          </p:sp>
          <p:graphicFrame>
            <p:nvGraphicFramePr>
              <p:cNvPr id="15383" name="对象 110614"/>
              <p:cNvGraphicFramePr/>
              <p:nvPr/>
            </p:nvGraphicFramePr>
            <p:xfrm>
              <a:off x="964" y="2693"/>
              <a:ext cx="217" cy="240"/>
            </p:xfrm>
            <a:graphic>
              <a:graphicData uri="http://schemas.openxmlformats.org/presentationml/2006/ole">
                <mc:AlternateContent xmlns:mc="http://schemas.openxmlformats.org/markup-compatibility/2006">
                  <mc:Choice xmlns:v="urn:schemas-microsoft-com:vml" Requires="v">
                    <p:oleObj spid="_x0000_s13336" name="" r:id="rId7" imgW="203200" imgH="228600" progId="Equation.DSMT4">
                      <p:embed/>
                    </p:oleObj>
                  </mc:Choice>
                  <mc:Fallback>
                    <p:oleObj name="" r:id="rId7" imgW="203200" imgH="228600" progId="Equation.DSMT4">
                      <p:embed/>
                      <p:pic>
                        <p:nvPicPr>
                          <p:cNvPr id="0" name="图片 3091"/>
                          <p:cNvPicPr/>
                          <p:nvPr/>
                        </p:nvPicPr>
                        <p:blipFill>
                          <a:blip r:embed="rId8"/>
                          <a:stretch>
                            <a:fillRect/>
                          </a:stretch>
                        </p:blipFill>
                        <p:spPr>
                          <a:xfrm>
                            <a:off x="964" y="2693"/>
                            <a:ext cx="217" cy="240"/>
                          </a:xfrm>
                          <a:prstGeom prst="rect">
                            <a:avLst/>
                          </a:prstGeom>
                          <a:noFill/>
                          <a:ln w="38100">
                            <a:noFill/>
                            <a:miter/>
                          </a:ln>
                        </p:spPr>
                      </p:pic>
                    </p:oleObj>
                  </mc:Fallback>
                </mc:AlternateContent>
              </a:graphicData>
            </a:graphic>
          </p:graphicFrame>
          <p:sp>
            <p:nvSpPr>
              <p:cNvPr id="15384" name="矩形 110615"/>
              <p:cNvSpPr/>
              <p:nvPr/>
            </p:nvSpPr>
            <p:spPr>
              <a:xfrm>
                <a:off x="1149" y="2645"/>
                <a:ext cx="1008"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和通频带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385" name="对象 110616"/>
              <p:cNvGraphicFramePr/>
              <p:nvPr/>
            </p:nvGraphicFramePr>
            <p:xfrm>
              <a:off x="1973" y="2704"/>
              <a:ext cx="409" cy="205"/>
            </p:xfrm>
            <a:graphic>
              <a:graphicData uri="http://schemas.openxmlformats.org/presentationml/2006/ole">
                <mc:AlternateContent xmlns:mc="http://schemas.openxmlformats.org/markup-compatibility/2006">
                  <mc:Choice xmlns:v="urn:schemas-microsoft-com:vml" Requires="v">
                    <p:oleObj spid="_x0000_s13337" name="" r:id="rId9" imgW="381000" imgH="228600" progId="Equation.DSMT4">
                      <p:embed/>
                    </p:oleObj>
                  </mc:Choice>
                  <mc:Fallback>
                    <p:oleObj name="" r:id="rId9" imgW="381000" imgH="228600" progId="Equation.DSMT4">
                      <p:embed/>
                      <p:pic>
                        <p:nvPicPr>
                          <p:cNvPr id="0" name="图片 3092"/>
                          <p:cNvPicPr/>
                          <p:nvPr/>
                        </p:nvPicPr>
                        <p:blipFill>
                          <a:blip r:embed="rId10"/>
                          <a:stretch>
                            <a:fillRect/>
                          </a:stretch>
                        </p:blipFill>
                        <p:spPr>
                          <a:xfrm>
                            <a:off x="1973" y="2704"/>
                            <a:ext cx="409" cy="205"/>
                          </a:xfrm>
                          <a:prstGeom prst="rect">
                            <a:avLst/>
                          </a:prstGeom>
                          <a:noFill/>
                          <a:ln w="38100">
                            <a:noFill/>
                            <a:miter/>
                          </a:ln>
                        </p:spPr>
                      </p:pic>
                    </p:oleObj>
                  </mc:Fallback>
                </mc:AlternateContent>
              </a:graphicData>
            </a:graphic>
          </p:graphicFrame>
          <p:sp>
            <p:nvSpPr>
              <p:cNvPr id="15386" name="矩形 110617"/>
              <p:cNvSpPr/>
              <p:nvPr/>
            </p:nvSpPr>
            <p:spPr>
              <a:xfrm>
                <a:off x="2349" y="2645"/>
                <a:ext cx="1392"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的乘积。电容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387" name="对象 110618"/>
              <p:cNvGraphicFramePr/>
              <p:nvPr/>
            </p:nvGraphicFramePr>
            <p:xfrm>
              <a:off x="3612" y="2704"/>
              <a:ext cx="196" cy="227"/>
            </p:xfrm>
            <a:graphic>
              <a:graphicData uri="http://schemas.openxmlformats.org/presentationml/2006/ole">
                <mc:AlternateContent xmlns:mc="http://schemas.openxmlformats.org/markup-compatibility/2006">
                  <mc:Choice xmlns:v="urn:schemas-microsoft-com:vml" Requires="v">
                    <p:oleObj spid="_x0000_s13338" name="" r:id="rId11" imgW="203200" imgH="228600" progId="Equation.DSMT4">
                      <p:embed/>
                    </p:oleObj>
                  </mc:Choice>
                  <mc:Fallback>
                    <p:oleObj name="" r:id="rId11" imgW="203200" imgH="228600" progId="Equation.DSMT4">
                      <p:embed/>
                      <p:pic>
                        <p:nvPicPr>
                          <p:cNvPr id="0" name="图片 3088"/>
                          <p:cNvPicPr/>
                          <p:nvPr/>
                        </p:nvPicPr>
                        <p:blipFill>
                          <a:blip r:embed="rId12"/>
                          <a:stretch>
                            <a:fillRect/>
                          </a:stretch>
                        </p:blipFill>
                        <p:spPr>
                          <a:xfrm>
                            <a:off x="3612" y="2704"/>
                            <a:ext cx="196" cy="227"/>
                          </a:xfrm>
                          <a:prstGeom prst="rect">
                            <a:avLst/>
                          </a:prstGeom>
                          <a:noFill/>
                          <a:ln w="38100">
                            <a:noFill/>
                            <a:miter/>
                          </a:ln>
                        </p:spPr>
                      </p:pic>
                    </p:oleObj>
                  </mc:Fallback>
                </mc:AlternateContent>
              </a:graphicData>
            </a:graphic>
          </p:graphicFrame>
          <p:sp>
            <p:nvSpPr>
              <p:cNvPr id="15388" name="矩形 110619"/>
              <p:cNvSpPr/>
              <p:nvPr/>
            </p:nvSpPr>
            <p:spPr>
              <a:xfrm>
                <a:off x="3833" y="2659"/>
                <a:ext cx="1344"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越大，通频带 </a:t>
                </a:r>
                <a:endParaRPr lang="zh-CN" altLang="en-US" sz="2400" b="1" dirty="0">
                  <a:latin typeface="仿宋" panose="02010609060101010101" charset="-122"/>
                  <a:ea typeface="仿宋" panose="02010609060101010101" charset="-122"/>
                  <a:cs typeface="仿宋" panose="02010609060101010101" charset="-122"/>
                </a:endParaRPr>
              </a:p>
            </p:txBody>
          </p:sp>
        </p:grpSp>
        <p:grpSp>
          <p:nvGrpSpPr>
            <p:cNvPr id="15389" name="组合 110620"/>
            <p:cNvGrpSpPr/>
            <p:nvPr/>
          </p:nvGrpSpPr>
          <p:grpSpPr>
            <a:xfrm>
              <a:off x="768" y="2880"/>
              <a:ext cx="2689" cy="288"/>
              <a:chOff x="476" y="2933"/>
              <a:chExt cx="2689" cy="288"/>
            </a:xfrm>
          </p:grpSpPr>
          <p:graphicFrame>
            <p:nvGraphicFramePr>
              <p:cNvPr id="15390" name="对象 110621"/>
              <p:cNvGraphicFramePr/>
              <p:nvPr/>
            </p:nvGraphicFramePr>
            <p:xfrm>
              <a:off x="476" y="2947"/>
              <a:ext cx="383" cy="241"/>
            </p:xfrm>
            <a:graphic>
              <a:graphicData uri="http://schemas.openxmlformats.org/presentationml/2006/ole">
                <mc:AlternateContent xmlns:mc="http://schemas.openxmlformats.org/markup-compatibility/2006">
                  <mc:Choice xmlns:v="urn:schemas-microsoft-com:vml" Requires="v">
                    <p:oleObj spid="_x0000_s13339" name="" r:id="rId13" imgW="381000" imgH="228600" progId="Equation.DSMT4">
                      <p:embed/>
                    </p:oleObj>
                  </mc:Choice>
                  <mc:Fallback>
                    <p:oleObj name="" r:id="rId13" imgW="381000" imgH="228600" progId="Equation.DSMT4">
                      <p:embed/>
                      <p:pic>
                        <p:nvPicPr>
                          <p:cNvPr id="0" name="图片 3094"/>
                          <p:cNvPicPr/>
                          <p:nvPr/>
                        </p:nvPicPr>
                        <p:blipFill>
                          <a:blip r:embed="rId14"/>
                          <a:stretch>
                            <a:fillRect/>
                          </a:stretch>
                        </p:blipFill>
                        <p:spPr>
                          <a:xfrm>
                            <a:off x="476" y="2947"/>
                            <a:ext cx="383" cy="241"/>
                          </a:xfrm>
                          <a:prstGeom prst="rect">
                            <a:avLst/>
                          </a:prstGeom>
                          <a:noFill/>
                          <a:ln w="38100">
                            <a:noFill/>
                            <a:miter/>
                          </a:ln>
                        </p:spPr>
                      </p:pic>
                    </p:oleObj>
                  </mc:Fallback>
                </mc:AlternateContent>
              </a:graphicData>
            </a:graphic>
          </p:graphicFrame>
          <p:sp>
            <p:nvSpPr>
              <p:cNvPr id="15391" name="矩形 110622"/>
              <p:cNvSpPr/>
              <p:nvPr/>
            </p:nvSpPr>
            <p:spPr>
              <a:xfrm>
                <a:off x="861" y="2933"/>
                <a:ext cx="1392"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越宽，则增益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392" name="对象 110623"/>
              <p:cNvGraphicFramePr/>
              <p:nvPr/>
            </p:nvGraphicFramePr>
            <p:xfrm>
              <a:off x="2061" y="2933"/>
              <a:ext cx="288" cy="288"/>
            </p:xfrm>
            <a:graphic>
              <a:graphicData uri="http://schemas.openxmlformats.org/presentationml/2006/ole">
                <mc:AlternateContent xmlns:mc="http://schemas.openxmlformats.org/markup-compatibility/2006">
                  <mc:Choice xmlns:v="urn:schemas-microsoft-com:vml" Requires="v">
                    <p:oleObj spid="_x0000_s13340" name="" r:id="rId15" imgW="228600" imgH="228600" progId="Equation.DSMT4">
                      <p:embed/>
                    </p:oleObj>
                  </mc:Choice>
                  <mc:Fallback>
                    <p:oleObj name="" r:id="rId15" imgW="228600" imgH="228600" progId="Equation.DSMT4">
                      <p:embed/>
                      <p:pic>
                        <p:nvPicPr>
                          <p:cNvPr id="0" name="图片 3093"/>
                          <p:cNvPicPr/>
                          <p:nvPr/>
                        </p:nvPicPr>
                        <p:blipFill>
                          <a:blip r:embed="rId16"/>
                          <a:stretch>
                            <a:fillRect/>
                          </a:stretch>
                        </p:blipFill>
                        <p:spPr>
                          <a:xfrm>
                            <a:off x="2061" y="2933"/>
                            <a:ext cx="288" cy="288"/>
                          </a:xfrm>
                          <a:prstGeom prst="rect">
                            <a:avLst/>
                          </a:prstGeom>
                          <a:noFill/>
                          <a:ln w="38100">
                            <a:noFill/>
                            <a:miter/>
                          </a:ln>
                        </p:spPr>
                      </p:pic>
                    </p:oleObj>
                  </mc:Fallback>
                </mc:AlternateContent>
              </a:graphicData>
            </a:graphic>
          </p:graphicFrame>
          <p:sp>
            <p:nvSpPr>
              <p:cNvPr id="15393" name="矩形 110624"/>
              <p:cNvSpPr/>
              <p:nvPr/>
            </p:nvSpPr>
            <p:spPr>
              <a:xfrm>
                <a:off x="2301" y="2933"/>
                <a:ext cx="864"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越小。 </a:t>
                </a:r>
                <a:endParaRPr lang="zh-CN" altLang="en-US" sz="2400" b="1" dirty="0">
                  <a:latin typeface="仿宋" panose="02010609060101010101" charset="-122"/>
                  <a:ea typeface="仿宋" panose="02010609060101010101" charset="-122"/>
                  <a:cs typeface="仿宋" panose="02010609060101010101" charset="-122"/>
                </a:endParaRPr>
              </a:p>
            </p:txBody>
          </p:sp>
        </p:grpSp>
      </p:grpSp>
      <p:sp>
        <p:nvSpPr>
          <p:cNvPr id="15394" name="矩形 110625"/>
          <p:cNvSpPr/>
          <p:nvPr/>
        </p:nvSpPr>
        <p:spPr>
          <a:xfrm>
            <a:off x="0" y="32908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5395" name="矩形 110626"/>
          <p:cNvSpPr/>
          <p:nvPr/>
        </p:nvSpPr>
        <p:spPr>
          <a:xfrm>
            <a:off x="0" y="32845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pSp>
        <p:nvGrpSpPr>
          <p:cNvPr id="15399" name="组合 7"/>
          <p:cNvGrpSpPr/>
          <p:nvPr/>
        </p:nvGrpSpPr>
        <p:grpSpPr>
          <a:xfrm>
            <a:off x="1066800" y="5105400"/>
            <a:ext cx="7848600" cy="1462088"/>
            <a:chOff x="1680" y="8040"/>
            <a:chExt cx="12360" cy="2302"/>
          </a:xfrm>
        </p:grpSpPr>
        <p:sp>
          <p:nvSpPr>
            <p:cNvPr id="15400" name="矩形 110627"/>
            <p:cNvSpPr/>
            <p:nvPr/>
          </p:nvSpPr>
          <p:spPr>
            <a:xfrm>
              <a:off x="2280" y="8040"/>
              <a:ext cx="11760" cy="720"/>
            </a:xfrm>
            <a:prstGeom prst="rect">
              <a:avLst/>
            </a:prstGeom>
            <a:noFill/>
            <a:ln w="9525">
              <a:noFill/>
            </a:ln>
          </p:spPr>
          <p:txBody>
            <a:bodyPr anchor="t" anchorCtr="0">
              <a:spAutoFit/>
            </a:bodyPr>
            <a:lstStyle/>
            <a:p>
              <a:r>
                <a:rPr lang="en-US" altLang="zh-CN" sz="2400" b="1">
                  <a:latin typeface="仿宋" panose="02010609060101010101" charset="-122"/>
                  <a:ea typeface="仿宋" panose="02010609060101010101" charset="-122"/>
                  <a:cs typeface="仿宋" panose="02010609060101010101" charset="-122"/>
                </a:rPr>
                <a:t>B</a:t>
              </a:r>
              <a:r>
                <a:rPr lang="zh-CN" altLang="en-US" sz="2400" b="1" dirty="0">
                  <a:latin typeface="仿宋" panose="02010609060101010101" charset="-122"/>
                  <a:ea typeface="仿宋" panose="02010609060101010101" charset="-122"/>
                  <a:cs typeface="仿宋" panose="02010609060101010101" charset="-122"/>
                </a:rPr>
                <a:t>、要想既得到高的增益，又保证足够宽的通频带，除</a:t>
              </a:r>
              <a:endParaRPr lang="zh-CN" altLang="en-US" sz="2400" b="1" dirty="0">
                <a:latin typeface="仿宋" panose="02010609060101010101" charset="-122"/>
                <a:ea typeface="仿宋" panose="02010609060101010101" charset="-122"/>
                <a:cs typeface="仿宋" panose="02010609060101010101" charset="-122"/>
              </a:endParaRPr>
            </a:p>
          </p:txBody>
        </p:sp>
        <p:sp>
          <p:nvSpPr>
            <p:cNvPr id="15401" name="矩形 110634"/>
            <p:cNvSpPr/>
            <p:nvPr/>
          </p:nvSpPr>
          <p:spPr>
            <a:xfrm>
              <a:off x="1680" y="8880"/>
              <a:ext cx="12360" cy="720"/>
            </a:xfrm>
            <a:prstGeom prst="rect">
              <a:avLst/>
            </a:prstGeom>
            <a:noFill/>
            <a:ln w="9525">
              <a:noFill/>
            </a:ln>
          </p:spPr>
          <p:txBody>
            <a:bodyPr wrap="none" anchor="t" anchorCtr="0">
              <a:spAutoFit/>
            </a:bodyPr>
            <a:lstStyle/>
            <a:p>
              <a:r>
                <a:rPr lang="zh-CN" altLang="en-US" sz="2400" b="1" dirty="0">
                  <a:latin typeface="仿宋" panose="02010609060101010101" charset="-122"/>
                  <a:ea typeface="仿宋" panose="02010609060101010101" charset="-122"/>
                  <a:cs typeface="仿宋" panose="02010609060101010101" charset="-122"/>
                </a:rPr>
                <a:t>了选用    大的晶体管外，还应该尽量减小谐振回路的总</a:t>
              </a:r>
              <a:endParaRPr lang="zh-CN" altLang="en-US" sz="2400" b="1" dirty="0">
                <a:latin typeface="仿宋" panose="02010609060101010101" charset="-122"/>
                <a:ea typeface="仿宋" panose="02010609060101010101" charset="-122"/>
                <a:cs typeface="仿宋" panose="02010609060101010101" charset="-122"/>
              </a:endParaRPr>
            </a:p>
          </p:txBody>
        </p:sp>
        <p:sp>
          <p:nvSpPr>
            <p:cNvPr id="15402" name="矩形 110635"/>
            <p:cNvSpPr/>
            <p:nvPr/>
          </p:nvSpPr>
          <p:spPr>
            <a:xfrm>
              <a:off x="1920" y="9600"/>
              <a:ext cx="2460" cy="725"/>
            </a:xfrm>
            <a:prstGeom prst="rect">
              <a:avLst/>
            </a:prstGeom>
            <a:noFill/>
            <a:ln w="9525">
              <a:noFill/>
            </a:ln>
          </p:spPr>
          <p:txBody>
            <a:bodyPr wrap="none" anchor="t" anchorCtr="0">
              <a:spAutoFit/>
            </a:bodyPr>
            <a:lstStyle/>
            <a:p>
              <a:r>
                <a:rPr lang="zh-CN" altLang="en-US" sz="2400" b="1" dirty="0">
                  <a:latin typeface="仿宋" panose="02010609060101010101" charset="-122"/>
                  <a:ea typeface="仿宋" panose="02010609060101010101" charset="-122"/>
                  <a:cs typeface="仿宋" panose="02010609060101010101" charset="-122"/>
                </a:rPr>
                <a:t>电容   。</a:t>
              </a:r>
              <a:endParaRPr lang="zh-CN" altLang="en-US" sz="2400" b="1" dirty="0">
                <a:latin typeface="仿宋" panose="02010609060101010101" charset="-122"/>
                <a:ea typeface="仿宋" panose="02010609060101010101" charset="-122"/>
                <a:cs typeface="仿宋" panose="02010609060101010101" charset="-122"/>
              </a:endParaRPr>
            </a:p>
          </p:txBody>
        </p:sp>
        <p:graphicFrame>
          <p:nvGraphicFramePr>
            <p:cNvPr id="15403" name="对象 110606"/>
            <p:cNvGraphicFramePr/>
            <p:nvPr/>
          </p:nvGraphicFramePr>
          <p:xfrm>
            <a:off x="3415" y="8745"/>
            <a:ext cx="785" cy="855"/>
          </p:xfrm>
          <a:graphic>
            <a:graphicData uri="http://schemas.openxmlformats.org/presentationml/2006/ole">
              <mc:AlternateContent xmlns:mc="http://schemas.openxmlformats.org/markup-compatibility/2006">
                <mc:Choice xmlns:v="urn:schemas-microsoft-com:vml" Requires="v">
                  <p:oleObj spid="_x0000_s13341" name="" r:id="rId17" imgW="215900" imgH="241300" progId="Equation.DSMT4">
                    <p:embed/>
                  </p:oleObj>
                </mc:Choice>
                <mc:Fallback>
                  <p:oleObj name="" r:id="rId17" imgW="215900" imgH="241300" progId="Equation.DSMT4">
                    <p:embed/>
                    <p:pic>
                      <p:nvPicPr>
                        <p:cNvPr id="0" name="图片 3096"/>
                        <p:cNvPicPr/>
                        <p:nvPr/>
                      </p:nvPicPr>
                      <p:blipFill>
                        <a:blip r:embed="rId4"/>
                        <a:stretch>
                          <a:fillRect/>
                        </a:stretch>
                      </p:blipFill>
                      <p:spPr>
                        <a:xfrm>
                          <a:off x="3415" y="8745"/>
                          <a:ext cx="785" cy="855"/>
                        </a:xfrm>
                        <a:prstGeom prst="rect">
                          <a:avLst/>
                        </a:prstGeom>
                        <a:noFill/>
                        <a:ln w="38100">
                          <a:noFill/>
                          <a:miter/>
                        </a:ln>
                      </p:spPr>
                    </p:pic>
                  </p:oleObj>
                </mc:Fallback>
              </mc:AlternateContent>
            </a:graphicData>
          </a:graphic>
        </p:graphicFrame>
        <p:graphicFrame>
          <p:nvGraphicFramePr>
            <p:cNvPr id="15404" name="对象 110614"/>
            <p:cNvGraphicFramePr/>
            <p:nvPr/>
          </p:nvGraphicFramePr>
          <p:xfrm>
            <a:off x="3119" y="9742"/>
            <a:ext cx="542" cy="600"/>
          </p:xfrm>
          <a:graphic>
            <a:graphicData uri="http://schemas.openxmlformats.org/presentationml/2006/ole">
              <mc:AlternateContent xmlns:mc="http://schemas.openxmlformats.org/markup-compatibility/2006">
                <mc:Choice xmlns:v="urn:schemas-microsoft-com:vml" Requires="v">
                  <p:oleObj spid="_x0000_s13342" name="" r:id="rId18" imgW="203200" imgH="228600" progId="Equation.DSMT4">
                    <p:embed/>
                  </p:oleObj>
                </mc:Choice>
                <mc:Fallback>
                  <p:oleObj name="" r:id="rId18" imgW="203200" imgH="228600" progId="Equation.DSMT4">
                    <p:embed/>
                    <p:pic>
                      <p:nvPicPr>
                        <p:cNvPr id="0" name="图片 3095"/>
                        <p:cNvPicPr/>
                        <p:nvPr/>
                      </p:nvPicPr>
                      <p:blipFill>
                        <a:blip r:embed="rId8"/>
                        <a:stretch>
                          <a:fillRect/>
                        </a:stretch>
                      </p:blipFill>
                      <p:spPr>
                        <a:xfrm>
                          <a:off x="3119" y="9742"/>
                          <a:ext cx="542" cy="600"/>
                        </a:xfrm>
                        <a:prstGeom prst="rect">
                          <a:avLst/>
                        </a:prstGeom>
                        <a:noFill/>
                        <a:ln w="38100">
                          <a:noFill/>
                          <a:miter/>
                        </a:ln>
                      </p:spPr>
                    </p:pic>
                  </p:oleObj>
                </mc:Fallback>
              </mc:AlternateContent>
            </a:graphicData>
          </a:graphic>
        </p:graphicFrame>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0594"/>
                                        </p:tgtEl>
                                        <p:attrNameLst>
                                          <p:attrName>style.visibility</p:attrName>
                                        </p:attrNameLst>
                                      </p:cBhvr>
                                      <p:to>
                                        <p:strVal val="visible"/>
                                      </p:to>
                                    </p:set>
                                    <p:anim calcmode="discrete" valueType="clr">
                                      <p:cBhvr override="childStyle">
                                        <p:cTn id="7" dur="80"/>
                                        <p:tgtEl>
                                          <p:spTgt spid="11059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0594"/>
                                        </p:tgtEl>
                                        <p:attrNameLst>
                                          <p:attrName>fillcolor</p:attrName>
                                        </p:attrNameLst>
                                      </p:cBhvr>
                                      <p:tavLst>
                                        <p:tav tm="0">
                                          <p:val>
                                            <p:clrVal>
                                              <a:schemeClr val="accent2"/>
                                            </p:clrVal>
                                          </p:val>
                                        </p:tav>
                                        <p:tav tm="50000">
                                          <p:val>
                                            <p:clrVal>
                                              <a:schemeClr val="hlink"/>
                                            </p:clrVal>
                                          </p:val>
                                        </p:tav>
                                      </p:tavLst>
                                    </p:anim>
                                    <p:set>
                                      <p:cBhvr>
                                        <p:cTn id="9" dur="80"/>
                                        <p:tgtEl>
                                          <p:spTgt spid="11059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110596"/>
                                        </p:tgtEl>
                                        <p:attrNameLst>
                                          <p:attrName>style.visibility</p:attrName>
                                        </p:attrNameLst>
                                      </p:cBhvr>
                                      <p:to>
                                        <p:strVal val="visible"/>
                                      </p:to>
                                    </p:set>
                                    <p:animEffect transition="in" filter="box(in)">
                                      <p:cBhvr>
                                        <p:cTn id="14" dur="500"/>
                                        <p:tgtEl>
                                          <p:spTgt spid="110596"/>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10597"/>
                                        </p:tgtEl>
                                        <p:attrNameLst>
                                          <p:attrName>style.visibility</p:attrName>
                                        </p:attrNameLst>
                                      </p:cBhvr>
                                      <p:to>
                                        <p:strVal val="visible"/>
                                      </p:to>
                                    </p:set>
                                    <p:anim calcmode="discrete" valueType="clr">
                                      <p:cBhvr override="childStyle">
                                        <p:cTn id="19" dur="80"/>
                                        <p:tgtEl>
                                          <p:spTgt spid="11059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10597"/>
                                        </p:tgtEl>
                                        <p:attrNameLst>
                                          <p:attrName>fillcolor</p:attrName>
                                        </p:attrNameLst>
                                      </p:cBhvr>
                                      <p:tavLst>
                                        <p:tav tm="0">
                                          <p:val>
                                            <p:clrVal>
                                              <a:schemeClr val="accent2"/>
                                            </p:clrVal>
                                          </p:val>
                                        </p:tav>
                                        <p:tav tm="50000">
                                          <p:val>
                                            <p:clrVal>
                                              <a:schemeClr val="hlink"/>
                                            </p:clrVal>
                                          </p:val>
                                        </p:tav>
                                      </p:tavLst>
                                    </p:anim>
                                    <p:set>
                                      <p:cBhvr>
                                        <p:cTn id="21" dur="80"/>
                                        <p:tgtEl>
                                          <p:spTgt spid="110597"/>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10639"/>
                                        </p:tgtEl>
                                        <p:attrNameLst>
                                          <p:attrName>style.visibility</p:attrName>
                                        </p:attrNameLst>
                                      </p:cBhvr>
                                      <p:to>
                                        <p:strVal val="visible"/>
                                      </p:to>
                                    </p:set>
                                    <p:animEffect transition="in" filter="blinds(horizontal)">
                                      <p:cBhvr>
                                        <p:cTn id="26" dur="500"/>
                                        <p:tgtEl>
                                          <p:spTgt spid="110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4" grpId="0"/>
      <p:bldP spid="11059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684" name="组合 111683"/>
          <p:cNvGrpSpPr/>
          <p:nvPr/>
        </p:nvGrpSpPr>
        <p:grpSpPr>
          <a:xfrm>
            <a:off x="1000125" y="1666875"/>
            <a:ext cx="7620000" cy="1468438"/>
            <a:chOff x="624" y="1056"/>
            <a:chExt cx="4800" cy="925"/>
          </a:xfrm>
        </p:grpSpPr>
        <p:grpSp>
          <p:nvGrpSpPr>
            <p:cNvPr id="16386" name="组合 111617"/>
            <p:cNvGrpSpPr/>
            <p:nvPr/>
          </p:nvGrpSpPr>
          <p:grpSpPr>
            <a:xfrm>
              <a:off x="864" y="1056"/>
              <a:ext cx="4560" cy="306"/>
              <a:chOff x="716" y="482"/>
              <a:chExt cx="4560" cy="306"/>
            </a:xfrm>
          </p:grpSpPr>
          <p:sp>
            <p:nvSpPr>
              <p:cNvPr id="16387" name="矩形 111618"/>
              <p:cNvSpPr/>
              <p:nvPr/>
            </p:nvSpPr>
            <p:spPr>
              <a:xfrm>
                <a:off x="716" y="482"/>
                <a:ext cx="624" cy="306"/>
              </a:xfrm>
              <a:prstGeom prst="rect">
                <a:avLst/>
              </a:prstGeom>
              <a:noFill/>
              <a:ln w="9525">
                <a:noFill/>
              </a:ln>
            </p:spPr>
            <p:txBody>
              <a:bodyPr anchor="t" anchorCtr="0">
                <a:spAutoFit/>
              </a:bodyPr>
              <a:lstStyle/>
              <a:p>
                <a:r>
                  <a:rPr lang="en-US" altLang="zh-CN" sz="2400" b="1">
                    <a:latin typeface="仿宋" panose="02010609060101010101" charset="-122"/>
                    <a:ea typeface="仿宋" panose="02010609060101010101" charset="-122"/>
                    <a:cs typeface="仿宋" panose="02010609060101010101" charset="-122"/>
                  </a:rPr>
                  <a:t>C</a:t>
                </a:r>
                <a:r>
                  <a:rPr lang="zh-CN" altLang="en-US" sz="2400" b="1" dirty="0">
                    <a:latin typeface="仿宋" panose="02010609060101010101" charset="-122"/>
                    <a:ea typeface="仿宋" panose="02010609060101010101" charset="-122"/>
                    <a:cs typeface="仿宋" panose="02010609060101010101" charset="-122"/>
                  </a:rPr>
                  <a:t>、 </a:t>
                </a:r>
                <a:endParaRPr lang="zh-CN" altLang="en-US" sz="2400" b="1" dirty="0">
                  <a:latin typeface="仿宋" panose="02010609060101010101" charset="-122"/>
                  <a:ea typeface="仿宋" panose="02010609060101010101" charset="-122"/>
                  <a:cs typeface="仿宋" panose="02010609060101010101" charset="-122"/>
                </a:endParaRPr>
              </a:p>
            </p:txBody>
          </p:sp>
          <p:sp>
            <p:nvSpPr>
              <p:cNvPr id="16388" name="矩形 111620"/>
              <p:cNvSpPr/>
              <p:nvPr/>
            </p:nvSpPr>
            <p:spPr>
              <a:xfrm>
                <a:off x="1196" y="482"/>
                <a:ext cx="3630"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cs typeface="仿宋" panose="02010609060101010101" charset="-122"/>
                  </a:rPr>
                  <a:t>的减小与电路的稳定性相矛盾，减小 </a:t>
                </a:r>
                <a:endParaRPr lang="zh-CN" altLang="en-US" sz="2400" b="1" dirty="0">
                  <a:latin typeface="仿宋" panose="02010609060101010101" charset="-122"/>
                  <a:ea typeface="仿宋" panose="02010609060101010101" charset="-122"/>
                  <a:cs typeface="仿宋" panose="02010609060101010101" charset="-122"/>
                </a:endParaRPr>
              </a:p>
            </p:txBody>
          </p:sp>
          <p:sp>
            <p:nvSpPr>
              <p:cNvPr id="16389" name="矩形 111622"/>
              <p:cNvSpPr/>
              <p:nvPr/>
            </p:nvSpPr>
            <p:spPr>
              <a:xfrm>
                <a:off x="4508" y="482"/>
                <a:ext cx="768" cy="288"/>
              </a:xfrm>
              <a:prstGeom prst="rect">
                <a:avLst/>
              </a:prstGeom>
              <a:noFill/>
              <a:ln w="9525">
                <a:noFill/>
              </a:ln>
            </p:spPr>
            <p:txBody>
              <a:bodyPr anchor="t" anchorCtr="0">
                <a:spAutoFit/>
              </a:bodyPr>
              <a:lstStyle/>
              <a:p>
                <a:r>
                  <a:rPr lang="zh-CN" altLang="en-US" sz="2400" b="1" dirty="0">
                    <a:latin typeface="仿宋" panose="02010609060101010101" charset="-122"/>
                    <a:ea typeface="仿宋" panose="02010609060101010101" charset="-122"/>
                  </a:rPr>
                  <a:t>即应该</a:t>
                </a:r>
                <a:endParaRPr lang="zh-CN" altLang="en-US" sz="2400" b="1" dirty="0">
                  <a:latin typeface="仿宋" panose="02010609060101010101" charset="-122"/>
                  <a:ea typeface="仿宋" panose="02010609060101010101" charset="-122"/>
                </a:endParaRPr>
              </a:p>
            </p:txBody>
          </p:sp>
        </p:grpSp>
        <p:sp>
          <p:nvSpPr>
            <p:cNvPr id="16390" name="矩形 111623"/>
            <p:cNvSpPr/>
            <p:nvPr/>
          </p:nvSpPr>
          <p:spPr>
            <a:xfrm>
              <a:off x="624" y="1296"/>
              <a:ext cx="4752" cy="685"/>
            </a:xfrm>
            <a:prstGeom prst="rect">
              <a:avLst/>
            </a:prstGeom>
            <a:noFill/>
            <a:ln w="9525">
              <a:noFill/>
            </a:ln>
          </p:spPr>
          <p:txBody>
            <a:bodyPr anchor="t" anchorCtr="0">
              <a:spAutoFit/>
            </a:bodyPr>
            <a:lstStyle/>
            <a:p>
              <a:pPr>
                <a:lnSpc>
                  <a:spcPct val="135000"/>
                </a:lnSpc>
              </a:pPr>
              <a:r>
                <a:rPr lang="zh-CN" altLang="en-US" sz="2400" b="1" dirty="0">
                  <a:latin typeface="仿宋" panose="02010609060101010101" charset="-122"/>
                  <a:ea typeface="仿宋" panose="02010609060101010101" charset="-122"/>
                  <a:cs typeface="仿宋" panose="02010609060101010101" charset="-122"/>
                </a:rPr>
                <a:t>减小外接电容</a:t>
              </a:r>
              <a:r>
                <a:rPr lang="en-US" altLang="zh-CN" sz="2400" b="1" dirty="0">
                  <a:latin typeface="仿宋" panose="02010609060101010101" charset="-122"/>
                  <a:ea typeface="仿宋" panose="02010609060101010101" charset="-122"/>
                  <a:cs typeface="仿宋" panose="02010609060101010101" charset="-122"/>
                </a:rPr>
                <a:t>C </a:t>
              </a:r>
              <a:r>
                <a:rPr lang="zh-CN" altLang="en-US" sz="2400" b="1" dirty="0">
                  <a:latin typeface="仿宋" panose="02010609060101010101" charset="-122"/>
                  <a:ea typeface="仿宋" panose="02010609060101010101" charset="-122"/>
                  <a:cs typeface="仿宋" panose="02010609060101010101" charset="-122"/>
                </a:rPr>
                <a:t>，但分布参数的影响将加大，会造成电路不稳定。解决的方法是采用部分接入的方式。</a:t>
              </a:r>
              <a:r>
                <a:rPr lang="zh-CN" altLang="en-US" dirty="0">
                  <a:latin typeface="仿宋" panose="02010609060101010101" charset="-122"/>
                  <a:ea typeface="仿宋" panose="02010609060101010101" charset="-122"/>
                  <a:cs typeface="仿宋" panose="02010609060101010101" charset="-122"/>
                </a:rPr>
                <a:t> </a:t>
              </a:r>
              <a:r>
                <a:rPr lang="zh-CN" altLang="en-US" sz="2400" b="1" dirty="0">
                  <a:latin typeface="仿宋" panose="02010609060101010101" charset="-122"/>
                  <a:ea typeface="仿宋" panose="02010609060101010101" charset="-122"/>
                  <a:cs typeface="仿宋" panose="02010609060101010101" charset="-122"/>
                </a:rPr>
                <a:t> </a:t>
              </a:r>
              <a:endParaRPr lang="zh-CN" altLang="en-US" sz="2400" b="1" dirty="0">
                <a:latin typeface="仿宋" panose="02010609060101010101" charset="-122"/>
                <a:ea typeface="仿宋" panose="02010609060101010101" charset="-122"/>
                <a:cs typeface="仿宋" panose="02010609060101010101" charset="-122"/>
              </a:endParaRPr>
            </a:p>
          </p:txBody>
        </p:sp>
      </p:grpSp>
      <p:sp>
        <p:nvSpPr>
          <p:cNvPr id="16391" name="矩形 111624"/>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6392" name="矩形 111625"/>
          <p:cNvSpPr/>
          <p:nvPr/>
        </p:nvSpPr>
        <p:spPr>
          <a:xfrm>
            <a:off x="0" y="33099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6393" name="矩形 111630"/>
          <p:cNvSpPr/>
          <p:nvPr/>
        </p:nvSpPr>
        <p:spPr>
          <a:xfrm>
            <a:off x="0" y="33528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6394" name="矩形 111631"/>
          <p:cNvSpPr/>
          <p:nvPr/>
        </p:nvSpPr>
        <p:spPr>
          <a:xfrm>
            <a:off x="0" y="33528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6395" name="矩形 111640"/>
          <p:cNvSpPr/>
          <p:nvPr/>
        </p:nvSpPr>
        <p:spPr>
          <a:xfrm>
            <a:off x="0" y="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6396" name="矩形 111643"/>
          <p:cNvSpPr/>
          <p:nvPr/>
        </p:nvSpPr>
        <p:spPr>
          <a:xfrm>
            <a:off x="0" y="33528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6400" name="对象 110614"/>
          <p:cNvGraphicFramePr/>
          <p:nvPr/>
        </p:nvGraphicFramePr>
        <p:xfrm>
          <a:off x="1878013" y="1692275"/>
          <a:ext cx="344487" cy="381000"/>
        </p:xfrm>
        <a:graphic>
          <a:graphicData uri="http://schemas.openxmlformats.org/presentationml/2006/ole">
            <mc:AlternateContent xmlns:mc="http://schemas.openxmlformats.org/markup-compatibility/2006">
              <mc:Choice xmlns:v="urn:schemas-microsoft-com:vml" Requires="v">
                <p:oleObj spid="_x0000_s14341" name="" r:id="rId1" imgW="203200" imgH="228600" progId="Equation.DSMT4">
                  <p:embed/>
                </p:oleObj>
              </mc:Choice>
              <mc:Fallback>
                <p:oleObj name="" r:id="rId1" imgW="203200" imgH="228600" progId="Equation.DSMT4">
                  <p:embed/>
                  <p:pic>
                    <p:nvPicPr>
                      <p:cNvPr id="0" name="图片 3098"/>
                      <p:cNvPicPr/>
                      <p:nvPr/>
                    </p:nvPicPr>
                    <p:blipFill>
                      <a:blip r:embed="rId2"/>
                      <a:stretch>
                        <a:fillRect/>
                      </a:stretch>
                    </p:blipFill>
                    <p:spPr>
                      <a:xfrm>
                        <a:off x="1878013" y="1692275"/>
                        <a:ext cx="344487" cy="381000"/>
                      </a:xfrm>
                      <a:prstGeom prst="rect">
                        <a:avLst/>
                      </a:prstGeom>
                      <a:noFill/>
                      <a:ln w="38100">
                        <a:noFill/>
                        <a:miter/>
                      </a:ln>
                    </p:spPr>
                  </p:pic>
                </p:oleObj>
              </mc:Fallback>
            </mc:AlternateContent>
          </a:graphicData>
        </a:graphic>
      </p:graphicFrame>
      <p:graphicFrame>
        <p:nvGraphicFramePr>
          <p:cNvPr id="16401" name="对象 110614"/>
          <p:cNvGraphicFramePr/>
          <p:nvPr/>
        </p:nvGraphicFramePr>
        <p:xfrm>
          <a:off x="7151688" y="1704975"/>
          <a:ext cx="344487" cy="381000"/>
        </p:xfrm>
        <a:graphic>
          <a:graphicData uri="http://schemas.openxmlformats.org/presentationml/2006/ole">
            <mc:AlternateContent xmlns:mc="http://schemas.openxmlformats.org/markup-compatibility/2006">
              <mc:Choice xmlns:v="urn:schemas-microsoft-com:vml" Requires="v">
                <p:oleObj spid="_x0000_s14342" name="" r:id="rId3" imgW="203200" imgH="228600" progId="Equation.DSMT4">
                  <p:embed/>
                </p:oleObj>
              </mc:Choice>
              <mc:Fallback>
                <p:oleObj name="" r:id="rId3" imgW="203200" imgH="228600" progId="Equation.DSMT4">
                  <p:embed/>
                  <p:pic>
                    <p:nvPicPr>
                      <p:cNvPr id="0" name="图片 3097"/>
                      <p:cNvPicPr/>
                      <p:nvPr/>
                    </p:nvPicPr>
                    <p:blipFill>
                      <a:blip r:embed="rId2"/>
                      <a:stretch>
                        <a:fillRect/>
                      </a:stretch>
                    </p:blipFill>
                    <p:spPr>
                      <a:xfrm>
                        <a:off x="7151688" y="1704975"/>
                        <a:ext cx="344487" cy="381000"/>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1684"/>
                                        </p:tgtEl>
                                        <p:attrNameLst>
                                          <p:attrName>style.visibility</p:attrName>
                                        </p:attrNameLst>
                                      </p:cBhvr>
                                      <p:to>
                                        <p:strVal val="visible"/>
                                      </p:to>
                                    </p:set>
                                    <p:animEffect transition="in" filter="checkerboard(across)">
                                      <p:cBhvr>
                                        <p:cTn id="7" dur="500"/>
                                        <p:tgtEl>
                                          <p:spTgt spid="11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9" name="组合 145411"/>
          <p:cNvGrpSpPr/>
          <p:nvPr/>
        </p:nvGrpSpPr>
        <p:grpSpPr>
          <a:xfrm>
            <a:off x="762000" y="617220"/>
            <a:ext cx="7924800" cy="1198563"/>
            <a:chOff x="672" y="1632"/>
            <a:chExt cx="4992" cy="755"/>
          </a:xfrm>
        </p:grpSpPr>
        <p:graphicFrame>
          <p:nvGraphicFramePr>
            <p:cNvPr id="17410" name="对象 145412"/>
            <p:cNvGraphicFramePr/>
            <p:nvPr/>
          </p:nvGraphicFramePr>
          <p:xfrm>
            <a:off x="4512" y="1632"/>
            <a:ext cx="204" cy="288"/>
          </p:xfrm>
          <a:graphic>
            <a:graphicData uri="http://schemas.openxmlformats.org/presentationml/2006/ole">
              <mc:AlternateContent xmlns:mc="http://schemas.openxmlformats.org/markup-compatibility/2006">
                <mc:Choice xmlns:v="urn:schemas-microsoft-com:vml" Requires="v">
                  <p:oleObj spid="_x0000_s15391" name="" r:id="rId1" imgW="165100" imgH="228600" progId="Equation.DSMT4">
                    <p:embed/>
                  </p:oleObj>
                </mc:Choice>
                <mc:Fallback>
                  <p:oleObj name="" r:id="rId1" imgW="165100" imgH="228600" progId="Equation.DSMT4">
                    <p:embed/>
                    <p:pic>
                      <p:nvPicPr>
                        <p:cNvPr id="0" name="图片 3099"/>
                        <p:cNvPicPr/>
                        <p:nvPr/>
                      </p:nvPicPr>
                      <p:blipFill>
                        <a:blip r:embed="rId2"/>
                        <a:stretch>
                          <a:fillRect/>
                        </a:stretch>
                      </p:blipFill>
                      <p:spPr>
                        <a:xfrm>
                          <a:off x="4512" y="1632"/>
                          <a:ext cx="204" cy="288"/>
                        </a:xfrm>
                        <a:prstGeom prst="rect">
                          <a:avLst/>
                        </a:prstGeom>
                        <a:noFill/>
                        <a:ln w="38100">
                          <a:noFill/>
                          <a:miter/>
                        </a:ln>
                      </p:spPr>
                    </p:pic>
                  </p:oleObj>
                </mc:Fallback>
              </mc:AlternateContent>
            </a:graphicData>
          </a:graphic>
        </p:graphicFrame>
        <p:grpSp>
          <p:nvGrpSpPr>
            <p:cNvPr id="17411" name="组合 145413"/>
            <p:cNvGrpSpPr/>
            <p:nvPr/>
          </p:nvGrpSpPr>
          <p:grpSpPr>
            <a:xfrm>
              <a:off x="672" y="1632"/>
              <a:ext cx="4992" cy="755"/>
              <a:chOff x="768" y="1632"/>
              <a:chExt cx="4992" cy="755"/>
            </a:xfrm>
          </p:grpSpPr>
          <p:sp>
            <p:nvSpPr>
              <p:cNvPr id="17412" name="矩形 145414"/>
              <p:cNvSpPr/>
              <p:nvPr/>
            </p:nvSpPr>
            <p:spPr>
              <a:xfrm>
                <a:off x="768" y="1632"/>
                <a:ext cx="4992" cy="755"/>
              </a:xfrm>
              <a:prstGeom prst="rect">
                <a:avLst/>
              </a:prstGeom>
              <a:noFill/>
              <a:ln w="9525">
                <a:noFill/>
              </a:ln>
            </p:spPr>
            <p:txBody>
              <a:bodyPr anchor="t" anchorCtr="0">
                <a:spAutoFit/>
              </a:bodyPr>
              <a:lstStyle/>
              <a:p>
                <a:r>
                  <a:rPr lang="en-US" altLang="zh-CN" sz="2400" b="1" dirty="0">
                    <a:solidFill>
                      <a:srgbClr val="0000FF"/>
                    </a:solidFill>
                    <a:latin typeface="楷体_GB2312" pitchFamily="49" charset="-122"/>
                    <a:ea typeface="楷体_GB2312" pitchFamily="49" charset="-122"/>
                  </a:rPr>
                  <a:t>    </a:t>
                </a:r>
                <a:r>
                  <a:rPr lang="zh-CN" altLang="en-US" sz="2400" b="1" u="sng" dirty="0">
                    <a:solidFill>
                      <a:srgbClr val="FF0000"/>
                    </a:solidFill>
                    <a:latin typeface="楷体_GB2312" pitchFamily="49" charset="-122"/>
                    <a:ea typeface="楷体_GB2312" pitchFamily="49" charset="-122"/>
                  </a:rPr>
                  <a:t>例</a:t>
                </a:r>
                <a:r>
                  <a:rPr lang="en-US" altLang="zh-CN" sz="2400" b="1" u="sng">
                    <a:solidFill>
                      <a:srgbClr val="FF0000"/>
                    </a:solidFill>
                    <a:latin typeface="楷体_GB2312" pitchFamily="49" charset="-122"/>
                    <a:ea typeface="楷体_GB2312" pitchFamily="49" charset="-122"/>
                  </a:rPr>
                  <a:t>3.2.1</a:t>
                </a:r>
                <a:r>
                  <a:rPr lang="en-US" altLang="zh-CN" sz="2400" u="sng" dirty="0">
                    <a:solidFill>
                      <a:srgbClr val="FF0000"/>
                    </a:solidFill>
                    <a:latin typeface="楷体_GB2312" pitchFamily="49" charset="-122"/>
                    <a:ea typeface="楷体_GB2312" pitchFamily="49" charset="-122"/>
                  </a:rPr>
                  <a:t> </a:t>
                </a:r>
                <a:r>
                  <a:rPr lang="en-US" altLang="zh-CN" sz="2400" dirty="0">
                    <a:solidFill>
                      <a:srgbClr val="0000FF"/>
                    </a:solidFill>
                    <a:latin typeface="楷体_GB2312" pitchFamily="49" charset="-122"/>
                    <a:ea typeface="楷体_GB2312" pitchFamily="49" charset="-122"/>
                  </a:rPr>
                  <a:t>  </a:t>
                </a:r>
                <a:r>
                  <a:rPr lang="zh-CN" altLang="en-US" sz="2400" dirty="0">
                    <a:solidFill>
                      <a:srgbClr val="0000FF"/>
                    </a:solidFill>
                    <a:latin typeface="楷体_GB2312" pitchFamily="49" charset="-122"/>
                    <a:ea typeface="楷体_GB2312" pitchFamily="49" charset="-122"/>
                  </a:rPr>
                  <a:t>如</a:t>
                </a:r>
                <a:r>
                  <a:rPr lang="zh-CN" altLang="en-US" sz="2400" dirty="0">
                    <a:solidFill>
                      <a:srgbClr val="0000FF"/>
                    </a:solidFill>
                    <a:latin typeface="楷体_GB2312" pitchFamily="49" charset="-122"/>
                    <a:ea typeface="楷体_GB2312" pitchFamily="49" charset="-122"/>
                  </a:rPr>
                  <a:t>下图所示</a:t>
                </a:r>
                <a:r>
                  <a:rPr lang="en-US" altLang="zh-CN" sz="2400" dirty="0">
                    <a:solidFill>
                      <a:srgbClr val="0000FF"/>
                    </a:solidFill>
                    <a:latin typeface="楷体_GB2312" pitchFamily="49" charset="-122"/>
                    <a:ea typeface="楷体_GB2312" pitchFamily="49" charset="-122"/>
                  </a:rPr>
                  <a:t>, </a:t>
                </a:r>
                <a:r>
                  <a:rPr lang="zh-CN" altLang="en-US" sz="2400" dirty="0">
                    <a:solidFill>
                      <a:srgbClr val="0000FF"/>
                    </a:solidFill>
                    <a:latin typeface="楷体_GB2312" pitchFamily="49" charset="-122"/>
                    <a:ea typeface="楷体_GB2312" pitchFamily="49" charset="-122"/>
                  </a:rPr>
                  <a:t>已知工作频率   </a:t>
                </a:r>
                <a:r>
                  <a:rPr lang="en-US" altLang="zh-CN" sz="2400">
                    <a:solidFill>
                      <a:srgbClr val="0000FF"/>
                    </a:solidFill>
                    <a:latin typeface="楷体_GB2312" pitchFamily="49" charset="-122"/>
                    <a:ea typeface="楷体_GB2312" pitchFamily="49" charset="-122"/>
                  </a:rPr>
                  <a:t>= 30MHz, </a:t>
                </a:r>
                <a:endParaRPr lang="en-US" altLang="zh-CN" sz="2400">
                  <a:solidFill>
                    <a:srgbClr val="0000FF"/>
                  </a:solidFill>
                  <a:latin typeface="楷体_GB2312" pitchFamily="49" charset="-122"/>
                  <a:ea typeface="楷体_GB2312" pitchFamily="49" charset="-122"/>
                </a:endParaRPr>
              </a:p>
              <a:p>
                <a:r>
                  <a:rPr lang="zh-CN" altLang="en-US" sz="2400" dirty="0">
                    <a:solidFill>
                      <a:srgbClr val="0000FF"/>
                    </a:solidFill>
                    <a:latin typeface="楷体_GB2312" pitchFamily="49" charset="-122"/>
                    <a:ea typeface="楷体_GB2312" pitchFamily="49" charset="-122"/>
                  </a:rPr>
                  <a:t>Ｖ</a:t>
                </a:r>
                <a:r>
                  <a:rPr lang="en-US" altLang="zh-CN" sz="2400" dirty="0">
                    <a:solidFill>
                      <a:srgbClr val="0000FF"/>
                    </a:solidFill>
                    <a:latin typeface="楷体_GB2312" pitchFamily="49" charset="-122"/>
                    <a:ea typeface="楷体_GB2312" pitchFamily="49" charset="-122"/>
                  </a:rPr>
                  <a:t>cc</a:t>
                </a:r>
                <a:r>
                  <a:rPr lang="zh-CN" altLang="en-US" sz="2400" dirty="0">
                    <a:solidFill>
                      <a:srgbClr val="0000FF"/>
                    </a:solidFill>
                    <a:latin typeface="楷体_GB2312" pitchFamily="49" charset="-122"/>
                    <a:ea typeface="楷体_GB2312" pitchFamily="49" charset="-122"/>
                  </a:rPr>
                  <a:t>＝</a:t>
                </a:r>
                <a:r>
                  <a:rPr lang="en-US" altLang="zh-CN" sz="2400" dirty="0">
                    <a:solidFill>
                      <a:srgbClr val="0000FF"/>
                    </a:solidFill>
                    <a:latin typeface="楷体_GB2312" pitchFamily="49" charset="-122"/>
                    <a:ea typeface="楷体_GB2312" pitchFamily="49" charset="-122"/>
                  </a:rPr>
                  <a:t>6</a:t>
                </a:r>
                <a:r>
                  <a:rPr lang="zh-CN" altLang="en-US" sz="2400" dirty="0">
                    <a:solidFill>
                      <a:srgbClr val="0000FF"/>
                    </a:solidFill>
                    <a:latin typeface="楷体_GB2312" pitchFamily="49" charset="-122"/>
                    <a:ea typeface="楷体_GB2312" pitchFamily="49" charset="-122"/>
                  </a:rPr>
                  <a:t>Ｖ</a:t>
                </a:r>
                <a:r>
                  <a:rPr lang="en-US" altLang="zh-CN" sz="2400" dirty="0">
                    <a:solidFill>
                      <a:srgbClr val="0000FF"/>
                    </a:solidFill>
                    <a:latin typeface="楷体_GB2312" pitchFamily="49" charset="-122"/>
                    <a:ea typeface="楷体_GB2312" pitchFamily="49" charset="-122"/>
                  </a:rPr>
                  <a:t>,   </a:t>
                </a:r>
                <a:r>
                  <a:rPr lang="zh-CN" altLang="en-US" sz="2400" dirty="0">
                    <a:solidFill>
                      <a:srgbClr val="0000FF"/>
                    </a:solidFill>
                    <a:latin typeface="楷体_GB2312" pitchFamily="49" charset="-122"/>
                    <a:ea typeface="楷体_GB2312" pitchFamily="49" charset="-122"/>
                  </a:rPr>
                  <a:t>＝</a:t>
                </a:r>
                <a:r>
                  <a:rPr lang="en-US" altLang="zh-CN" sz="2400" dirty="0">
                    <a:solidFill>
                      <a:srgbClr val="0000FF"/>
                    </a:solidFill>
                    <a:latin typeface="楷体_GB2312" pitchFamily="49" charset="-122"/>
                    <a:ea typeface="楷体_GB2312" pitchFamily="49" charset="-122"/>
                  </a:rPr>
                  <a:t>2mA</a:t>
                </a:r>
                <a:r>
                  <a:rPr lang="zh-CN" altLang="en-US" sz="2400" dirty="0">
                    <a:solidFill>
                      <a:srgbClr val="0000FF"/>
                    </a:solidFill>
                    <a:latin typeface="楷体_GB2312" pitchFamily="49" charset="-122"/>
                    <a:ea typeface="楷体_GB2312" pitchFamily="49" charset="-122"/>
                  </a:rPr>
                  <a:t>。晶体管采用</a:t>
                </a:r>
                <a:r>
                  <a:rPr lang="en-US" altLang="zh-CN" sz="2400" dirty="0">
                    <a:solidFill>
                      <a:srgbClr val="0000FF"/>
                    </a:solidFill>
                    <a:latin typeface="楷体_GB2312" pitchFamily="49" charset="-122"/>
                    <a:ea typeface="楷体_GB2312" pitchFamily="49" charset="-122"/>
                  </a:rPr>
                  <a:t>3DG47</a:t>
                </a:r>
                <a:r>
                  <a:rPr lang="zh-CN" altLang="en-US" sz="2400" dirty="0">
                    <a:solidFill>
                      <a:srgbClr val="0000FF"/>
                    </a:solidFill>
                    <a:latin typeface="楷体_GB2312" pitchFamily="49" charset="-122"/>
                    <a:ea typeface="楷体_GB2312" pitchFamily="49" charset="-122"/>
                  </a:rPr>
                  <a:t>型</a:t>
                </a:r>
                <a:r>
                  <a:rPr lang="en-US" altLang="zh-CN" sz="2400" dirty="0">
                    <a:solidFill>
                      <a:srgbClr val="0000FF"/>
                    </a:solidFill>
                    <a:latin typeface="楷体_GB2312" pitchFamily="49" charset="-122"/>
                    <a:ea typeface="楷体_GB2312" pitchFamily="49" charset="-122"/>
                  </a:rPr>
                  <a:t>NPN</a:t>
                </a:r>
                <a:r>
                  <a:rPr lang="zh-CN" altLang="en-US" sz="2400" dirty="0">
                    <a:solidFill>
                      <a:srgbClr val="0000FF"/>
                    </a:solidFill>
                    <a:latin typeface="楷体_GB2312" pitchFamily="49" charset="-122"/>
                    <a:ea typeface="楷体_GB2312" pitchFamily="49" charset="-122"/>
                  </a:rPr>
                  <a:t>高频管，其Ｙ参数在上述工作条件和工作频率处的数值如下：</a:t>
                </a:r>
                <a:r>
                  <a:rPr lang="zh-CN" altLang="en-US" dirty="0">
                    <a:latin typeface="Arial" panose="020B0604020202020204" pitchFamily="34" charset="0"/>
                    <a:ea typeface="楷体_GB2312" pitchFamily="49" charset="-122"/>
                  </a:rPr>
                  <a:t> </a:t>
                </a:r>
                <a:endParaRPr lang="zh-CN" altLang="en-US" dirty="0">
                  <a:latin typeface="Arial" panose="020B0604020202020204" pitchFamily="34" charset="0"/>
                  <a:ea typeface="楷体_GB2312" pitchFamily="49" charset="-122"/>
                </a:endParaRPr>
              </a:p>
            </p:txBody>
          </p:sp>
          <p:graphicFrame>
            <p:nvGraphicFramePr>
              <p:cNvPr id="17413" name="对象 145415"/>
              <p:cNvGraphicFramePr/>
              <p:nvPr/>
            </p:nvGraphicFramePr>
            <p:xfrm>
              <a:off x="1776" y="1872"/>
              <a:ext cx="288" cy="288"/>
            </p:xfrm>
            <a:graphic>
              <a:graphicData uri="http://schemas.openxmlformats.org/presentationml/2006/ole">
                <mc:AlternateContent xmlns:mc="http://schemas.openxmlformats.org/markup-compatibility/2006">
                  <mc:Choice xmlns:v="urn:schemas-microsoft-com:vml" Requires="v">
                    <p:oleObj spid="_x0000_s15392" name="" r:id="rId3" imgW="241300" imgH="241300" progId="Equation.DSMT4">
                      <p:embed/>
                    </p:oleObj>
                  </mc:Choice>
                  <mc:Fallback>
                    <p:oleObj name="" r:id="rId3" imgW="241300" imgH="241300" progId="Equation.DSMT4">
                      <p:embed/>
                      <p:pic>
                        <p:nvPicPr>
                          <p:cNvPr id="0" name="图片 3100"/>
                          <p:cNvPicPr/>
                          <p:nvPr/>
                        </p:nvPicPr>
                        <p:blipFill>
                          <a:blip r:embed="rId4"/>
                          <a:stretch>
                            <a:fillRect/>
                          </a:stretch>
                        </p:blipFill>
                        <p:spPr>
                          <a:xfrm>
                            <a:off x="1776" y="1872"/>
                            <a:ext cx="288" cy="288"/>
                          </a:xfrm>
                          <a:prstGeom prst="rect">
                            <a:avLst/>
                          </a:prstGeom>
                          <a:noFill/>
                          <a:ln w="38100">
                            <a:noFill/>
                            <a:miter/>
                          </a:ln>
                        </p:spPr>
                      </p:pic>
                    </p:oleObj>
                  </mc:Fallback>
                </mc:AlternateContent>
              </a:graphicData>
            </a:graphic>
          </p:graphicFrame>
        </p:grpSp>
      </p:grpSp>
      <p:grpSp>
        <p:nvGrpSpPr>
          <p:cNvPr id="145417" name="组合 145416"/>
          <p:cNvGrpSpPr/>
          <p:nvPr/>
        </p:nvGrpSpPr>
        <p:grpSpPr>
          <a:xfrm>
            <a:off x="1447800" y="1761490"/>
            <a:ext cx="6496050" cy="519113"/>
            <a:chOff x="1104" y="2448"/>
            <a:chExt cx="4092" cy="327"/>
          </a:xfrm>
        </p:grpSpPr>
        <p:sp>
          <p:nvSpPr>
            <p:cNvPr id="17415" name="矩形 145417"/>
            <p:cNvSpPr/>
            <p:nvPr/>
          </p:nvSpPr>
          <p:spPr>
            <a:xfrm>
              <a:off x="1968" y="2448"/>
              <a:ext cx="348" cy="288"/>
            </a:xfrm>
            <a:prstGeom prst="rect">
              <a:avLst/>
            </a:prstGeom>
            <a:noFill/>
            <a:ln w="9525">
              <a:noFill/>
            </a:ln>
          </p:spPr>
          <p:txBody>
            <a:bodyPr wrap="none" anchor="ctr" anchorCtr="0">
              <a:spAutoFit/>
            </a:bodyPr>
            <a:lstStyle/>
            <a:p>
              <a:r>
                <a:rPr lang="zh-CN" altLang="en-US" sz="240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7416" name="矩形 145418"/>
            <p:cNvSpPr/>
            <p:nvPr/>
          </p:nvSpPr>
          <p:spPr>
            <a:xfrm>
              <a:off x="3888" y="2448"/>
              <a:ext cx="348" cy="288"/>
            </a:xfrm>
            <a:prstGeom prst="rect">
              <a:avLst/>
            </a:prstGeom>
            <a:noFill/>
            <a:ln w="9525">
              <a:noFill/>
            </a:ln>
          </p:spPr>
          <p:txBody>
            <a:bodyPr wrap="none" anchor="ctr" anchorCtr="0">
              <a:spAutoFit/>
            </a:bodyPr>
            <a:lstStyle/>
            <a:p>
              <a:r>
                <a:rPr lang="zh-CN" altLang="en-US" sz="240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aphicFrame>
          <p:nvGraphicFramePr>
            <p:cNvPr id="17417" name="对象 145419"/>
            <p:cNvGraphicFramePr/>
            <p:nvPr/>
          </p:nvGraphicFramePr>
          <p:xfrm>
            <a:off x="4032" y="2448"/>
            <a:ext cx="864" cy="284"/>
          </p:xfrm>
          <a:graphic>
            <a:graphicData uri="http://schemas.openxmlformats.org/presentationml/2006/ole">
              <mc:AlternateContent xmlns:mc="http://schemas.openxmlformats.org/markup-compatibility/2006">
                <mc:Choice xmlns:v="urn:schemas-microsoft-com:vml" Requires="v">
                  <p:oleObj spid="_x0000_s15393" name="" r:id="rId5" imgW="698500" imgH="228600" progId="Equation.DSMT4">
                    <p:embed/>
                  </p:oleObj>
                </mc:Choice>
                <mc:Fallback>
                  <p:oleObj name="" r:id="rId5" imgW="698500" imgH="228600" progId="Equation.DSMT4">
                    <p:embed/>
                    <p:pic>
                      <p:nvPicPr>
                        <p:cNvPr id="0" name="图片 3078"/>
                        <p:cNvPicPr/>
                        <p:nvPr/>
                      </p:nvPicPr>
                      <p:blipFill>
                        <a:blip r:embed="rId6"/>
                        <a:stretch>
                          <a:fillRect/>
                        </a:stretch>
                      </p:blipFill>
                      <p:spPr>
                        <a:xfrm>
                          <a:off x="4032" y="2448"/>
                          <a:ext cx="864" cy="284"/>
                        </a:xfrm>
                        <a:prstGeom prst="rect">
                          <a:avLst/>
                        </a:prstGeom>
                        <a:noFill/>
                        <a:ln w="38100">
                          <a:noFill/>
                          <a:miter/>
                        </a:ln>
                      </p:spPr>
                    </p:pic>
                  </p:oleObj>
                </mc:Fallback>
              </mc:AlternateContent>
            </a:graphicData>
          </a:graphic>
        </p:graphicFrame>
        <p:grpSp>
          <p:nvGrpSpPr>
            <p:cNvPr id="17418" name="组合 145420"/>
            <p:cNvGrpSpPr/>
            <p:nvPr/>
          </p:nvGrpSpPr>
          <p:grpSpPr>
            <a:xfrm>
              <a:off x="1104" y="2496"/>
              <a:ext cx="4092" cy="279"/>
              <a:chOff x="1104" y="2496"/>
              <a:chExt cx="4092" cy="279"/>
            </a:xfrm>
          </p:grpSpPr>
          <p:graphicFrame>
            <p:nvGraphicFramePr>
              <p:cNvPr id="17419" name="对象 145421"/>
              <p:cNvGraphicFramePr/>
              <p:nvPr/>
            </p:nvGraphicFramePr>
            <p:xfrm>
              <a:off x="1104" y="2496"/>
              <a:ext cx="816" cy="254"/>
            </p:xfrm>
            <a:graphic>
              <a:graphicData uri="http://schemas.openxmlformats.org/presentationml/2006/ole">
                <mc:AlternateContent xmlns:mc="http://schemas.openxmlformats.org/markup-compatibility/2006">
                  <mc:Choice xmlns:v="urn:schemas-microsoft-com:vml" Requires="v">
                    <p:oleObj spid="_x0000_s15394" name="" r:id="rId7" imgW="736600" imgH="228600" progId="Equation.DSMT4">
                      <p:embed/>
                    </p:oleObj>
                  </mc:Choice>
                  <mc:Fallback>
                    <p:oleObj name="" r:id="rId7" imgW="736600" imgH="228600" progId="Equation.DSMT4">
                      <p:embed/>
                      <p:pic>
                        <p:nvPicPr>
                          <p:cNvPr id="0" name="图片 3077"/>
                          <p:cNvPicPr/>
                          <p:nvPr/>
                        </p:nvPicPr>
                        <p:blipFill>
                          <a:blip r:embed="rId8"/>
                          <a:stretch>
                            <a:fillRect/>
                          </a:stretch>
                        </p:blipFill>
                        <p:spPr>
                          <a:xfrm>
                            <a:off x="1104" y="2496"/>
                            <a:ext cx="816" cy="254"/>
                          </a:xfrm>
                          <a:prstGeom prst="rect">
                            <a:avLst/>
                          </a:prstGeom>
                          <a:noFill/>
                          <a:ln w="38100">
                            <a:noFill/>
                            <a:miter/>
                          </a:ln>
                        </p:spPr>
                      </p:pic>
                    </p:oleObj>
                  </mc:Fallback>
                </mc:AlternateContent>
              </a:graphicData>
            </a:graphic>
          </p:graphicFrame>
          <p:graphicFrame>
            <p:nvGraphicFramePr>
              <p:cNvPr id="17420" name="对象 145422"/>
              <p:cNvGraphicFramePr/>
              <p:nvPr/>
            </p:nvGraphicFramePr>
            <p:xfrm>
              <a:off x="2112" y="2496"/>
              <a:ext cx="816" cy="276"/>
            </p:xfrm>
            <a:graphic>
              <a:graphicData uri="http://schemas.openxmlformats.org/presentationml/2006/ole">
                <mc:AlternateContent xmlns:mc="http://schemas.openxmlformats.org/markup-compatibility/2006">
                  <mc:Choice xmlns:v="urn:schemas-microsoft-com:vml" Requires="v">
                    <p:oleObj spid="_x0000_s15395" name="" r:id="rId9" imgW="673100" imgH="228600" progId="Equation.DSMT4">
                      <p:embed/>
                    </p:oleObj>
                  </mc:Choice>
                  <mc:Fallback>
                    <p:oleObj name="" r:id="rId9" imgW="673100" imgH="228600" progId="Equation.DSMT4">
                      <p:embed/>
                      <p:pic>
                        <p:nvPicPr>
                          <p:cNvPr id="0" name="图片 3075"/>
                          <p:cNvPicPr/>
                          <p:nvPr/>
                        </p:nvPicPr>
                        <p:blipFill>
                          <a:blip r:embed="rId10"/>
                          <a:stretch>
                            <a:fillRect/>
                          </a:stretch>
                        </p:blipFill>
                        <p:spPr>
                          <a:xfrm>
                            <a:off x="2112" y="2496"/>
                            <a:ext cx="816" cy="276"/>
                          </a:xfrm>
                          <a:prstGeom prst="rect">
                            <a:avLst/>
                          </a:prstGeom>
                          <a:noFill/>
                          <a:ln w="38100">
                            <a:noFill/>
                            <a:miter/>
                          </a:ln>
                        </p:spPr>
                      </p:pic>
                    </p:oleObj>
                  </mc:Fallback>
                </mc:AlternateContent>
              </a:graphicData>
            </a:graphic>
          </p:graphicFrame>
          <p:sp>
            <p:nvSpPr>
              <p:cNvPr id="17421" name="矩形 145423"/>
              <p:cNvSpPr/>
              <p:nvPr/>
            </p:nvSpPr>
            <p:spPr>
              <a:xfrm>
                <a:off x="2880" y="2544"/>
                <a:ext cx="300" cy="231"/>
              </a:xfrm>
              <a:prstGeom prst="rect">
                <a:avLst/>
              </a:prstGeom>
              <a:noFill/>
              <a:ln w="9525">
                <a:noFill/>
              </a:ln>
            </p:spPr>
            <p:txBody>
              <a:bodyPr wrap="none" anchor="ctr" anchorCtr="0">
                <a:spAutoFit/>
              </a:bodyPr>
              <a:lstStyle/>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aphicFrame>
            <p:nvGraphicFramePr>
              <p:cNvPr id="17422" name="对象 145424"/>
              <p:cNvGraphicFramePr/>
              <p:nvPr/>
            </p:nvGraphicFramePr>
            <p:xfrm>
              <a:off x="3024" y="2496"/>
              <a:ext cx="912" cy="260"/>
            </p:xfrm>
            <a:graphic>
              <a:graphicData uri="http://schemas.openxmlformats.org/presentationml/2006/ole">
                <mc:AlternateContent xmlns:mc="http://schemas.openxmlformats.org/markup-compatibility/2006">
                  <mc:Choice xmlns:v="urn:schemas-microsoft-com:vml" Requires="v">
                    <p:oleObj spid="_x0000_s15396" name="" r:id="rId11" imgW="800100" imgH="228600" progId="Equation.DSMT4">
                      <p:embed/>
                    </p:oleObj>
                  </mc:Choice>
                  <mc:Fallback>
                    <p:oleObj name="" r:id="rId11" imgW="800100" imgH="228600" progId="Equation.DSMT4">
                      <p:embed/>
                      <p:pic>
                        <p:nvPicPr>
                          <p:cNvPr id="0" name="图片 3076"/>
                          <p:cNvPicPr/>
                          <p:nvPr/>
                        </p:nvPicPr>
                        <p:blipFill>
                          <a:blip r:embed="rId12"/>
                          <a:stretch>
                            <a:fillRect/>
                          </a:stretch>
                        </p:blipFill>
                        <p:spPr>
                          <a:xfrm>
                            <a:off x="3024" y="2496"/>
                            <a:ext cx="912" cy="260"/>
                          </a:xfrm>
                          <a:prstGeom prst="rect">
                            <a:avLst/>
                          </a:prstGeom>
                          <a:noFill/>
                          <a:ln w="38100">
                            <a:noFill/>
                            <a:miter/>
                          </a:ln>
                        </p:spPr>
                      </p:pic>
                    </p:oleObj>
                  </mc:Fallback>
                </mc:AlternateContent>
              </a:graphicData>
            </a:graphic>
          </p:graphicFrame>
          <p:sp>
            <p:nvSpPr>
              <p:cNvPr id="17423" name="矩形 145425"/>
              <p:cNvSpPr/>
              <p:nvPr/>
            </p:nvSpPr>
            <p:spPr>
              <a:xfrm>
                <a:off x="4896" y="2496"/>
                <a:ext cx="300" cy="231"/>
              </a:xfrm>
              <a:prstGeom prst="rect">
                <a:avLst/>
              </a:prstGeom>
              <a:noFill/>
              <a:ln w="9525">
                <a:noFill/>
              </a:ln>
            </p:spPr>
            <p:txBody>
              <a:bodyPr wrap="none" anchor="ctr" anchorCtr="0">
                <a:spAutoFit/>
              </a:bodyPr>
              <a:lstStyle/>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pSp>
      </p:grpSp>
      <p:grpSp>
        <p:nvGrpSpPr>
          <p:cNvPr id="145427" name="组合 145426"/>
          <p:cNvGrpSpPr/>
          <p:nvPr/>
        </p:nvGrpSpPr>
        <p:grpSpPr>
          <a:xfrm>
            <a:off x="1447800" y="2219960"/>
            <a:ext cx="6496050" cy="503238"/>
            <a:chOff x="1104" y="2832"/>
            <a:chExt cx="4092" cy="317"/>
          </a:xfrm>
        </p:grpSpPr>
        <p:graphicFrame>
          <p:nvGraphicFramePr>
            <p:cNvPr id="17425" name="对象 145427"/>
            <p:cNvGraphicFramePr/>
            <p:nvPr/>
          </p:nvGraphicFramePr>
          <p:xfrm>
            <a:off x="1104" y="2850"/>
            <a:ext cx="960" cy="299"/>
          </p:xfrm>
          <a:graphic>
            <a:graphicData uri="http://schemas.openxmlformats.org/presentationml/2006/ole">
              <mc:AlternateContent xmlns:mc="http://schemas.openxmlformats.org/markup-compatibility/2006">
                <mc:Choice xmlns:v="urn:schemas-microsoft-com:vml" Requires="v">
                  <p:oleObj spid="_x0000_s15397" name="" r:id="rId13" imgW="889000" imgH="279400" progId="Equation.DSMT4">
                    <p:embed/>
                  </p:oleObj>
                </mc:Choice>
                <mc:Fallback>
                  <p:oleObj name="" r:id="rId13" imgW="889000" imgH="279400" progId="Equation.DSMT4">
                    <p:embed/>
                    <p:pic>
                      <p:nvPicPr>
                        <p:cNvPr id="0" name="图片 3116"/>
                        <p:cNvPicPr/>
                        <p:nvPr/>
                      </p:nvPicPr>
                      <p:blipFill>
                        <a:blip r:embed="rId14"/>
                        <a:stretch>
                          <a:fillRect/>
                        </a:stretch>
                      </p:blipFill>
                      <p:spPr>
                        <a:xfrm>
                          <a:off x="1104" y="2850"/>
                          <a:ext cx="960" cy="299"/>
                        </a:xfrm>
                        <a:prstGeom prst="rect">
                          <a:avLst/>
                        </a:prstGeom>
                        <a:noFill/>
                        <a:ln w="38100">
                          <a:noFill/>
                          <a:miter/>
                        </a:ln>
                      </p:spPr>
                    </p:pic>
                  </p:oleObj>
                </mc:Fallback>
              </mc:AlternateContent>
            </a:graphicData>
          </a:graphic>
        </p:graphicFrame>
        <p:sp>
          <p:nvSpPr>
            <p:cNvPr id="17426" name="矩形 145428"/>
            <p:cNvSpPr/>
            <p:nvPr/>
          </p:nvSpPr>
          <p:spPr>
            <a:xfrm>
              <a:off x="2004" y="2832"/>
              <a:ext cx="348" cy="288"/>
            </a:xfrm>
            <a:prstGeom prst="rect">
              <a:avLst/>
            </a:prstGeom>
            <a:noFill/>
            <a:ln w="9525">
              <a:noFill/>
            </a:ln>
          </p:spPr>
          <p:txBody>
            <a:bodyPr wrap="none" anchor="ctr" anchorCtr="0">
              <a:spAutoFit/>
            </a:bodyPr>
            <a:lstStyle/>
            <a:p>
              <a:r>
                <a:rPr lang="zh-CN" altLang="en-US" sz="240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aphicFrame>
          <p:nvGraphicFramePr>
            <p:cNvPr id="17427" name="对象 145429"/>
            <p:cNvGraphicFramePr/>
            <p:nvPr/>
          </p:nvGraphicFramePr>
          <p:xfrm>
            <a:off x="2160" y="2832"/>
            <a:ext cx="816" cy="301"/>
          </p:xfrm>
          <a:graphic>
            <a:graphicData uri="http://schemas.openxmlformats.org/presentationml/2006/ole">
              <mc:AlternateContent xmlns:mc="http://schemas.openxmlformats.org/markup-compatibility/2006">
                <mc:Choice xmlns:v="urn:schemas-microsoft-com:vml" Requires="v">
                  <p:oleObj spid="_x0000_s15398" name="" r:id="rId15" imgW="698500" imgH="254000" progId="Equation.3">
                    <p:embed/>
                  </p:oleObj>
                </mc:Choice>
                <mc:Fallback>
                  <p:oleObj name="" r:id="rId15" imgW="698500" imgH="254000" progId="Equation.3">
                    <p:embed/>
                    <p:pic>
                      <p:nvPicPr>
                        <p:cNvPr id="0" name="图片 3110"/>
                        <p:cNvPicPr/>
                        <p:nvPr/>
                      </p:nvPicPr>
                      <p:blipFill>
                        <a:blip r:embed="rId16"/>
                        <a:stretch>
                          <a:fillRect/>
                        </a:stretch>
                      </p:blipFill>
                      <p:spPr>
                        <a:xfrm>
                          <a:off x="2160" y="2832"/>
                          <a:ext cx="816" cy="301"/>
                        </a:xfrm>
                        <a:prstGeom prst="rect">
                          <a:avLst/>
                        </a:prstGeom>
                        <a:noFill/>
                        <a:ln w="38100">
                          <a:noFill/>
                          <a:miter/>
                        </a:ln>
                      </p:spPr>
                    </p:pic>
                  </p:oleObj>
                </mc:Fallback>
              </mc:AlternateContent>
            </a:graphicData>
          </a:graphic>
        </p:graphicFrame>
        <p:graphicFrame>
          <p:nvGraphicFramePr>
            <p:cNvPr id="17428" name="对象 145430"/>
            <p:cNvGraphicFramePr/>
            <p:nvPr/>
          </p:nvGraphicFramePr>
          <p:xfrm>
            <a:off x="3072" y="2837"/>
            <a:ext cx="912" cy="283"/>
          </p:xfrm>
          <a:graphic>
            <a:graphicData uri="http://schemas.openxmlformats.org/presentationml/2006/ole">
              <mc:AlternateContent xmlns:mc="http://schemas.openxmlformats.org/markup-compatibility/2006">
                <mc:Choice xmlns:v="urn:schemas-microsoft-com:vml" Requires="v">
                  <p:oleObj spid="_x0000_s15399" name="" r:id="rId17" imgW="825500" imgH="254000" progId="Equation.DSMT4">
                    <p:embed/>
                  </p:oleObj>
                </mc:Choice>
                <mc:Fallback>
                  <p:oleObj name="" r:id="rId17" imgW="825500" imgH="254000" progId="Equation.DSMT4">
                    <p:embed/>
                    <p:pic>
                      <p:nvPicPr>
                        <p:cNvPr id="0" name="图片 3114"/>
                        <p:cNvPicPr/>
                        <p:nvPr/>
                      </p:nvPicPr>
                      <p:blipFill>
                        <a:blip r:embed="rId18"/>
                        <a:stretch>
                          <a:fillRect/>
                        </a:stretch>
                      </p:blipFill>
                      <p:spPr>
                        <a:xfrm>
                          <a:off x="3072" y="2837"/>
                          <a:ext cx="912" cy="283"/>
                        </a:xfrm>
                        <a:prstGeom prst="rect">
                          <a:avLst/>
                        </a:prstGeom>
                        <a:noFill/>
                        <a:ln w="38100">
                          <a:noFill/>
                          <a:miter/>
                        </a:ln>
                      </p:spPr>
                    </p:pic>
                  </p:oleObj>
                </mc:Fallback>
              </mc:AlternateContent>
            </a:graphicData>
          </a:graphic>
        </p:graphicFrame>
        <p:graphicFrame>
          <p:nvGraphicFramePr>
            <p:cNvPr id="17429" name="对象 145431"/>
            <p:cNvGraphicFramePr/>
            <p:nvPr/>
          </p:nvGraphicFramePr>
          <p:xfrm>
            <a:off x="4080" y="2832"/>
            <a:ext cx="864" cy="275"/>
          </p:xfrm>
          <a:graphic>
            <a:graphicData uri="http://schemas.openxmlformats.org/presentationml/2006/ole">
              <mc:AlternateContent xmlns:mc="http://schemas.openxmlformats.org/markup-compatibility/2006">
                <mc:Choice xmlns:v="urn:schemas-microsoft-com:vml" Requires="v">
                  <p:oleObj spid="_x0000_s15400" name="" r:id="rId19" imgW="812165" imgH="254000" progId="Equation.3">
                    <p:embed/>
                  </p:oleObj>
                </mc:Choice>
                <mc:Fallback>
                  <p:oleObj name="" r:id="rId19" imgW="812165" imgH="254000" progId="Equation.3">
                    <p:embed/>
                    <p:pic>
                      <p:nvPicPr>
                        <p:cNvPr id="0" name="图片 3117"/>
                        <p:cNvPicPr/>
                        <p:nvPr/>
                      </p:nvPicPr>
                      <p:blipFill>
                        <a:blip r:embed="rId20"/>
                        <a:stretch>
                          <a:fillRect/>
                        </a:stretch>
                      </p:blipFill>
                      <p:spPr>
                        <a:xfrm>
                          <a:off x="4080" y="2832"/>
                          <a:ext cx="864" cy="275"/>
                        </a:xfrm>
                        <a:prstGeom prst="rect">
                          <a:avLst/>
                        </a:prstGeom>
                        <a:noFill/>
                        <a:ln w="38100">
                          <a:noFill/>
                          <a:miter/>
                        </a:ln>
                      </p:spPr>
                    </p:pic>
                  </p:oleObj>
                </mc:Fallback>
              </mc:AlternateContent>
            </a:graphicData>
          </a:graphic>
        </p:graphicFrame>
        <p:sp>
          <p:nvSpPr>
            <p:cNvPr id="17430" name="矩形 145432"/>
            <p:cNvSpPr/>
            <p:nvPr/>
          </p:nvSpPr>
          <p:spPr>
            <a:xfrm>
              <a:off x="2880" y="2880"/>
              <a:ext cx="300" cy="231"/>
            </a:xfrm>
            <a:prstGeom prst="rect">
              <a:avLst/>
            </a:prstGeom>
            <a:noFill/>
            <a:ln w="9525">
              <a:noFill/>
            </a:ln>
          </p:spPr>
          <p:txBody>
            <a:bodyPr wrap="none" anchor="ctr" anchorCtr="0">
              <a:spAutoFit/>
            </a:bodyPr>
            <a:lstStyle/>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7431" name="矩形 145433"/>
            <p:cNvSpPr/>
            <p:nvPr/>
          </p:nvSpPr>
          <p:spPr>
            <a:xfrm>
              <a:off x="3924" y="2832"/>
              <a:ext cx="348" cy="288"/>
            </a:xfrm>
            <a:prstGeom prst="rect">
              <a:avLst/>
            </a:prstGeom>
            <a:noFill/>
            <a:ln w="9525">
              <a:noFill/>
            </a:ln>
          </p:spPr>
          <p:txBody>
            <a:bodyPr wrap="none" anchor="ctr" anchorCtr="0">
              <a:spAutoFit/>
            </a:bodyPr>
            <a:lstStyle/>
            <a:p>
              <a:r>
                <a:rPr lang="zh-CN" altLang="en-US" sz="240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7432" name="矩形 145434"/>
            <p:cNvSpPr/>
            <p:nvPr/>
          </p:nvSpPr>
          <p:spPr>
            <a:xfrm>
              <a:off x="4896" y="2841"/>
              <a:ext cx="300" cy="231"/>
            </a:xfrm>
            <a:prstGeom prst="rect">
              <a:avLst/>
            </a:prstGeom>
            <a:noFill/>
            <a:ln w="9525">
              <a:noFill/>
            </a:ln>
          </p:spPr>
          <p:txBody>
            <a:bodyPr wrap="none" anchor="ctr" anchorCtr="0">
              <a:spAutoFit/>
            </a:bodyPr>
            <a:lstStyle/>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pSp>
      <p:grpSp>
        <p:nvGrpSpPr>
          <p:cNvPr id="145436" name="组合 145435"/>
          <p:cNvGrpSpPr/>
          <p:nvPr/>
        </p:nvGrpSpPr>
        <p:grpSpPr>
          <a:xfrm>
            <a:off x="1066800" y="2677160"/>
            <a:ext cx="7029450" cy="466725"/>
            <a:chOff x="864" y="3120"/>
            <a:chExt cx="4428" cy="294"/>
          </a:xfrm>
        </p:grpSpPr>
        <p:sp>
          <p:nvSpPr>
            <p:cNvPr id="17434" name="矩形 145436"/>
            <p:cNvSpPr/>
            <p:nvPr/>
          </p:nvSpPr>
          <p:spPr>
            <a:xfrm>
              <a:off x="864" y="3120"/>
              <a:ext cx="3120" cy="29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回路电感Ｌ＝</a:t>
              </a:r>
              <a:r>
                <a:rPr lang="en-US" altLang="zh-CN" sz="2400" dirty="0">
                  <a:latin typeface="楷体_GB2312" pitchFamily="49" charset="-122"/>
                  <a:ea typeface="楷体_GB2312" pitchFamily="49" charset="-122"/>
                </a:rPr>
                <a:t>14μH, </a:t>
              </a:r>
              <a:r>
                <a:rPr lang="zh-CN" altLang="en-US" sz="2400" dirty="0">
                  <a:latin typeface="楷体_GB2312" pitchFamily="49" charset="-122"/>
                  <a:ea typeface="楷体_GB2312" pitchFamily="49" charset="-122"/>
                </a:rPr>
                <a:t>接入系数 </a:t>
              </a:r>
              <a:endParaRPr lang="zh-CN" altLang="en-US" sz="2400" dirty="0">
                <a:latin typeface="楷体_GB2312" pitchFamily="49" charset="-122"/>
                <a:ea typeface="楷体_GB2312" pitchFamily="49" charset="-122"/>
              </a:endParaRPr>
            </a:p>
          </p:txBody>
        </p:sp>
        <p:graphicFrame>
          <p:nvGraphicFramePr>
            <p:cNvPr id="17435" name="对象 145437"/>
            <p:cNvGraphicFramePr/>
            <p:nvPr/>
          </p:nvGraphicFramePr>
          <p:xfrm>
            <a:off x="3504" y="3142"/>
            <a:ext cx="432" cy="266"/>
          </p:xfrm>
          <a:graphic>
            <a:graphicData uri="http://schemas.openxmlformats.org/presentationml/2006/ole">
              <mc:AlternateContent xmlns:mc="http://schemas.openxmlformats.org/markup-compatibility/2006">
                <mc:Choice xmlns:v="urn:schemas-microsoft-com:vml" Requires="v">
                  <p:oleObj spid="_x0000_s15401" name="" r:id="rId21" imgW="368300" imgH="228600" progId="Equation.DSMT4">
                    <p:embed/>
                  </p:oleObj>
                </mc:Choice>
                <mc:Fallback>
                  <p:oleObj name="" r:id="rId21" imgW="368300" imgH="228600" progId="Equation.DSMT4">
                    <p:embed/>
                    <p:pic>
                      <p:nvPicPr>
                        <p:cNvPr id="0" name="图片 3111"/>
                        <p:cNvPicPr/>
                        <p:nvPr/>
                      </p:nvPicPr>
                      <p:blipFill>
                        <a:blip r:embed="rId22"/>
                        <a:stretch>
                          <a:fillRect/>
                        </a:stretch>
                      </p:blipFill>
                      <p:spPr>
                        <a:xfrm>
                          <a:off x="3504" y="3142"/>
                          <a:ext cx="432" cy="266"/>
                        </a:xfrm>
                        <a:prstGeom prst="rect">
                          <a:avLst/>
                        </a:prstGeom>
                        <a:noFill/>
                        <a:ln w="38100">
                          <a:noFill/>
                          <a:miter/>
                        </a:ln>
                      </p:spPr>
                    </p:pic>
                  </p:oleObj>
                </mc:Fallback>
              </mc:AlternateContent>
            </a:graphicData>
          </a:graphic>
        </p:graphicFrame>
        <p:sp>
          <p:nvSpPr>
            <p:cNvPr id="17436" name="矩形 145438"/>
            <p:cNvSpPr/>
            <p:nvPr/>
          </p:nvSpPr>
          <p:spPr>
            <a:xfrm>
              <a:off x="3888" y="3120"/>
              <a:ext cx="348" cy="288"/>
            </a:xfrm>
            <a:prstGeom prst="rect">
              <a:avLst/>
            </a:prstGeom>
            <a:noFill/>
            <a:ln w="9525">
              <a:noFill/>
            </a:ln>
          </p:spPr>
          <p:txBody>
            <a:bodyPr wrap="none" anchor="ctr" anchorCtr="0">
              <a:spAutoFit/>
            </a:bodyPr>
            <a:lstStyle/>
            <a:p>
              <a:r>
                <a:rPr lang="zh-CN" altLang="en-US" sz="240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aphicFrame>
          <p:nvGraphicFramePr>
            <p:cNvPr id="17437" name="对象 145439"/>
            <p:cNvGraphicFramePr/>
            <p:nvPr/>
          </p:nvGraphicFramePr>
          <p:xfrm>
            <a:off x="4032" y="3157"/>
            <a:ext cx="576" cy="251"/>
          </p:xfrm>
          <a:graphic>
            <a:graphicData uri="http://schemas.openxmlformats.org/presentationml/2006/ole">
              <mc:AlternateContent xmlns:mc="http://schemas.openxmlformats.org/markup-compatibility/2006">
                <mc:Choice xmlns:v="urn:schemas-microsoft-com:vml" Requires="v">
                  <p:oleObj spid="_x0000_s15402" name="" r:id="rId23" imgW="520700" imgH="228600" progId="Equation.DSMT4">
                    <p:embed/>
                  </p:oleObj>
                </mc:Choice>
                <mc:Fallback>
                  <p:oleObj name="" r:id="rId23" imgW="520700" imgH="228600" progId="Equation.DSMT4">
                    <p:embed/>
                    <p:pic>
                      <p:nvPicPr>
                        <p:cNvPr id="0" name="图片 3112"/>
                        <p:cNvPicPr/>
                        <p:nvPr/>
                      </p:nvPicPr>
                      <p:blipFill>
                        <a:blip r:embed="rId24"/>
                        <a:stretch>
                          <a:fillRect/>
                        </a:stretch>
                      </p:blipFill>
                      <p:spPr>
                        <a:xfrm>
                          <a:off x="4032" y="3157"/>
                          <a:ext cx="576" cy="251"/>
                        </a:xfrm>
                        <a:prstGeom prst="rect">
                          <a:avLst/>
                        </a:prstGeom>
                        <a:noFill/>
                        <a:ln w="38100">
                          <a:noFill/>
                          <a:miter/>
                        </a:ln>
                      </p:spPr>
                    </p:pic>
                  </p:oleObj>
                </mc:Fallback>
              </mc:AlternateContent>
            </a:graphicData>
          </a:graphic>
        </p:graphicFrame>
        <p:sp>
          <p:nvSpPr>
            <p:cNvPr id="17438" name="矩形 145440"/>
            <p:cNvSpPr/>
            <p:nvPr/>
          </p:nvSpPr>
          <p:spPr>
            <a:xfrm>
              <a:off x="4560" y="3120"/>
              <a:ext cx="732" cy="29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，回路</a:t>
              </a:r>
              <a:endParaRPr lang="zh-CN" altLang="en-US" sz="2400" dirty="0">
                <a:latin typeface="楷体_GB2312" pitchFamily="49" charset="-122"/>
                <a:ea typeface="楷体_GB2312" pitchFamily="49" charset="-122"/>
              </a:endParaRPr>
            </a:p>
          </p:txBody>
        </p:sp>
      </p:grpSp>
      <p:grpSp>
        <p:nvGrpSpPr>
          <p:cNvPr id="145442" name="组合 145441"/>
          <p:cNvGrpSpPr/>
          <p:nvPr/>
        </p:nvGrpSpPr>
        <p:grpSpPr>
          <a:xfrm>
            <a:off x="990600" y="3134360"/>
            <a:ext cx="7391400" cy="1196975"/>
            <a:chOff x="816" y="3408"/>
            <a:chExt cx="4656" cy="754"/>
          </a:xfrm>
        </p:grpSpPr>
        <p:sp>
          <p:nvSpPr>
            <p:cNvPr id="17440" name="矩形 145442"/>
            <p:cNvSpPr/>
            <p:nvPr/>
          </p:nvSpPr>
          <p:spPr>
            <a:xfrm>
              <a:off x="816" y="3408"/>
              <a:ext cx="4656" cy="75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solidFill>
                    <a:srgbClr val="2F3E4B"/>
                  </a:solidFill>
                  <a:latin typeface="楷体_GB2312" pitchFamily="49" charset="-122"/>
                  <a:ea typeface="楷体_GB2312" pitchFamily="49" charset="-122"/>
                </a:rPr>
                <a:t>空载品质因数   </a:t>
              </a:r>
              <a:r>
                <a:rPr lang="zh-CN" altLang="en-US" dirty="0">
                  <a:solidFill>
                    <a:srgbClr val="2F3E4B"/>
                  </a:solidFill>
                  <a:latin typeface="Arial" panose="020B0604020202020204" pitchFamily="34" charset="0"/>
                  <a:ea typeface="楷体_GB2312" pitchFamily="49" charset="-122"/>
                </a:rPr>
                <a:t>＝</a:t>
              </a:r>
              <a:r>
                <a:rPr lang="en-US" altLang="zh-CN" dirty="0">
                  <a:solidFill>
                    <a:srgbClr val="2F3E4B"/>
                  </a:solidFill>
                  <a:latin typeface="Arial" panose="020B0604020202020204" pitchFamily="34" charset="0"/>
                  <a:ea typeface="楷体_GB2312" pitchFamily="49" charset="-122"/>
                </a:rPr>
                <a:t>100</a:t>
              </a:r>
              <a:r>
                <a:rPr lang="zh-CN" altLang="en-US" dirty="0">
                  <a:solidFill>
                    <a:srgbClr val="2F3E4B"/>
                  </a:solidFill>
                  <a:latin typeface="Arial" panose="020B0604020202020204" pitchFamily="34" charset="0"/>
                  <a:ea typeface="楷体_GB2312" pitchFamily="49" charset="-122"/>
                </a:rPr>
                <a:t>，</a:t>
              </a:r>
              <a:r>
                <a:rPr lang="zh-CN" altLang="en-US" sz="2400" dirty="0">
                  <a:solidFill>
                    <a:srgbClr val="2F3E4B"/>
                  </a:solidFill>
                  <a:latin typeface="楷体_GB2312" pitchFamily="49" charset="-122"/>
                  <a:ea typeface="楷体_GB2312" pitchFamily="49" charset="-122"/>
                </a:rPr>
                <a:t>负载是另一级相同的放大器。求放大器的谐振电压增益   、通频带    ，且回路电容</a:t>
              </a:r>
              <a:r>
                <a:rPr lang="en-US" altLang="zh-CN" sz="2400" dirty="0">
                  <a:solidFill>
                    <a:srgbClr val="2F3E4B"/>
                  </a:solidFill>
                  <a:latin typeface="楷体_GB2312" pitchFamily="49" charset="-122"/>
                  <a:ea typeface="楷体_GB2312" pitchFamily="49" charset="-122"/>
                </a:rPr>
                <a:t>C</a:t>
              </a:r>
              <a:r>
                <a:rPr lang="zh-CN" altLang="en-US" sz="2400" dirty="0">
                  <a:solidFill>
                    <a:srgbClr val="2F3E4B"/>
                  </a:solidFill>
                  <a:latin typeface="楷体_GB2312" pitchFamily="49" charset="-122"/>
                  <a:ea typeface="楷体_GB2312" pitchFamily="49" charset="-122"/>
                </a:rPr>
                <a:t>取多少时，回路谐振？</a:t>
              </a:r>
              <a:r>
                <a:rPr lang="zh-CN" altLang="en-US" dirty="0">
                  <a:solidFill>
                    <a:srgbClr val="2F3E4B"/>
                  </a:solidFill>
                  <a:latin typeface="Arial" panose="020B0604020202020204" pitchFamily="34" charset="0"/>
                  <a:ea typeface="楷体_GB2312" pitchFamily="49" charset="-122"/>
                </a:rPr>
                <a:t> </a:t>
              </a:r>
              <a:endParaRPr lang="zh-CN" altLang="en-US" dirty="0">
                <a:solidFill>
                  <a:srgbClr val="2F3E4B"/>
                </a:solidFill>
                <a:latin typeface="Arial" panose="020B0604020202020204" pitchFamily="34" charset="0"/>
                <a:ea typeface="楷体_GB2312" pitchFamily="49" charset="-122"/>
              </a:endParaRPr>
            </a:p>
          </p:txBody>
        </p:sp>
        <p:graphicFrame>
          <p:nvGraphicFramePr>
            <p:cNvPr id="17441" name="对象 145443"/>
            <p:cNvGraphicFramePr/>
            <p:nvPr/>
          </p:nvGraphicFramePr>
          <p:xfrm>
            <a:off x="2064" y="3408"/>
            <a:ext cx="240" cy="288"/>
          </p:xfrm>
          <a:graphic>
            <a:graphicData uri="http://schemas.openxmlformats.org/presentationml/2006/ole">
              <mc:AlternateContent xmlns:mc="http://schemas.openxmlformats.org/markup-compatibility/2006">
                <mc:Choice xmlns:v="urn:schemas-microsoft-com:vml" Requires="v">
                  <p:oleObj spid="_x0000_s15403" name="" r:id="rId25" imgW="190500" imgH="228600" progId="Equation.DSMT4">
                    <p:embed/>
                  </p:oleObj>
                </mc:Choice>
                <mc:Fallback>
                  <p:oleObj name="" r:id="rId25" imgW="190500" imgH="228600" progId="Equation.DSMT4">
                    <p:embed/>
                    <p:pic>
                      <p:nvPicPr>
                        <p:cNvPr id="0" name="图片 3113"/>
                        <p:cNvPicPr/>
                        <p:nvPr/>
                      </p:nvPicPr>
                      <p:blipFill>
                        <a:blip r:embed="rId26"/>
                        <a:stretch>
                          <a:fillRect/>
                        </a:stretch>
                      </p:blipFill>
                      <p:spPr>
                        <a:xfrm>
                          <a:off x="2064" y="3408"/>
                          <a:ext cx="240" cy="288"/>
                        </a:xfrm>
                        <a:prstGeom prst="rect">
                          <a:avLst/>
                        </a:prstGeom>
                        <a:noFill/>
                        <a:ln w="38100">
                          <a:noFill/>
                          <a:miter/>
                        </a:ln>
                      </p:spPr>
                    </p:pic>
                  </p:oleObj>
                </mc:Fallback>
              </mc:AlternateContent>
            </a:graphicData>
          </a:graphic>
        </p:graphicFrame>
        <p:graphicFrame>
          <p:nvGraphicFramePr>
            <p:cNvPr id="17442" name="对象 145444"/>
            <p:cNvGraphicFramePr/>
            <p:nvPr/>
          </p:nvGraphicFramePr>
          <p:xfrm>
            <a:off x="2976" y="3660"/>
            <a:ext cx="288" cy="276"/>
          </p:xfrm>
          <a:graphic>
            <a:graphicData uri="http://schemas.openxmlformats.org/presentationml/2006/ole">
              <mc:AlternateContent xmlns:mc="http://schemas.openxmlformats.org/markup-compatibility/2006">
                <mc:Choice xmlns:v="urn:schemas-microsoft-com:vml" Requires="v">
                  <p:oleObj spid="_x0000_s15404" name="" r:id="rId27" imgW="241300" imgH="228600" progId="Equation.DSMT4">
                    <p:embed/>
                  </p:oleObj>
                </mc:Choice>
                <mc:Fallback>
                  <p:oleObj name="" r:id="rId27" imgW="241300" imgH="228600" progId="Equation.DSMT4">
                    <p:embed/>
                    <p:pic>
                      <p:nvPicPr>
                        <p:cNvPr id="0" name="图片 3109"/>
                        <p:cNvPicPr/>
                        <p:nvPr/>
                      </p:nvPicPr>
                      <p:blipFill>
                        <a:blip r:embed="rId28"/>
                        <a:stretch>
                          <a:fillRect/>
                        </a:stretch>
                      </p:blipFill>
                      <p:spPr>
                        <a:xfrm>
                          <a:off x="2976" y="3660"/>
                          <a:ext cx="288" cy="276"/>
                        </a:xfrm>
                        <a:prstGeom prst="rect">
                          <a:avLst/>
                        </a:prstGeom>
                        <a:noFill/>
                        <a:ln w="38100">
                          <a:noFill/>
                          <a:miter/>
                        </a:ln>
                      </p:spPr>
                    </p:pic>
                  </p:oleObj>
                </mc:Fallback>
              </mc:AlternateContent>
            </a:graphicData>
          </a:graphic>
        </p:graphicFrame>
        <p:graphicFrame>
          <p:nvGraphicFramePr>
            <p:cNvPr id="17443" name="对象 145445"/>
            <p:cNvGraphicFramePr/>
            <p:nvPr/>
          </p:nvGraphicFramePr>
          <p:xfrm>
            <a:off x="4032" y="3696"/>
            <a:ext cx="384" cy="230"/>
          </p:xfrm>
          <a:graphic>
            <a:graphicData uri="http://schemas.openxmlformats.org/presentationml/2006/ole">
              <mc:AlternateContent xmlns:mc="http://schemas.openxmlformats.org/markup-compatibility/2006">
                <mc:Choice xmlns:v="urn:schemas-microsoft-com:vml" Requires="v">
                  <p:oleObj spid="_x0000_s15405" name="" r:id="rId29" imgW="381000" imgH="228600" progId="Equation.DSMT4">
                    <p:embed/>
                  </p:oleObj>
                </mc:Choice>
                <mc:Fallback>
                  <p:oleObj name="" r:id="rId29" imgW="381000" imgH="228600" progId="Equation.DSMT4">
                    <p:embed/>
                    <p:pic>
                      <p:nvPicPr>
                        <p:cNvPr id="0" name="图片 3115"/>
                        <p:cNvPicPr/>
                        <p:nvPr/>
                      </p:nvPicPr>
                      <p:blipFill>
                        <a:blip r:embed="rId30"/>
                        <a:stretch>
                          <a:fillRect/>
                        </a:stretch>
                      </p:blipFill>
                      <p:spPr>
                        <a:xfrm>
                          <a:off x="4032" y="3696"/>
                          <a:ext cx="384" cy="230"/>
                        </a:xfrm>
                        <a:prstGeom prst="rect">
                          <a:avLst/>
                        </a:prstGeom>
                        <a:noFill/>
                        <a:ln w="38100">
                          <a:noFill/>
                          <a:miter/>
                        </a:ln>
                      </p:spPr>
                    </p:pic>
                  </p:oleObj>
                </mc:Fallback>
              </mc:AlternateContent>
            </a:graphicData>
          </a:graphic>
        </p:graphicFrame>
      </p:grpSp>
      <p:pic>
        <p:nvPicPr>
          <p:cNvPr id="155654" name="图片 155653">
            <a:hlinkClick r:id="rId31"/>
          </p:cNvPr>
          <p:cNvPicPr>
            <a:picLocks noChangeAspect="1"/>
          </p:cNvPicPr>
          <p:nvPr/>
        </p:nvPicPr>
        <p:blipFill>
          <a:blip r:embed="rId32"/>
          <a:stretch>
            <a:fillRect/>
          </a:stretch>
        </p:blipFill>
        <p:spPr>
          <a:xfrm>
            <a:off x="761984" y="4268516"/>
            <a:ext cx="7540006" cy="2533604"/>
          </a:xfrm>
          <a:prstGeom prst="rect">
            <a:avLst/>
          </a:prstGeom>
          <a:noFill/>
          <a:ln w="9525">
            <a:noFill/>
          </a:ln>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45417"/>
                                        </p:tgtEl>
                                        <p:attrNameLst>
                                          <p:attrName>style.visibility</p:attrName>
                                        </p:attrNameLst>
                                      </p:cBhvr>
                                      <p:to>
                                        <p:strVal val="visible"/>
                                      </p:to>
                                    </p:set>
                                    <p:animEffect transition="in" filter="strips(upRight)">
                                      <p:cBhvr>
                                        <p:cTn id="7" dur="500"/>
                                        <p:tgtEl>
                                          <p:spTgt spid="145417"/>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145427"/>
                                        </p:tgtEl>
                                        <p:attrNameLst>
                                          <p:attrName>style.visibility</p:attrName>
                                        </p:attrNameLst>
                                      </p:cBhvr>
                                      <p:to>
                                        <p:strVal val="visible"/>
                                      </p:to>
                                    </p:set>
                                    <p:animEffect transition="in" filter="strips(upRight)">
                                      <p:cBhvr>
                                        <p:cTn id="12" dur="500"/>
                                        <p:tgtEl>
                                          <p:spTgt spid="145427"/>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3" fill="hold" nodeType="clickEffect">
                                  <p:stCondLst>
                                    <p:cond delay="0"/>
                                  </p:stCondLst>
                                  <p:childTnLst>
                                    <p:set>
                                      <p:cBhvr>
                                        <p:cTn id="16" dur="1" fill="hold">
                                          <p:stCondLst>
                                            <p:cond delay="0"/>
                                          </p:stCondLst>
                                        </p:cTn>
                                        <p:tgtEl>
                                          <p:spTgt spid="145436"/>
                                        </p:tgtEl>
                                        <p:attrNameLst>
                                          <p:attrName>style.visibility</p:attrName>
                                        </p:attrNameLst>
                                      </p:cBhvr>
                                      <p:to>
                                        <p:strVal val="visible"/>
                                      </p:to>
                                    </p:set>
                                    <p:animEffect transition="in" filter="strips(upRight)">
                                      <p:cBhvr>
                                        <p:cTn id="17" dur="500"/>
                                        <p:tgtEl>
                                          <p:spTgt spid="145436"/>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3" fill="hold" nodeType="clickEffect">
                                  <p:stCondLst>
                                    <p:cond delay="0"/>
                                  </p:stCondLst>
                                  <p:childTnLst>
                                    <p:set>
                                      <p:cBhvr>
                                        <p:cTn id="21" dur="1" fill="hold">
                                          <p:stCondLst>
                                            <p:cond delay="0"/>
                                          </p:stCondLst>
                                        </p:cTn>
                                        <p:tgtEl>
                                          <p:spTgt spid="145442"/>
                                        </p:tgtEl>
                                        <p:attrNameLst>
                                          <p:attrName>style.visibility</p:attrName>
                                        </p:attrNameLst>
                                      </p:cBhvr>
                                      <p:to>
                                        <p:strVal val="visible"/>
                                      </p:to>
                                    </p:set>
                                    <p:animEffect transition="in" filter="strips(upRight)">
                                      <p:cBhvr>
                                        <p:cTn id="22" dur="500"/>
                                        <p:tgtEl>
                                          <p:spTgt spid="14544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5654"/>
                                        </p:tgtEl>
                                        <p:attrNameLst>
                                          <p:attrName>style.visibility</p:attrName>
                                        </p:attrNameLst>
                                      </p:cBhvr>
                                      <p:to>
                                        <p:strVal val="visible"/>
                                      </p:to>
                                    </p:set>
                                    <p:anim calcmode="lin" valueType="num">
                                      <p:cBhvr additive="base">
                                        <p:cTn id="27" dur="500" fill="hold"/>
                                        <p:tgtEl>
                                          <p:spTgt spid="155654"/>
                                        </p:tgtEl>
                                        <p:attrNameLst>
                                          <p:attrName>ppt_x</p:attrName>
                                        </p:attrNameLst>
                                      </p:cBhvr>
                                      <p:tavLst>
                                        <p:tav tm="0">
                                          <p:val>
                                            <p:strVal val="#ppt_x"/>
                                          </p:val>
                                        </p:tav>
                                        <p:tav tm="100000">
                                          <p:val>
                                            <p:strVal val="#ppt_x"/>
                                          </p:val>
                                        </p:tav>
                                      </p:tavLst>
                                    </p:anim>
                                    <p:anim calcmode="lin" valueType="num">
                                      <p:cBhvr additive="base">
                                        <p:cTn id="28" dur="500" fill="hold"/>
                                        <p:tgtEl>
                                          <p:spTgt spid="155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112641"/>
          <p:cNvSpPr/>
          <p:nvPr/>
        </p:nvSpPr>
        <p:spPr>
          <a:xfrm>
            <a:off x="0" y="330993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8434" name="矩形 112642"/>
          <p:cNvSpPr/>
          <p:nvPr/>
        </p:nvSpPr>
        <p:spPr>
          <a:xfrm>
            <a:off x="0" y="32146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8435" name="矩形 112643"/>
          <p:cNvSpPr/>
          <p:nvPr/>
        </p:nvSpPr>
        <p:spPr>
          <a:xfrm>
            <a:off x="0" y="302895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8436" name="矩形 112644"/>
          <p:cNvSpPr/>
          <p:nvPr/>
        </p:nvSpPr>
        <p:spPr>
          <a:xfrm>
            <a:off x="0" y="31765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grpSp>
        <p:nvGrpSpPr>
          <p:cNvPr id="112662" name="组合 112661"/>
          <p:cNvGrpSpPr/>
          <p:nvPr/>
        </p:nvGrpSpPr>
        <p:grpSpPr>
          <a:xfrm>
            <a:off x="1447800" y="990600"/>
            <a:ext cx="5334000" cy="542925"/>
            <a:chOff x="816" y="672"/>
            <a:chExt cx="3360" cy="342"/>
          </a:xfrm>
        </p:grpSpPr>
        <p:sp>
          <p:nvSpPr>
            <p:cNvPr id="18438" name="矩形 112646"/>
            <p:cNvSpPr/>
            <p:nvPr/>
          </p:nvSpPr>
          <p:spPr>
            <a:xfrm>
              <a:off x="816" y="678"/>
              <a:ext cx="1470" cy="29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b="1" dirty="0">
                  <a:latin typeface="楷体_GB2312" pitchFamily="49" charset="-122"/>
                  <a:ea typeface="楷体_GB2312" pitchFamily="49" charset="-122"/>
                </a:rPr>
                <a:t>解</a:t>
              </a:r>
              <a:r>
                <a:rPr lang="zh-CN" altLang="en-US" sz="2400" dirty="0">
                  <a:latin typeface="楷体_GB2312" pitchFamily="49" charset="-122"/>
                  <a:ea typeface="楷体_GB2312" pitchFamily="49" charset="-122"/>
                </a:rPr>
                <a:t>：暂不考虑 </a:t>
              </a:r>
              <a:endParaRPr lang="zh-CN" altLang="en-US" sz="2400" dirty="0">
                <a:latin typeface="楷体_GB2312" pitchFamily="49" charset="-122"/>
                <a:ea typeface="楷体_GB2312" pitchFamily="49" charset="-122"/>
              </a:endParaRPr>
            </a:p>
          </p:txBody>
        </p:sp>
        <p:graphicFrame>
          <p:nvGraphicFramePr>
            <p:cNvPr id="18439" name="对象 112647"/>
            <p:cNvGraphicFramePr/>
            <p:nvPr/>
          </p:nvGraphicFramePr>
          <p:xfrm>
            <a:off x="2064" y="678"/>
            <a:ext cx="276" cy="288"/>
          </p:xfrm>
          <a:graphic>
            <a:graphicData uri="http://schemas.openxmlformats.org/presentationml/2006/ole">
              <mc:AlternateContent xmlns:mc="http://schemas.openxmlformats.org/markup-compatibility/2006">
                <mc:Choice xmlns:v="urn:schemas-microsoft-com:vml" Requires="v">
                  <p:oleObj spid="_x0000_s16397" name="" r:id="rId1" imgW="215900" imgH="228600" progId="Equation.3">
                    <p:embed/>
                  </p:oleObj>
                </mc:Choice>
                <mc:Fallback>
                  <p:oleObj name="" r:id="rId1" imgW="215900" imgH="228600" progId="Equation.3">
                    <p:embed/>
                    <p:pic>
                      <p:nvPicPr>
                        <p:cNvPr id="0" name="图片 3123"/>
                        <p:cNvPicPr/>
                        <p:nvPr/>
                      </p:nvPicPr>
                      <p:blipFill>
                        <a:blip r:embed="rId2"/>
                        <a:stretch>
                          <a:fillRect/>
                        </a:stretch>
                      </p:blipFill>
                      <p:spPr>
                        <a:xfrm>
                          <a:off x="2064" y="678"/>
                          <a:ext cx="276" cy="288"/>
                        </a:xfrm>
                        <a:prstGeom prst="rect">
                          <a:avLst/>
                        </a:prstGeom>
                        <a:noFill/>
                        <a:ln w="38100">
                          <a:noFill/>
                          <a:miter/>
                        </a:ln>
                      </p:spPr>
                    </p:pic>
                  </p:oleObj>
                </mc:Fallback>
              </mc:AlternateContent>
            </a:graphicData>
          </a:graphic>
        </p:graphicFrame>
        <p:sp>
          <p:nvSpPr>
            <p:cNvPr id="18440" name="矩形 112648"/>
            <p:cNvSpPr/>
            <p:nvPr/>
          </p:nvSpPr>
          <p:spPr>
            <a:xfrm>
              <a:off x="2256" y="672"/>
              <a:ext cx="990" cy="29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的作用（ </a:t>
              </a:r>
              <a:endParaRPr lang="zh-CN" altLang="en-US" sz="2400" dirty="0">
                <a:latin typeface="楷体_GB2312" pitchFamily="49" charset="-122"/>
                <a:ea typeface="楷体_GB2312" pitchFamily="49" charset="-122"/>
              </a:endParaRPr>
            </a:p>
          </p:txBody>
        </p:sp>
        <p:graphicFrame>
          <p:nvGraphicFramePr>
            <p:cNvPr id="18441" name="对象 112649"/>
            <p:cNvGraphicFramePr/>
            <p:nvPr/>
          </p:nvGraphicFramePr>
          <p:xfrm>
            <a:off x="3072" y="732"/>
            <a:ext cx="576" cy="282"/>
          </p:xfrm>
          <a:graphic>
            <a:graphicData uri="http://schemas.openxmlformats.org/presentationml/2006/ole">
              <mc:AlternateContent xmlns:mc="http://schemas.openxmlformats.org/markup-compatibility/2006">
                <mc:Choice xmlns:v="urn:schemas-microsoft-com:vml" Requires="v">
                  <p:oleObj spid="_x0000_s16398" name="" r:id="rId3" imgW="469900" imgH="228600" progId="Equation.3">
                    <p:embed/>
                  </p:oleObj>
                </mc:Choice>
                <mc:Fallback>
                  <p:oleObj name="" r:id="rId3" imgW="469900" imgH="228600" progId="Equation.3">
                    <p:embed/>
                    <p:pic>
                      <p:nvPicPr>
                        <p:cNvPr id="0" name="图片 3120"/>
                        <p:cNvPicPr/>
                        <p:nvPr/>
                      </p:nvPicPr>
                      <p:blipFill>
                        <a:blip r:embed="rId4"/>
                        <a:stretch>
                          <a:fillRect/>
                        </a:stretch>
                      </p:blipFill>
                      <p:spPr>
                        <a:xfrm>
                          <a:off x="3072" y="732"/>
                          <a:ext cx="576" cy="282"/>
                        </a:xfrm>
                        <a:prstGeom prst="rect">
                          <a:avLst/>
                        </a:prstGeom>
                        <a:noFill/>
                        <a:ln w="38100">
                          <a:noFill/>
                          <a:miter/>
                        </a:ln>
                      </p:spPr>
                    </p:pic>
                  </p:oleObj>
                </mc:Fallback>
              </mc:AlternateContent>
            </a:graphicData>
          </a:graphic>
        </p:graphicFrame>
        <p:sp>
          <p:nvSpPr>
            <p:cNvPr id="18442" name="矩形 112650"/>
            <p:cNvSpPr/>
            <p:nvPr/>
          </p:nvSpPr>
          <p:spPr>
            <a:xfrm>
              <a:off x="3552" y="678"/>
              <a:ext cx="624" cy="294"/>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 </a:t>
              </a:r>
              <a:endParaRPr lang="zh-CN" altLang="en-US" sz="2400" dirty="0">
                <a:latin typeface="楷体_GB2312" pitchFamily="49" charset="-122"/>
                <a:ea typeface="楷体_GB2312" pitchFamily="49" charset="-122"/>
              </a:endParaRPr>
            </a:p>
          </p:txBody>
        </p:sp>
      </p:grpSp>
      <p:sp>
        <p:nvSpPr>
          <p:cNvPr id="112652" name="矩形 112651"/>
          <p:cNvSpPr/>
          <p:nvPr/>
        </p:nvSpPr>
        <p:spPr>
          <a:xfrm>
            <a:off x="1676400" y="1524000"/>
            <a:ext cx="2714625" cy="466725"/>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根据已知条件可得 </a:t>
            </a:r>
            <a:endParaRPr lang="zh-CN" altLang="en-US" sz="2400" dirty="0">
              <a:latin typeface="楷体_GB2312" pitchFamily="49" charset="-122"/>
              <a:ea typeface="楷体_GB2312" pitchFamily="49" charset="-122"/>
            </a:endParaRPr>
          </a:p>
        </p:txBody>
      </p:sp>
      <p:graphicFrame>
        <p:nvGraphicFramePr>
          <p:cNvPr id="112653" name="对象 112652"/>
          <p:cNvGraphicFramePr/>
          <p:nvPr/>
        </p:nvGraphicFramePr>
        <p:xfrm>
          <a:off x="1676400" y="2133600"/>
          <a:ext cx="6400800" cy="460375"/>
        </p:xfrm>
        <a:graphic>
          <a:graphicData uri="http://schemas.openxmlformats.org/presentationml/2006/ole">
            <mc:AlternateContent xmlns:mc="http://schemas.openxmlformats.org/markup-compatibility/2006">
              <mc:Choice xmlns:v="urn:schemas-microsoft-com:vml" Requires="v">
                <p:oleObj spid="_x0000_s16399" name="" r:id="rId5" imgW="3302000" imgH="241300" progId="Equation.DSMT4">
                  <p:embed/>
                </p:oleObj>
              </mc:Choice>
              <mc:Fallback>
                <p:oleObj name="" r:id="rId5" imgW="3302000" imgH="241300" progId="Equation.DSMT4">
                  <p:embed/>
                  <p:pic>
                    <p:nvPicPr>
                      <p:cNvPr id="0" name="图片 3122"/>
                      <p:cNvPicPr/>
                      <p:nvPr/>
                    </p:nvPicPr>
                    <p:blipFill>
                      <a:blip r:embed="rId6"/>
                      <a:stretch>
                        <a:fillRect/>
                      </a:stretch>
                    </p:blipFill>
                    <p:spPr>
                      <a:xfrm>
                        <a:off x="1676400" y="2133600"/>
                        <a:ext cx="6400800" cy="460375"/>
                      </a:xfrm>
                      <a:prstGeom prst="rect">
                        <a:avLst/>
                      </a:prstGeom>
                      <a:noFill/>
                      <a:ln w="38100">
                        <a:noFill/>
                        <a:miter/>
                      </a:ln>
                    </p:spPr>
                  </p:pic>
                </p:oleObj>
              </mc:Fallback>
            </mc:AlternateContent>
          </a:graphicData>
        </a:graphic>
      </p:graphicFrame>
      <p:graphicFrame>
        <p:nvGraphicFramePr>
          <p:cNvPr id="112654" name="对象 112653"/>
          <p:cNvGraphicFramePr/>
          <p:nvPr/>
        </p:nvGraphicFramePr>
        <p:xfrm>
          <a:off x="1828800" y="2667000"/>
          <a:ext cx="4267200" cy="803275"/>
        </p:xfrm>
        <a:graphic>
          <a:graphicData uri="http://schemas.openxmlformats.org/presentationml/2006/ole">
            <mc:AlternateContent xmlns:mc="http://schemas.openxmlformats.org/markup-compatibility/2006">
              <mc:Choice xmlns:v="urn:schemas-microsoft-com:vml" Requires="v">
                <p:oleObj spid="_x0000_s16400" name="" r:id="rId7" imgW="2273300" imgH="431800" progId="Equation.DSMT4">
                  <p:embed/>
                </p:oleObj>
              </mc:Choice>
              <mc:Fallback>
                <p:oleObj name="" r:id="rId7" imgW="2273300" imgH="431800" progId="Equation.DSMT4">
                  <p:embed/>
                  <p:pic>
                    <p:nvPicPr>
                      <p:cNvPr id="0" name="图片 3121"/>
                      <p:cNvPicPr/>
                      <p:nvPr/>
                    </p:nvPicPr>
                    <p:blipFill>
                      <a:blip r:embed="rId8"/>
                      <a:stretch>
                        <a:fillRect/>
                      </a:stretch>
                    </p:blipFill>
                    <p:spPr>
                      <a:xfrm>
                        <a:off x="1828800" y="2667000"/>
                        <a:ext cx="4267200" cy="803275"/>
                      </a:xfrm>
                      <a:prstGeom prst="rect">
                        <a:avLst/>
                      </a:prstGeom>
                      <a:noFill/>
                      <a:ln w="38100">
                        <a:noFill/>
                        <a:miter/>
                      </a:ln>
                    </p:spPr>
                  </p:pic>
                </p:oleObj>
              </mc:Fallback>
            </mc:AlternateContent>
          </a:graphicData>
        </a:graphic>
      </p:graphicFrame>
      <p:sp>
        <p:nvSpPr>
          <p:cNvPr id="112655" name="矩形 112654"/>
          <p:cNvSpPr/>
          <p:nvPr/>
        </p:nvSpPr>
        <p:spPr>
          <a:xfrm>
            <a:off x="1295400" y="3514725"/>
            <a:ext cx="1838325" cy="466725"/>
          </a:xfrm>
          <a:prstGeom prst="rect">
            <a:avLst/>
          </a:prstGeom>
          <a:noFill/>
          <a:ln w="9525" cap="flat" cmpd="sng">
            <a:solidFill>
              <a:schemeClr val="bg1"/>
            </a:solidFill>
            <a:prstDash val="solid"/>
            <a:miter/>
            <a:headEnd type="none" w="med" len="med"/>
            <a:tailEnd type="none" w="med" len="med"/>
          </a:ln>
        </p:spPr>
        <p:txBody>
          <a:bodyPr anchor="t" anchorCtr="0">
            <a:spAutoFit/>
          </a:bodyPr>
          <a:lstStyle/>
          <a:p>
            <a:r>
              <a:rPr lang="zh-CN" altLang="en-US" sz="2400" dirty="0">
                <a:latin typeface="楷体_GB2312" pitchFamily="49" charset="-122"/>
                <a:ea typeface="楷体_GB2312" pitchFamily="49" charset="-122"/>
              </a:rPr>
              <a:t>回路总电导 </a:t>
            </a:r>
            <a:endParaRPr lang="zh-CN" altLang="en-US" sz="2400" dirty="0">
              <a:latin typeface="楷体_GB2312" pitchFamily="49" charset="-122"/>
              <a:ea typeface="楷体_GB2312" pitchFamily="49" charset="-122"/>
            </a:endParaRPr>
          </a:p>
        </p:txBody>
      </p:sp>
      <p:graphicFrame>
        <p:nvGraphicFramePr>
          <p:cNvPr id="112656" name="对象 112655"/>
          <p:cNvGraphicFramePr/>
          <p:nvPr/>
        </p:nvGraphicFramePr>
        <p:xfrm>
          <a:off x="2971800" y="3514725"/>
          <a:ext cx="4876800" cy="1379538"/>
        </p:xfrm>
        <a:graphic>
          <a:graphicData uri="http://schemas.openxmlformats.org/presentationml/2006/ole">
            <mc:AlternateContent xmlns:mc="http://schemas.openxmlformats.org/markup-compatibility/2006">
              <mc:Choice xmlns:v="urn:schemas-microsoft-com:vml" Requires="v">
                <p:oleObj spid="_x0000_s16401" name="" r:id="rId9" imgW="2832100" imgH="800100" progId="Equation.DSMT4">
                  <p:embed/>
                </p:oleObj>
              </mc:Choice>
              <mc:Fallback>
                <p:oleObj name="" r:id="rId9" imgW="2832100" imgH="800100" progId="Equation.DSMT4">
                  <p:embed/>
                  <p:pic>
                    <p:nvPicPr>
                      <p:cNvPr id="0" name="图片 3118"/>
                      <p:cNvPicPr/>
                      <p:nvPr/>
                    </p:nvPicPr>
                    <p:blipFill>
                      <a:blip r:embed="rId10"/>
                      <a:stretch>
                        <a:fillRect/>
                      </a:stretch>
                    </p:blipFill>
                    <p:spPr>
                      <a:xfrm>
                        <a:off x="2971800" y="3514725"/>
                        <a:ext cx="4876800" cy="1379538"/>
                      </a:xfrm>
                      <a:prstGeom prst="rect">
                        <a:avLst/>
                      </a:prstGeom>
                      <a:noFill/>
                      <a:ln w="38100">
                        <a:noFill/>
                        <a:miter/>
                      </a:ln>
                    </p:spPr>
                  </p:pic>
                </p:oleObj>
              </mc:Fallback>
            </mc:AlternateContent>
          </a:graphicData>
        </a:graphic>
      </p:graphicFrame>
      <p:sp>
        <p:nvSpPr>
          <p:cNvPr id="112657" name="矩形 112656"/>
          <p:cNvSpPr/>
          <p:nvPr/>
        </p:nvSpPr>
        <p:spPr>
          <a:xfrm>
            <a:off x="1295400" y="5105400"/>
            <a:ext cx="1752600" cy="457200"/>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电压增益为</a:t>
            </a:r>
            <a:endParaRPr lang="zh-CN" altLang="en-US" sz="2400" dirty="0">
              <a:latin typeface="楷体_GB2312" pitchFamily="49" charset="-122"/>
              <a:ea typeface="楷体_GB2312" pitchFamily="49" charset="-122"/>
            </a:endParaRPr>
          </a:p>
        </p:txBody>
      </p:sp>
      <p:graphicFrame>
        <p:nvGraphicFramePr>
          <p:cNvPr id="112658" name="对象 112657"/>
          <p:cNvGraphicFramePr/>
          <p:nvPr/>
        </p:nvGraphicFramePr>
        <p:xfrm>
          <a:off x="3124200" y="5105400"/>
          <a:ext cx="3429000" cy="808038"/>
        </p:xfrm>
        <a:graphic>
          <a:graphicData uri="http://schemas.openxmlformats.org/presentationml/2006/ole">
            <mc:AlternateContent xmlns:mc="http://schemas.openxmlformats.org/markup-compatibility/2006">
              <mc:Choice xmlns:v="urn:schemas-microsoft-com:vml" Requires="v">
                <p:oleObj spid="_x0000_s16402" name="" r:id="rId11" imgW="2146300" imgH="508000" progId="Equation.DSMT4">
                  <p:embed/>
                </p:oleObj>
              </mc:Choice>
              <mc:Fallback>
                <p:oleObj name="" r:id="rId11" imgW="2146300" imgH="508000" progId="Equation.DSMT4">
                  <p:embed/>
                  <p:pic>
                    <p:nvPicPr>
                      <p:cNvPr id="0" name="图片 3119"/>
                      <p:cNvPicPr/>
                      <p:nvPr/>
                    </p:nvPicPr>
                    <p:blipFill>
                      <a:blip r:embed="rId12"/>
                      <a:stretch>
                        <a:fillRect/>
                      </a:stretch>
                    </p:blipFill>
                    <p:spPr>
                      <a:xfrm>
                        <a:off x="3124200" y="5105400"/>
                        <a:ext cx="3429000" cy="808038"/>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12662"/>
                                        </p:tgtEl>
                                        <p:attrNameLst>
                                          <p:attrName>style.visibility</p:attrName>
                                        </p:attrNameLst>
                                      </p:cBhvr>
                                      <p:to>
                                        <p:strVal val="visible"/>
                                      </p:to>
                                    </p:set>
                                    <p:animEffect transition="in" filter="strips(upRight)">
                                      <p:cBhvr>
                                        <p:cTn id="7" dur="500"/>
                                        <p:tgtEl>
                                          <p:spTgt spid="11266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2652"/>
                                        </p:tgtEl>
                                        <p:attrNameLst>
                                          <p:attrName>style.visibility</p:attrName>
                                        </p:attrNameLst>
                                      </p:cBhvr>
                                      <p:to>
                                        <p:strVal val="visible"/>
                                      </p:to>
                                    </p:set>
                                    <p:anim calcmode="discrete" valueType="clr">
                                      <p:cBhvr override="childStyle">
                                        <p:cTn id="12" dur="80"/>
                                        <p:tgtEl>
                                          <p:spTgt spid="112652"/>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2652"/>
                                        </p:tgtEl>
                                        <p:attrNameLst>
                                          <p:attrName>fillcolor</p:attrName>
                                        </p:attrNameLst>
                                      </p:cBhvr>
                                      <p:tavLst>
                                        <p:tav tm="0">
                                          <p:val>
                                            <p:clrVal>
                                              <a:schemeClr val="accent2"/>
                                            </p:clrVal>
                                          </p:val>
                                        </p:tav>
                                        <p:tav tm="50000">
                                          <p:val>
                                            <p:clrVal>
                                              <a:schemeClr val="hlink"/>
                                            </p:clrVal>
                                          </p:val>
                                        </p:tav>
                                      </p:tavLst>
                                    </p:anim>
                                    <p:set>
                                      <p:cBhvr>
                                        <p:cTn id="14" dur="80"/>
                                        <p:tgtEl>
                                          <p:spTgt spid="112652"/>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nodeType="clickEffect">
                                  <p:stCondLst>
                                    <p:cond delay="0"/>
                                  </p:stCondLst>
                                  <p:childTnLst>
                                    <p:set>
                                      <p:cBhvr>
                                        <p:cTn id="18" dur="1" fill="hold">
                                          <p:stCondLst>
                                            <p:cond delay="0"/>
                                          </p:stCondLst>
                                        </p:cTn>
                                        <p:tgtEl>
                                          <p:spTgt spid="112653"/>
                                        </p:tgtEl>
                                        <p:attrNameLst>
                                          <p:attrName>style.visibility</p:attrName>
                                        </p:attrNameLst>
                                      </p:cBhvr>
                                      <p:to>
                                        <p:strVal val="visible"/>
                                      </p:to>
                                    </p:set>
                                    <p:animEffect transition="in" filter="strips(upRight)">
                                      <p:cBhvr>
                                        <p:cTn id="19" dur="500"/>
                                        <p:tgtEl>
                                          <p:spTgt spid="112653"/>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nodeType="clickEffect">
                                  <p:stCondLst>
                                    <p:cond delay="0"/>
                                  </p:stCondLst>
                                  <p:childTnLst>
                                    <p:set>
                                      <p:cBhvr>
                                        <p:cTn id="23" dur="1" fill="hold">
                                          <p:stCondLst>
                                            <p:cond delay="0"/>
                                          </p:stCondLst>
                                        </p:cTn>
                                        <p:tgtEl>
                                          <p:spTgt spid="112654"/>
                                        </p:tgtEl>
                                        <p:attrNameLst>
                                          <p:attrName>style.visibility</p:attrName>
                                        </p:attrNameLst>
                                      </p:cBhvr>
                                      <p:to>
                                        <p:strVal val="visible"/>
                                      </p:to>
                                    </p:set>
                                    <p:animEffect transition="in" filter="strips(upRight)">
                                      <p:cBhvr>
                                        <p:cTn id="24" dur="500"/>
                                        <p:tgtEl>
                                          <p:spTgt spid="112654"/>
                                        </p:tgtEl>
                                      </p:cBhvr>
                                    </p:animEffec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grpId="0" nodeType="clickEffect">
                                  <p:stCondLst>
                                    <p:cond delay="0"/>
                                  </p:stCondLst>
                                  <p:iterate type="lt">
                                    <p:tmPct val="50000"/>
                                  </p:iterate>
                                  <p:childTnLst>
                                    <p:set>
                                      <p:cBhvr>
                                        <p:cTn id="28" dur="1" fill="hold">
                                          <p:stCondLst>
                                            <p:cond delay="0"/>
                                          </p:stCondLst>
                                        </p:cTn>
                                        <p:tgtEl>
                                          <p:spTgt spid="112655"/>
                                        </p:tgtEl>
                                        <p:attrNameLst>
                                          <p:attrName>style.visibility</p:attrName>
                                        </p:attrNameLst>
                                      </p:cBhvr>
                                      <p:to>
                                        <p:strVal val="visible"/>
                                      </p:to>
                                    </p:set>
                                    <p:anim calcmode="discrete" valueType="clr">
                                      <p:cBhvr override="childStyle">
                                        <p:cTn id="29" dur="80"/>
                                        <p:tgtEl>
                                          <p:spTgt spid="112655"/>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12655"/>
                                        </p:tgtEl>
                                        <p:attrNameLst>
                                          <p:attrName>fillcolor</p:attrName>
                                        </p:attrNameLst>
                                      </p:cBhvr>
                                      <p:tavLst>
                                        <p:tav tm="0">
                                          <p:val>
                                            <p:clrVal>
                                              <a:schemeClr val="accent2"/>
                                            </p:clrVal>
                                          </p:val>
                                        </p:tav>
                                        <p:tav tm="50000">
                                          <p:val>
                                            <p:clrVal>
                                              <a:schemeClr val="hlink"/>
                                            </p:clrVal>
                                          </p:val>
                                        </p:tav>
                                      </p:tavLst>
                                    </p:anim>
                                    <p:set>
                                      <p:cBhvr>
                                        <p:cTn id="31" dur="80"/>
                                        <p:tgtEl>
                                          <p:spTgt spid="112655"/>
                                        </p:tgtEl>
                                        <p:attrNameLst>
                                          <p:attrName>fill.type</p:attrName>
                                        </p:attrNameLst>
                                      </p:cBhvr>
                                      <p:to>
                                        <p:strVal val="solid"/>
                                      </p:to>
                                    </p:set>
                                  </p:childTnLst>
                                </p:cTn>
                              </p:par>
                            </p:childTnLst>
                          </p:cTn>
                        </p:par>
                      </p:childTnLst>
                    </p:cTn>
                  </p:par>
                  <p:par>
                    <p:cTn id="32" fill="hold">
                      <p:stCondLst>
                        <p:cond delay="indefinite"/>
                      </p:stCondLst>
                      <p:childTnLst>
                        <p:par>
                          <p:cTn id="33" fill="hold">
                            <p:stCondLst>
                              <p:cond delay="0"/>
                            </p:stCondLst>
                            <p:childTnLst>
                              <p:par>
                                <p:cTn id="34" presetID="18" presetClass="entr" presetSubtype="3" fill="hold" nodeType="clickEffect">
                                  <p:stCondLst>
                                    <p:cond delay="0"/>
                                  </p:stCondLst>
                                  <p:childTnLst>
                                    <p:set>
                                      <p:cBhvr>
                                        <p:cTn id="35" dur="1" fill="hold">
                                          <p:stCondLst>
                                            <p:cond delay="0"/>
                                          </p:stCondLst>
                                        </p:cTn>
                                        <p:tgtEl>
                                          <p:spTgt spid="112656"/>
                                        </p:tgtEl>
                                        <p:attrNameLst>
                                          <p:attrName>style.visibility</p:attrName>
                                        </p:attrNameLst>
                                      </p:cBhvr>
                                      <p:to>
                                        <p:strVal val="visible"/>
                                      </p:to>
                                    </p:set>
                                    <p:animEffect transition="in" filter="strips(upRight)">
                                      <p:cBhvr>
                                        <p:cTn id="36" dur="500"/>
                                        <p:tgtEl>
                                          <p:spTgt spid="112656"/>
                                        </p:tgtEl>
                                      </p:cBhvr>
                                    </p:animEffect>
                                  </p:childTnLst>
                                </p:cTn>
                              </p:par>
                            </p:childTnLst>
                          </p:cTn>
                        </p:par>
                      </p:childTnLst>
                    </p:cTn>
                  </p:par>
                  <p:par>
                    <p:cTn id="37" fill="hold">
                      <p:stCondLst>
                        <p:cond delay="indefinite"/>
                      </p:stCondLst>
                      <p:childTnLst>
                        <p:par>
                          <p:cTn id="38" fill="hold">
                            <p:stCondLst>
                              <p:cond delay="0"/>
                            </p:stCondLst>
                            <p:childTnLst>
                              <p:par>
                                <p:cTn id="39" presetID="27" presetClass="entr" presetSubtype="0" fill="hold" grpId="0" nodeType="clickEffect">
                                  <p:stCondLst>
                                    <p:cond delay="0"/>
                                  </p:stCondLst>
                                  <p:iterate type="lt">
                                    <p:tmPct val="50000"/>
                                  </p:iterate>
                                  <p:childTnLst>
                                    <p:set>
                                      <p:cBhvr>
                                        <p:cTn id="40" dur="1" fill="hold">
                                          <p:stCondLst>
                                            <p:cond delay="0"/>
                                          </p:stCondLst>
                                        </p:cTn>
                                        <p:tgtEl>
                                          <p:spTgt spid="112657"/>
                                        </p:tgtEl>
                                        <p:attrNameLst>
                                          <p:attrName>style.visibility</p:attrName>
                                        </p:attrNameLst>
                                      </p:cBhvr>
                                      <p:to>
                                        <p:strVal val="visible"/>
                                      </p:to>
                                    </p:set>
                                    <p:anim calcmode="discrete" valueType="clr">
                                      <p:cBhvr override="childStyle">
                                        <p:cTn id="41" dur="80"/>
                                        <p:tgtEl>
                                          <p:spTgt spid="112657"/>
                                        </p:tgtEl>
                                        <p:attrNameLst>
                                          <p:attrName>style.color</p:attrName>
                                        </p:attrNameLst>
                                      </p:cBhvr>
                                      <p:tavLst>
                                        <p:tav tm="0">
                                          <p:val>
                                            <p:clrVal>
                                              <a:schemeClr val="accent2"/>
                                            </p:clrVal>
                                          </p:val>
                                        </p:tav>
                                        <p:tav tm="50000">
                                          <p:val>
                                            <p:clrVal>
                                              <a:schemeClr val="hlink"/>
                                            </p:clrVal>
                                          </p:val>
                                        </p:tav>
                                      </p:tavLst>
                                    </p:anim>
                                    <p:anim calcmode="discrete" valueType="clr">
                                      <p:cBhvr>
                                        <p:cTn id="42" dur="80"/>
                                        <p:tgtEl>
                                          <p:spTgt spid="112657"/>
                                        </p:tgtEl>
                                        <p:attrNameLst>
                                          <p:attrName>fillcolor</p:attrName>
                                        </p:attrNameLst>
                                      </p:cBhvr>
                                      <p:tavLst>
                                        <p:tav tm="0">
                                          <p:val>
                                            <p:clrVal>
                                              <a:schemeClr val="accent2"/>
                                            </p:clrVal>
                                          </p:val>
                                        </p:tav>
                                        <p:tav tm="50000">
                                          <p:val>
                                            <p:clrVal>
                                              <a:schemeClr val="hlink"/>
                                            </p:clrVal>
                                          </p:val>
                                        </p:tav>
                                      </p:tavLst>
                                    </p:anim>
                                    <p:set>
                                      <p:cBhvr>
                                        <p:cTn id="43" dur="80"/>
                                        <p:tgtEl>
                                          <p:spTgt spid="112657"/>
                                        </p:tgtEl>
                                        <p:attrNameLst>
                                          <p:attrName>fill.type</p:attrName>
                                        </p:attrNameLst>
                                      </p:cBhvr>
                                      <p:to>
                                        <p:strVal val="solid"/>
                                      </p:to>
                                    </p:set>
                                  </p:childTnLst>
                                </p:cTn>
                              </p:par>
                            </p:childTnLst>
                          </p:cTn>
                        </p:par>
                      </p:childTnLst>
                    </p:cTn>
                  </p:par>
                  <p:par>
                    <p:cTn id="44" fill="hold">
                      <p:stCondLst>
                        <p:cond delay="indefinite"/>
                      </p:stCondLst>
                      <p:childTnLst>
                        <p:par>
                          <p:cTn id="45" fill="hold">
                            <p:stCondLst>
                              <p:cond delay="0"/>
                            </p:stCondLst>
                            <p:childTnLst>
                              <p:par>
                                <p:cTn id="46" presetID="18" presetClass="entr" presetSubtype="3" fill="hold" nodeType="clickEffect">
                                  <p:stCondLst>
                                    <p:cond delay="0"/>
                                  </p:stCondLst>
                                  <p:childTnLst>
                                    <p:set>
                                      <p:cBhvr>
                                        <p:cTn id="47" dur="1" fill="hold">
                                          <p:stCondLst>
                                            <p:cond delay="0"/>
                                          </p:stCondLst>
                                        </p:cTn>
                                        <p:tgtEl>
                                          <p:spTgt spid="112658"/>
                                        </p:tgtEl>
                                        <p:attrNameLst>
                                          <p:attrName>style.visibility</p:attrName>
                                        </p:attrNameLst>
                                      </p:cBhvr>
                                      <p:to>
                                        <p:strVal val="visible"/>
                                      </p:to>
                                    </p:set>
                                    <p:animEffect transition="in" filter="strips(upRight)">
                                      <p:cBhvr>
                                        <p:cTn id="48" dur="500"/>
                                        <p:tgtEl>
                                          <p:spTgt spid="112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2" grpId="0" animBg="1"/>
      <p:bldP spid="112655" grpId="0" animBg="1"/>
      <p:bldP spid="11265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13665"/>
          <p:cNvSpPr/>
          <p:nvPr/>
        </p:nvSpPr>
        <p:spPr>
          <a:xfrm>
            <a:off x="0" y="32146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9458" name="矩形 113666"/>
          <p:cNvSpPr/>
          <p:nvPr/>
        </p:nvSpPr>
        <p:spPr>
          <a:xfrm>
            <a:off x="0" y="31765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grpSp>
        <p:nvGrpSpPr>
          <p:cNvPr id="113678" name="组合 113677"/>
          <p:cNvGrpSpPr/>
          <p:nvPr/>
        </p:nvGrpSpPr>
        <p:grpSpPr>
          <a:xfrm>
            <a:off x="1066800" y="1524000"/>
            <a:ext cx="6705600" cy="1338263"/>
            <a:chOff x="672" y="960"/>
            <a:chExt cx="4224" cy="843"/>
          </a:xfrm>
        </p:grpSpPr>
        <p:sp>
          <p:nvSpPr>
            <p:cNvPr id="19460" name="矩形 113668"/>
            <p:cNvSpPr/>
            <p:nvPr/>
          </p:nvSpPr>
          <p:spPr>
            <a:xfrm>
              <a:off x="672" y="960"/>
              <a:ext cx="1450" cy="288"/>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回路总电容</a:t>
              </a:r>
              <a:endParaRPr lang="zh-CN" altLang="en-US" sz="2400" dirty="0">
                <a:latin typeface="楷体_GB2312" pitchFamily="49" charset="-122"/>
                <a:ea typeface="楷体_GB2312" pitchFamily="49" charset="-122"/>
              </a:endParaRPr>
            </a:p>
          </p:txBody>
        </p:sp>
        <p:graphicFrame>
          <p:nvGraphicFramePr>
            <p:cNvPr id="19461" name="对象 113669"/>
            <p:cNvGraphicFramePr/>
            <p:nvPr/>
          </p:nvGraphicFramePr>
          <p:xfrm>
            <a:off x="1344" y="1344"/>
            <a:ext cx="3552" cy="459"/>
          </p:xfrm>
          <a:graphic>
            <a:graphicData uri="http://schemas.openxmlformats.org/presentationml/2006/ole">
              <mc:AlternateContent xmlns:mc="http://schemas.openxmlformats.org/markup-compatibility/2006">
                <mc:Choice xmlns:v="urn:schemas-microsoft-com:vml" Requires="v">
                  <p:oleObj spid="_x0000_s17415" name="" r:id="rId1" imgW="3314700" imgH="431800" progId="Equation.DSMT4">
                    <p:embed/>
                  </p:oleObj>
                </mc:Choice>
                <mc:Fallback>
                  <p:oleObj name="" r:id="rId1" imgW="3314700" imgH="431800" progId="Equation.DSMT4">
                    <p:embed/>
                    <p:pic>
                      <p:nvPicPr>
                        <p:cNvPr id="0" name="图片 3129"/>
                        <p:cNvPicPr/>
                        <p:nvPr/>
                      </p:nvPicPr>
                      <p:blipFill>
                        <a:blip r:embed="rId2"/>
                        <a:stretch>
                          <a:fillRect/>
                        </a:stretch>
                      </p:blipFill>
                      <p:spPr>
                        <a:xfrm>
                          <a:off x="1344" y="1344"/>
                          <a:ext cx="3552" cy="459"/>
                        </a:xfrm>
                        <a:prstGeom prst="rect">
                          <a:avLst/>
                        </a:prstGeom>
                        <a:noFill/>
                        <a:ln w="38100">
                          <a:noFill/>
                          <a:miter/>
                        </a:ln>
                      </p:spPr>
                    </p:pic>
                  </p:oleObj>
                </mc:Fallback>
              </mc:AlternateContent>
            </a:graphicData>
          </a:graphic>
        </p:graphicFrame>
      </p:grpSp>
      <p:grpSp>
        <p:nvGrpSpPr>
          <p:cNvPr id="113679" name="组合 113678"/>
          <p:cNvGrpSpPr/>
          <p:nvPr/>
        </p:nvGrpSpPr>
        <p:grpSpPr>
          <a:xfrm>
            <a:off x="1143000" y="2971800"/>
            <a:ext cx="7391400" cy="1149350"/>
            <a:chOff x="720" y="1872"/>
            <a:chExt cx="4656" cy="724"/>
          </a:xfrm>
        </p:grpSpPr>
        <p:sp>
          <p:nvSpPr>
            <p:cNvPr id="19463" name="矩形 113670"/>
            <p:cNvSpPr/>
            <p:nvPr/>
          </p:nvSpPr>
          <p:spPr>
            <a:xfrm>
              <a:off x="720" y="1872"/>
              <a:ext cx="1382" cy="288"/>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故外加电容</a:t>
              </a:r>
              <a:r>
                <a:rPr lang="en-US" altLang="zh-CN" sz="2400">
                  <a:latin typeface="楷体_GB2312" pitchFamily="49" charset="-122"/>
                  <a:ea typeface="楷体_GB2312" pitchFamily="49" charset="-122"/>
                </a:rPr>
                <a:t>C</a:t>
              </a:r>
              <a:endParaRPr lang="en-US" altLang="zh-CN" sz="2400">
                <a:latin typeface="楷体_GB2312" pitchFamily="49" charset="-122"/>
                <a:ea typeface="楷体_GB2312" pitchFamily="49" charset="-122"/>
              </a:endParaRPr>
            </a:p>
          </p:txBody>
        </p:sp>
        <p:graphicFrame>
          <p:nvGraphicFramePr>
            <p:cNvPr id="19464" name="对象 113671"/>
            <p:cNvGraphicFramePr/>
            <p:nvPr/>
          </p:nvGraphicFramePr>
          <p:xfrm>
            <a:off x="1392" y="2304"/>
            <a:ext cx="3984" cy="292"/>
          </p:xfrm>
          <a:graphic>
            <a:graphicData uri="http://schemas.openxmlformats.org/presentationml/2006/ole">
              <mc:AlternateContent xmlns:mc="http://schemas.openxmlformats.org/markup-compatibility/2006">
                <mc:Choice xmlns:v="urn:schemas-microsoft-com:vml" Requires="v">
                  <p:oleObj spid="_x0000_s17416" name="" r:id="rId3" imgW="3251200" imgH="241300" progId="Equation.DSMT4">
                    <p:embed/>
                  </p:oleObj>
                </mc:Choice>
                <mc:Fallback>
                  <p:oleObj name="" r:id="rId3" imgW="3251200" imgH="241300" progId="Equation.DSMT4">
                    <p:embed/>
                    <p:pic>
                      <p:nvPicPr>
                        <p:cNvPr id="0" name="图片 3127"/>
                        <p:cNvPicPr/>
                        <p:nvPr/>
                      </p:nvPicPr>
                      <p:blipFill>
                        <a:blip r:embed="rId4"/>
                        <a:stretch>
                          <a:fillRect/>
                        </a:stretch>
                      </p:blipFill>
                      <p:spPr>
                        <a:xfrm>
                          <a:off x="1392" y="2304"/>
                          <a:ext cx="3984" cy="292"/>
                        </a:xfrm>
                        <a:prstGeom prst="rect">
                          <a:avLst/>
                        </a:prstGeom>
                        <a:noFill/>
                        <a:ln w="38100">
                          <a:noFill/>
                          <a:miter/>
                        </a:ln>
                      </p:spPr>
                    </p:pic>
                  </p:oleObj>
                </mc:Fallback>
              </mc:AlternateContent>
            </a:graphicData>
          </a:graphic>
        </p:graphicFrame>
      </p:grpSp>
      <p:grpSp>
        <p:nvGrpSpPr>
          <p:cNvPr id="113680" name="组合 113679"/>
          <p:cNvGrpSpPr/>
          <p:nvPr/>
        </p:nvGrpSpPr>
        <p:grpSpPr>
          <a:xfrm>
            <a:off x="1371600" y="4495800"/>
            <a:ext cx="6705600" cy="1295400"/>
            <a:chOff x="864" y="2832"/>
            <a:chExt cx="4224" cy="816"/>
          </a:xfrm>
        </p:grpSpPr>
        <p:sp>
          <p:nvSpPr>
            <p:cNvPr id="19466" name="矩形 113672"/>
            <p:cNvSpPr/>
            <p:nvPr/>
          </p:nvSpPr>
          <p:spPr>
            <a:xfrm>
              <a:off x="864" y="2832"/>
              <a:ext cx="960" cy="288"/>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通频带</a:t>
              </a:r>
              <a:endParaRPr lang="zh-CN" altLang="en-US" sz="2400" dirty="0">
                <a:latin typeface="楷体_GB2312" pitchFamily="49" charset="-122"/>
                <a:ea typeface="楷体_GB2312" pitchFamily="49" charset="-122"/>
              </a:endParaRPr>
            </a:p>
          </p:txBody>
        </p:sp>
        <p:graphicFrame>
          <p:nvGraphicFramePr>
            <p:cNvPr id="19467" name="对象 113673"/>
            <p:cNvGraphicFramePr/>
            <p:nvPr/>
          </p:nvGraphicFramePr>
          <p:xfrm>
            <a:off x="1536" y="3099"/>
            <a:ext cx="3552" cy="549"/>
          </p:xfrm>
          <a:graphic>
            <a:graphicData uri="http://schemas.openxmlformats.org/presentationml/2006/ole">
              <mc:AlternateContent xmlns:mc="http://schemas.openxmlformats.org/markup-compatibility/2006">
                <mc:Choice xmlns:v="urn:schemas-microsoft-com:vml" Requires="v">
                  <p:oleObj spid="_x0000_s17417" name="" r:id="rId5" imgW="3263900" imgH="508000" progId="Equation.DSMT4">
                    <p:embed/>
                  </p:oleObj>
                </mc:Choice>
                <mc:Fallback>
                  <p:oleObj name="" r:id="rId5" imgW="3263900" imgH="508000" progId="Equation.DSMT4">
                    <p:embed/>
                    <p:pic>
                      <p:nvPicPr>
                        <p:cNvPr id="0" name="图片 3124"/>
                        <p:cNvPicPr/>
                        <p:nvPr/>
                      </p:nvPicPr>
                      <p:blipFill>
                        <a:blip r:embed="rId6"/>
                        <a:stretch>
                          <a:fillRect/>
                        </a:stretch>
                      </p:blipFill>
                      <p:spPr>
                        <a:xfrm>
                          <a:off x="1536" y="3099"/>
                          <a:ext cx="3552" cy="549"/>
                        </a:xfrm>
                        <a:prstGeom prst="rect">
                          <a:avLst/>
                        </a:prstGeom>
                        <a:noFill/>
                        <a:ln w="38100">
                          <a:noFill/>
                          <a:miter/>
                        </a:ln>
                      </p:spPr>
                    </p:pic>
                  </p:oleObj>
                </mc:Fallback>
              </mc:AlternateContent>
            </a:graphicData>
          </a:graphic>
        </p:graphicFrame>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3678"/>
                                        </p:tgtEl>
                                        <p:attrNameLst>
                                          <p:attrName>style.visibility</p:attrName>
                                        </p:attrNameLst>
                                      </p:cBhvr>
                                      <p:to>
                                        <p:strVal val="visible"/>
                                      </p:to>
                                    </p:set>
                                    <p:anim calcmode="lin" valueType="num">
                                      <p:cBhvr additive="base">
                                        <p:cTn id="7" dur="500" fill="hold"/>
                                        <p:tgtEl>
                                          <p:spTgt spid="113678"/>
                                        </p:tgtEl>
                                        <p:attrNameLst>
                                          <p:attrName>ppt_x</p:attrName>
                                        </p:attrNameLst>
                                      </p:cBhvr>
                                      <p:tavLst>
                                        <p:tav tm="0">
                                          <p:val>
                                            <p:strVal val="#ppt_x"/>
                                          </p:val>
                                        </p:tav>
                                        <p:tav tm="100000">
                                          <p:val>
                                            <p:strVal val="#ppt_x"/>
                                          </p:val>
                                        </p:tav>
                                      </p:tavLst>
                                    </p:anim>
                                    <p:anim calcmode="lin" valueType="num">
                                      <p:cBhvr additive="base">
                                        <p:cTn id="8" dur="500" fill="hold"/>
                                        <p:tgtEl>
                                          <p:spTgt spid="1136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3679"/>
                                        </p:tgtEl>
                                        <p:attrNameLst>
                                          <p:attrName>style.visibility</p:attrName>
                                        </p:attrNameLst>
                                      </p:cBhvr>
                                      <p:to>
                                        <p:strVal val="visible"/>
                                      </p:to>
                                    </p:set>
                                    <p:anim calcmode="lin" valueType="num">
                                      <p:cBhvr additive="base">
                                        <p:cTn id="13" dur="500" fill="hold"/>
                                        <p:tgtEl>
                                          <p:spTgt spid="113679"/>
                                        </p:tgtEl>
                                        <p:attrNameLst>
                                          <p:attrName>ppt_x</p:attrName>
                                        </p:attrNameLst>
                                      </p:cBhvr>
                                      <p:tavLst>
                                        <p:tav tm="0">
                                          <p:val>
                                            <p:strVal val="#ppt_x"/>
                                          </p:val>
                                        </p:tav>
                                        <p:tav tm="100000">
                                          <p:val>
                                            <p:strVal val="#ppt_x"/>
                                          </p:val>
                                        </p:tav>
                                      </p:tavLst>
                                    </p:anim>
                                    <p:anim calcmode="lin" valueType="num">
                                      <p:cBhvr additive="base">
                                        <p:cTn id="14" dur="500" fill="hold"/>
                                        <p:tgtEl>
                                          <p:spTgt spid="11367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3680"/>
                                        </p:tgtEl>
                                        <p:attrNameLst>
                                          <p:attrName>style.visibility</p:attrName>
                                        </p:attrNameLst>
                                      </p:cBhvr>
                                      <p:to>
                                        <p:strVal val="visible"/>
                                      </p:to>
                                    </p:set>
                                    <p:anim calcmode="lin" valueType="num">
                                      <p:cBhvr additive="base">
                                        <p:cTn id="19" dur="500" fill="hold"/>
                                        <p:tgtEl>
                                          <p:spTgt spid="113680"/>
                                        </p:tgtEl>
                                        <p:attrNameLst>
                                          <p:attrName>ppt_x</p:attrName>
                                        </p:attrNameLst>
                                      </p:cBhvr>
                                      <p:tavLst>
                                        <p:tav tm="0">
                                          <p:val>
                                            <p:strVal val="#ppt_x"/>
                                          </p:val>
                                        </p:tav>
                                        <p:tav tm="100000">
                                          <p:val>
                                            <p:strVal val="#ppt_x"/>
                                          </p:val>
                                        </p:tav>
                                      </p:tavLst>
                                    </p:anim>
                                    <p:anim calcmode="lin" valueType="num">
                                      <p:cBhvr additive="base">
                                        <p:cTn id="20" dur="500" fill="hold"/>
                                        <p:tgtEl>
                                          <p:spTgt spid="1136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文本框 114690"/>
          <p:cNvSpPr txBox="1"/>
          <p:nvPr/>
        </p:nvSpPr>
        <p:spPr>
          <a:xfrm>
            <a:off x="1066800" y="1372235"/>
            <a:ext cx="7788275" cy="829945"/>
          </a:xfrm>
          <a:prstGeom prst="rect">
            <a:avLst/>
          </a:prstGeom>
          <a:noFill/>
          <a:ln w="9525">
            <a:noFill/>
          </a:ln>
        </p:spPr>
        <p:txBody>
          <a:bodyPr anchor="t" anchorCtr="0">
            <a:spAutoFit/>
          </a:bodyPr>
          <a:lstStyle/>
          <a:p>
            <a:r>
              <a:rPr lang="en-US" altLang="zh-CN" sz="2400" b="1" dirty="0">
                <a:solidFill>
                  <a:schemeClr val="tx1"/>
                </a:solidFill>
                <a:latin typeface="仿宋" panose="02010609060101010101" charset="-122"/>
                <a:ea typeface="仿宋" panose="02010609060101010101" charset="-122"/>
                <a:cs typeface="仿宋" panose="02010609060101010101" charset="-122"/>
              </a:rPr>
              <a:t>    </a:t>
            </a:r>
            <a:r>
              <a:rPr lang="zh-CN" altLang="en-US" sz="2400" b="1" dirty="0">
                <a:solidFill>
                  <a:schemeClr val="tx1"/>
                </a:solidFill>
                <a:latin typeface="仿宋" panose="02010609060101010101" charset="-122"/>
                <a:ea typeface="仿宋" panose="02010609060101010101" charset="-122"/>
                <a:cs typeface="仿宋" panose="02010609060101010101" charset="-122"/>
              </a:rPr>
              <a:t>当多级放大器中的每一级都是单调谐</a:t>
            </a:r>
            <a:r>
              <a:rPr lang="zh-CN" altLang="en-US" sz="2400" b="1" dirty="0">
                <a:solidFill>
                  <a:schemeClr val="tx1"/>
                </a:solidFill>
                <a:latin typeface="仿宋" panose="02010609060101010101" charset="-122"/>
                <a:ea typeface="仿宋" panose="02010609060101010101" charset="-122"/>
                <a:cs typeface="仿宋" panose="02010609060101010101" charset="-122"/>
              </a:rPr>
              <a:t>且调谐在同一频率上时，称为多级单调谐放大器。</a:t>
            </a:r>
            <a:endParaRPr lang="zh-CN" altLang="en-US" sz="2400" b="1" dirty="0">
              <a:solidFill>
                <a:schemeClr val="tx1"/>
              </a:solidFill>
              <a:latin typeface="仿宋" panose="02010609060101010101" charset="-122"/>
              <a:ea typeface="仿宋" panose="02010609060101010101" charset="-122"/>
              <a:cs typeface="仿宋" panose="02010609060101010101" charset="-122"/>
            </a:endParaRPr>
          </a:p>
        </p:txBody>
      </p:sp>
      <p:sp>
        <p:nvSpPr>
          <p:cNvPr id="114692" name="矩形 114691"/>
          <p:cNvSpPr/>
          <p:nvPr/>
        </p:nvSpPr>
        <p:spPr>
          <a:xfrm>
            <a:off x="609600" y="2288223"/>
            <a:ext cx="2743200" cy="460375"/>
          </a:xfrm>
          <a:prstGeom prst="rect">
            <a:avLst/>
          </a:prstGeom>
          <a:noFill/>
          <a:ln w="9525">
            <a:noFill/>
          </a:ln>
        </p:spPr>
        <p:txBody>
          <a:bodyPr anchor="t" anchorCtr="0">
            <a:spAutoFit/>
          </a:bodyPr>
          <a:lstStyle>
            <a:lvl1pPr marL="0" lvl="0"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u="none" kern="1200" baseline="0">
                <a:solidFill>
                  <a:schemeClr val="accent2"/>
                </a:solidFill>
                <a:effectLst>
                  <a:outerShdw blurRad="38100" dist="38100" dir="2700000">
                    <a:srgbClr val="000000"/>
                  </a:outerShdw>
                </a:effectLst>
                <a:latin typeface="Arial" panose="020B0604020202020204" pitchFamily="34" charset="0"/>
                <a:ea typeface="华文细黑" panose="02010600040101010101" pitchFamily="2" charset="-122"/>
              </a:defRPr>
            </a:lvl1pPr>
            <a:lvl2pPr marL="457200" lvl="1"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914400" lvl="2"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371600" lvl="3"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1828800" lvl="4"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lvl="0" algn="l">
              <a:buClrTx/>
              <a:buSzTx/>
            </a:pPr>
            <a:r>
              <a:rPr lang="en-US" altLang="zh-CN" sz="2400" u="sng">
                <a:solidFill>
                  <a:srgbClr val="FF0000"/>
                </a:solidFill>
                <a:effectLst/>
                <a:latin typeface="仿宋" panose="02010609060101010101" charset="-122"/>
                <a:ea typeface="仿宋" panose="02010609060101010101" charset="-122"/>
                <a:cs typeface="仿宋" panose="02010609060101010101" charset="-122"/>
                <a:sym typeface="+mn-ea"/>
              </a:rPr>
              <a:t>2.</a:t>
            </a:r>
            <a:r>
              <a:rPr lang="en-US" altLang="zh-CN" sz="2400" u="sng">
                <a:solidFill>
                  <a:srgbClr val="FF0000"/>
                </a:solidFill>
                <a:effectLst/>
                <a:latin typeface="仿宋" panose="02010609060101010101" charset="-122"/>
                <a:ea typeface="仿宋" panose="02010609060101010101" charset="-122"/>
                <a:cs typeface="仿宋" panose="02010609060101010101" charset="-122"/>
                <a:sym typeface="+mn-ea"/>
              </a:rPr>
              <a:t>电压增益</a:t>
            </a:r>
            <a:endParaRPr lang="en-US" altLang="zh-CN" sz="2400" u="sng">
              <a:solidFill>
                <a:srgbClr val="FF0000"/>
              </a:solidFill>
              <a:effectLst/>
              <a:latin typeface="仿宋" panose="02010609060101010101" charset="-122"/>
              <a:ea typeface="仿宋" panose="02010609060101010101" charset="-122"/>
              <a:cs typeface="仿宋" panose="02010609060101010101" charset="-122"/>
              <a:sym typeface="+mn-ea"/>
            </a:endParaRPr>
          </a:p>
        </p:txBody>
      </p:sp>
      <p:graphicFrame>
        <p:nvGraphicFramePr>
          <p:cNvPr id="114694" name="对象 114693"/>
          <p:cNvGraphicFramePr/>
          <p:nvPr/>
        </p:nvGraphicFramePr>
        <p:xfrm>
          <a:off x="2590800" y="2821940"/>
          <a:ext cx="2514600" cy="461963"/>
        </p:xfrm>
        <a:graphic>
          <a:graphicData uri="http://schemas.openxmlformats.org/presentationml/2006/ole">
            <mc:AlternateContent xmlns:mc="http://schemas.openxmlformats.org/markup-compatibility/2006">
              <mc:Choice xmlns:v="urn:schemas-microsoft-com:vml" Requires="v">
                <p:oleObj spid="_x0000_s18439" name="" r:id="rId1" imgW="1244600" imgH="228600" progId="Equation.DSMT4">
                  <p:embed/>
                </p:oleObj>
              </mc:Choice>
              <mc:Fallback>
                <p:oleObj name="" r:id="rId1" imgW="1244600" imgH="228600" progId="Equation.DSMT4">
                  <p:embed/>
                  <p:pic>
                    <p:nvPicPr>
                      <p:cNvPr id="0" name="图片 3128"/>
                      <p:cNvPicPr/>
                      <p:nvPr/>
                    </p:nvPicPr>
                    <p:blipFill>
                      <a:blip r:embed="rId2"/>
                      <a:stretch>
                        <a:fillRect/>
                      </a:stretch>
                    </p:blipFill>
                    <p:spPr>
                      <a:xfrm>
                        <a:off x="2590800" y="2821940"/>
                        <a:ext cx="2514600" cy="461963"/>
                      </a:xfrm>
                      <a:prstGeom prst="rect">
                        <a:avLst/>
                      </a:prstGeom>
                      <a:noFill/>
                      <a:ln w="38100">
                        <a:noFill/>
                        <a:miter/>
                      </a:ln>
                    </p:spPr>
                  </p:pic>
                </p:oleObj>
              </mc:Fallback>
            </mc:AlternateContent>
          </a:graphicData>
        </a:graphic>
      </p:graphicFrame>
      <p:sp>
        <p:nvSpPr>
          <p:cNvPr id="114695" name="矩形 114694"/>
          <p:cNvSpPr/>
          <p:nvPr/>
        </p:nvSpPr>
        <p:spPr>
          <a:xfrm>
            <a:off x="1295400" y="3583305"/>
            <a:ext cx="2084705" cy="829945"/>
          </a:xfrm>
          <a:prstGeom prst="rect">
            <a:avLst/>
          </a:prstGeom>
          <a:noFill/>
          <a:ln w="9525">
            <a:noFill/>
          </a:ln>
        </p:spPr>
        <p:txBody>
          <a:bodyPr wrap="square" anchor="t" anchorCtr="0">
            <a:spAutoFit/>
          </a:bodyPr>
          <a:lstStyle/>
          <a:p>
            <a:r>
              <a:rPr lang="zh-CN" altLang="en-US" sz="2400" b="1" dirty="0">
                <a:solidFill>
                  <a:schemeClr val="tx1"/>
                </a:solidFill>
                <a:latin typeface="仿宋" panose="02010609060101010101" charset="-122"/>
                <a:ea typeface="仿宋" panose="02010609060101010101" charset="-122"/>
                <a:cs typeface="仿宋" panose="02010609060101010101" charset="-122"/>
              </a:rPr>
              <a:t>若每一级参数均相同，则</a:t>
            </a:r>
            <a:endParaRPr lang="zh-CN" altLang="en-US" sz="2400" b="1" dirty="0">
              <a:solidFill>
                <a:schemeClr val="tx1"/>
              </a:solidFill>
              <a:latin typeface="仿宋" panose="02010609060101010101" charset="-122"/>
              <a:ea typeface="仿宋" panose="02010609060101010101" charset="-122"/>
              <a:cs typeface="仿宋" panose="02010609060101010101" charset="-122"/>
            </a:endParaRPr>
          </a:p>
        </p:txBody>
      </p:sp>
      <p:graphicFrame>
        <p:nvGraphicFramePr>
          <p:cNvPr id="114697" name="对象 114696"/>
          <p:cNvGraphicFramePr/>
          <p:nvPr/>
        </p:nvGraphicFramePr>
        <p:xfrm>
          <a:off x="3657600" y="3125470"/>
          <a:ext cx="3657600" cy="1649413"/>
        </p:xfrm>
        <a:graphic>
          <a:graphicData uri="http://schemas.openxmlformats.org/presentationml/2006/ole">
            <mc:AlternateContent xmlns:mc="http://schemas.openxmlformats.org/markup-compatibility/2006">
              <mc:Choice xmlns:v="urn:schemas-microsoft-com:vml" Requires="v">
                <p:oleObj spid="_x0000_s18440" name="" r:id="rId3" imgW="1892300" imgH="838200" progId="Equation.DSMT4">
                  <p:embed/>
                </p:oleObj>
              </mc:Choice>
              <mc:Fallback>
                <p:oleObj name="" r:id="rId3" imgW="1892300" imgH="838200" progId="Equation.DSMT4">
                  <p:embed/>
                  <p:pic>
                    <p:nvPicPr>
                      <p:cNvPr id="0" name="图片 3125"/>
                      <p:cNvPicPr/>
                      <p:nvPr/>
                    </p:nvPicPr>
                    <p:blipFill>
                      <a:blip r:embed="rId4"/>
                      <a:stretch>
                        <a:fillRect/>
                      </a:stretch>
                    </p:blipFill>
                    <p:spPr>
                      <a:xfrm>
                        <a:off x="3657600" y="3125470"/>
                        <a:ext cx="3657600" cy="1649413"/>
                      </a:xfrm>
                      <a:prstGeom prst="rect">
                        <a:avLst/>
                      </a:prstGeom>
                      <a:noFill/>
                      <a:ln w="38100">
                        <a:noFill/>
                        <a:miter/>
                      </a:ln>
                    </p:spPr>
                  </p:pic>
                </p:oleObj>
              </mc:Fallback>
            </mc:AlternateContent>
          </a:graphicData>
        </a:graphic>
      </p:graphicFrame>
      <p:sp>
        <p:nvSpPr>
          <p:cNvPr id="114698" name="矩形 114697"/>
          <p:cNvSpPr/>
          <p:nvPr/>
        </p:nvSpPr>
        <p:spPr>
          <a:xfrm>
            <a:off x="1218565" y="5038090"/>
            <a:ext cx="2057400" cy="457200"/>
          </a:xfrm>
          <a:prstGeom prst="rect">
            <a:avLst/>
          </a:prstGeom>
          <a:noFill/>
          <a:ln w="9525">
            <a:noFill/>
          </a:ln>
        </p:spPr>
        <p:txBody>
          <a:bodyPr anchor="t" anchorCtr="0">
            <a:spAutoFit/>
          </a:bodyPr>
          <a:lstStyle/>
          <a:p>
            <a:r>
              <a:rPr lang="zh-CN" altLang="en-US" sz="2400" b="1" dirty="0">
                <a:solidFill>
                  <a:schemeClr val="tx1"/>
                </a:solidFill>
                <a:latin typeface="仿宋" panose="02010609060101010101" charset="-122"/>
                <a:ea typeface="仿宋" panose="02010609060101010101" charset="-122"/>
                <a:cs typeface="仿宋" panose="02010609060101010101" charset="-122"/>
              </a:rPr>
              <a:t>谐振电压增益 </a:t>
            </a:r>
            <a:endParaRPr lang="zh-CN" altLang="en-US" sz="2400" b="1" dirty="0">
              <a:solidFill>
                <a:schemeClr val="tx1"/>
              </a:solidFill>
              <a:latin typeface="仿宋" panose="02010609060101010101" charset="-122"/>
              <a:ea typeface="仿宋" panose="02010609060101010101" charset="-122"/>
              <a:cs typeface="仿宋" panose="02010609060101010101" charset="-122"/>
            </a:endParaRPr>
          </a:p>
        </p:txBody>
      </p:sp>
      <p:graphicFrame>
        <p:nvGraphicFramePr>
          <p:cNvPr id="114700" name="对象 114699"/>
          <p:cNvGraphicFramePr/>
          <p:nvPr/>
        </p:nvGraphicFramePr>
        <p:xfrm>
          <a:off x="3429000" y="4730115"/>
          <a:ext cx="2133600" cy="1108075"/>
        </p:xfrm>
        <a:graphic>
          <a:graphicData uri="http://schemas.openxmlformats.org/presentationml/2006/ole">
            <mc:AlternateContent xmlns:mc="http://schemas.openxmlformats.org/markup-compatibility/2006">
              <mc:Choice xmlns:v="urn:schemas-microsoft-com:vml" Requires="v">
                <p:oleObj spid="_x0000_s18441" name="" r:id="rId5" imgW="1116965" imgH="584200" progId="Equation.DSMT4">
                  <p:embed/>
                </p:oleObj>
              </mc:Choice>
              <mc:Fallback>
                <p:oleObj name="" r:id="rId5" imgW="1116965" imgH="584200" progId="Equation.DSMT4">
                  <p:embed/>
                  <p:pic>
                    <p:nvPicPr>
                      <p:cNvPr id="0" name="图片 3126"/>
                      <p:cNvPicPr/>
                      <p:nvPr/>
                    </p:nvPicPr>
                    <p:blipFill>
                      <a:blip r:embed="rId6"/>
                      <a:stretch>
                        <a:fillRect/>
                      </a:stretch>
                    </p:blipFill>
                    <p:spPr>
                      <a:xfrm>
                        <a:off x="3429000" y="4730115"/>
                        <a:ext cx="2133600" cy="1108075"/>
                      </a:xfrm>
                      <a:prstGeom prst="rect">
                        <a:avLst/>
                      </a:prstGeom>
                      <a:noFill/>
                      <a:ln w="38100">
                        <a:noFill/>
                        <a:miter/>
                      </a:ln>
                    </p:spPr>
                  </p:pic>
                </p:oleObj>
              </mc:Fallback>
            </mc:AlternateContent>
          </a:graphicData>
        </a:graphic>
      </p:graphicFrame>
      <p:sp>
        <p:nvSpPr>
          <p:cNvPr id="114704" name="文本框 114703"/>
          <p:cNvSpPr txBox="1"/>
          <p:nvPr/>
        </p:nvSpPr>
        <p:spPr>
          <a:xfrm>
            <a:off x="2286000" y="2364740"/>
            <a:ext cx="3276600" cy="366713"/>
          </a:xfrm>
          <a:prstGeom prst="rect">
            <a:avLst/>
          </a:prstGeom>
          <a:noFill/>
          <a:ln w="9525">
            <a:noFill/>
          </a:ln>
        </p:spPr>
        <p:txBody>
          <a:bodyPr anchor="t" anchorCtr="0">
            <a:spAutoFit/>
          </a:bodyPr>
          <a:lstStyle/>
          <a:p>
            <a:pPr>
              <a:spcBef>
                <a:spcPct val="50000"/>
              </a:spcBef>
            </a:pPr>
            <a:r>
              <a:rPr lang="zh-CN" altLang="en-US" dirty="0">
                <a:solidFill>
                  <a:srgbClr val="FF0000"/>
                </a:solidFill>
                <a:latin typeface="仿宋" panose="02010609060101010101" charset="-122"/>
                <a:ea typeface="仿宋" panose="02010609060101010101" charset="-122"/>
                <a:hlinkClick r:id="rId7" action="ppaction://hlinkfile"/>
              </a:rPr>
              <a:t>（放大器多级级联动画）</a:t>
            </a:r>
            <a:endParaRPr lang="zh-CN" altLang="en-US" dirty="0">
              <a:solidFill>
                <a:srgbClr val="FF0000"/>
              </a:solidFill>
              <a:latin typeface="仿宋" panose="02010609060101010101" charset="-122"/>
              <a:ea typeface="仿宋" panose="02010609060101010101" charset="-122"/>
              <a:hlinkClick r:id="rId7" action="ppaction://hlinkfile"/>
            </a:endParaRPr>
          </a:p>
        </p:txBody>
      </p:sp>
      <p:sp>
        <p:nvSpPr>
          <p:cNvPr id="13" name="标题 8194"/>
          <p:cNvSpPr txBox="1">
            <a:spLocks noRot="1"/>
          </p:cNvSpPr>
          <p:nvPr/>
        </p:nvSpPr>
        <p:spPr>
          <a:xfrm>
            <a:off x="457200" y="90"/>
            <a:ext cx="8686800" cy="838178"/>
          </a:xfrm>
          <a:prstGeom prst="rect">
            <a:avLst/>
          </a:prstGeom>
        </p:spPr>
        <p:txBody>
          <a:bodyPr vert="horz" wrap="square" lIns="91440" tIns="45720" rIns="91440" bIns="45720" anchor="ctr" anchorCtr="0"/>
          <a:lst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pPr algn="ctr">
              <a:buClrTx/>
              <a:buSzTx/>
              <a:buFontTx/>
            </a:pPr>
            <a:r>
              <a:rPr lang="zh-CN" altLang="en-US" sz="3600" b="1" dirty="0">
                <a:solidFill>
                  <a:schemeClr val="tx1"/>
                </a:solidFill>
                <a:latin typeface="仿宋" panose="02010609060101010101" charset="-122"/>
                <a:ea typeface="仿宋" panose="02010609060101010101" charset="-122"/>
              </a:rPr>
              <a:t>三、</a:t>
            </a:r>
            <a:r>
              <a:rPr lang="zh-CN" altLang="en-US" sz="3600" b="1" dirty="0">
                <a:solidFill>
                  <a:schemeClr val="tx1"/>
                </a:solidFill>
                <a:latin typeface="仿宋" panose="02010609060101010101" charset="-122"/>
                <a:ea typeface="仿宋" panose="02010609060101010101" charset="-122"/>
                <a:sym typeface="+mn-ea"/>
              </a:rPr>
              <a:t>多级单调谐回路谐振放大器</a:t>
            </a:r>
            <a:endParaRPr lang="zh-CN" altLang="en-US" sz="3600" b="1" dirty="0">
              <a:solidFill>
                <a:schemeClr val="tx1"/>
              </a:solidFill>
              <a:latin typeface="仿宋" panose="02010609060101010101" charset="-122"/>
              <a:ea typeface="仿宋" panose="02010609060101010101" charset="-122"/>
            </a:endParaRPr>
          </a:p>
        </p:txBody>
      </p:sp>
      <p:sp>
        <p:nvSpPr>
          <p:cNvPr id="155653" name="矩形 155652"/>
          <p:cNvSpPr/>
          <p:nvPr/>
        </p:nvSpPr>
        <p:spPr>
          <a:xfrm>
            <a:off x="552450" y="952568"/>
            <a:ext cx="4724400" cy="460375"/>
          </a:xfrm>
          <a:prstGeom prst="rect">
            <a:avLst/>
          </a:prstGeom>
          <a:noFill/>
          <a:ln w="9525">
            <a:noFill/>
          </a:ln>
        </p:spPr>
        <p:txBody>
          <a:bodyPr>
            <a:spAutoFit/>
          </a:bodyPr>
          <a:lstStyle>
            <a:lvl1pPr marL="0" lvl="0"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u="none" kern="1200" baseline="0">
                <a:solidFill>
                  <a:schemeClr val="accent2"/>
                </a:solidFill>
                <a:effectLst>
                  <a:outerShdw blurRad="38100" dist="38100" dir="2700000">
                    <a:srgbClr val="000000"/>
                  </a:outerShdw>
                </a:effectLst>
                <a:latin typeface="Arial" panose="020B0604020202020204" pitchFamily="34" charset="0"/>
                <a:ea typeface="华文细黑" panose="02010600040101010101" pitchFamily="2" charset="-122"/>
              </a:defRPr>
            </a:lvl1pPr>
            <a:lvl2pPr marL="457200" lvl="1"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914400" lvl="2"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371600" lvl="3"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1828800" lvl="4" indent="0" algn="ctr" defTabSz="914400" rtl="0" eaLnBrk="1" fontAlgn="base" latinLnBrk="0" hangingPunct="1">
              <a:lnSpc>
                <a:spcPct val="100000"/>
              </a:lnSpc>
              <a:spcBef>
                <a:spcPct val="20000"/>
              </a:spcBef>
              <a:spcAft>
                <a:spcPct val="0"/>
              </a:spcAft>
              <a:buFont typeface="Wingdings" panose="05000000000000000000" pitchFamily="2" charset="2"/>
              <a:buNone/>
              <a:defRPr sz="32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marR="0" lvl="0" indent="0" algn="l" defTabSz="914400" rtl="0" eaLnBrk="1" fontAlgn="base" latinLnBrk="0" hangingPunct="1">
              <a:lnSpc>
                <a:spcPct val="100000"/>
              </a:lnSpc>
              <a:spcBef>
                <a:spcPct val="0"/>
              </a:spcBef>
              <a:spcAft>
                <a:spcPct val="0"/>
              </a:spcAft>
              <a:buFont typeface="Wingdings" panose="05000000000000000000" pitchFamily="2" charset="2"/>
              <a:buNone/>
            </a:pPr>
            <a:r>
              <a:rPr kumimoji="0" lang="en-US" altLang="zh-CN" sz="240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sym typeface="+mn-ea"/>
              </a:rPr>
              <a:t>1. </a:t>
            </a:r>
            <a:r>
              <a:rPr kumimoji="0" lang="zh-CN" altLang="en-US" sz="240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sym typeface="+mn-ea"/>
              </a:rPr>
              <a:t>定义</a:t>
            </a:r>
            <a:endParaRPr kumimoji="0" lang="zh-CN" altLang="en-US" sz="240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4691"/>
                                        </p:tgtEl>
                                        <p:attrNameLst>
                                          <p:attrName>style.visibility</p:attrName>
                                        </p:attrNameLst>
                                      </p:cBhvr>
                                      <p:to>
                                        <p:strVal val="visible"/>
                                      </p:to>
                                    </p:set>
                                    <p:anim calcmode="discrete" valueType="clr">
                                      <p:cBhvr override="childStyle">
                                        <p:cTn id="7" dur="80"/>
                                        <p:tgtEl>
                                          <p:spTgt spid="11469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4691"/>
                                        </p:tgtEl>
                                        <p:attrNameLst>
                                          <p:attrName>fillcolor</p:attrName>
                                        </p:attrNameLst>
                                      </p:cBhvr>
                                      <p:tavLst>
                                        <p:tav tm="0">
                                          <p:val>
                                            <p:clrVal>
                                              <a:schemeClr val="accent2"/>
                                            </p:clrVal>
                                          </p:val>
                                        </p:tav>
                                        <p:tav tm="50000">
                                          <p:val>
                                            <p:clrVal>
                                              <a:schemeClr val="hlink"/>
                                            </p:clrVal>
                                          </p:val>
                                        </p:tav>
                                      </p:tavLst>
                                    </p:anim>
                                    <p:set>
                                      <p:cBhvr>
                                        <p:cTn id="9" dur="80"/>
                                        <p:tgtEl>
                                          <p:spTgt spid="11469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14692"/>
                                        </p:tgtEl>
                                        <p:attrNameLst>
                                          <p:attrName>style.visibility</p:attrName>
                                        </p:attrNameLst>
                                      </p:cBhvr>
                                      <p:to>
                                        <p:strVal val="visible"/>
                                      </p:to>
                                    </p:set>
                                    <p:anim calcmode="discrete" valueType="clr">
                                      <p:cBhvr override="childStyle">
                                        <p:cTn id="14" dur="80"/>
                                        <p:tgtEl>
                                          <p:spTgt spid="114692"/>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14692"/>
                                        </p:tgtEl>
                                        <p:attrNameLst>
                                          <p:attrName>fillcolor</p:attrName>
                                        </p:attrNameLst>
                                      </p:cBhvr>
                                      <p:tavLst>
                                        <p:tav tm="0">
                                          <p:val>
                                            <p:clrVal>
                                              <a:schemeClr val="accent2"/>
                                            </p:clrVal>
                                          </p:val>
                                        </p:tav>
                                        <p:tav tm="50000">
                                          <p:val>
                                            <p:clrVal>
                                              <a:schemeClr val="hlink"/>
                                            </p:clrVal>
                                          </p:val>
                                        </p:tav>
                                      </p:tavLst>
                                    </p:anim>
                                    <p:set>
                                      <p:cBhvr>
                                        <p:cTn id="16" dur="80"/>
                                        <p:tgtEl>
                                          <p:spTgt spid="114692"/>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14704"/>
                                        </p:tgtEl>
                                        <p:attrNameLst>
                                          <p:attrName>style.visibility</p:attrName>
                                        </p:attrNameLst>
                                      </p:cBhvr>
                                      <p:to>
                                        <p:strVal val="visible"/>
                                      </p:to>
                                    </p:set>
                                    <p:anim calcmode="discrete" valueType="clr">
                                      <p:cBhvr override="childStyle">
                                        <p:cTn id="21" dur="80"/>
                                        <p:tgtEl>
                                          <p:spTgt spid="114704"/>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14704"/>
                                        </p:tgtEl>
                                        <p:attrNameLst>
                                          <p:attrName>fillcolor</p:attrName>
                                        </p:attrNameLst>
                                      </p:cBhvr>
                                      <p:tavLst>
                                        <p:tav tm="0">
                                          <p:val>
                                            <p:clrVal>
                                              <a:schemeClr val="accent2"/>
                                            </p:clrVal>
                                          </p:val>
                                        </p:tav>
                                        <p:tav tm="50000">
                                          <p:val>
                                            <p:clrVal>
                                              <a:schemeClr val="hlink"/>
                                            </p:clrVal>
                                          </p:val>
                                        </p:tav>
                                      </p:tavLst>
                                    </p:anim>
                                    <p:set>
                                      <p:cBhvr>
                                        <p:cTn id="23" dur="80"/>
                                        <p:tgtEl>
                                          <p:spTgt spid="114704"/>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18" presetClass="entr" presetSubtype="3" fill="hold" nodeType="clickEffect">
                                  <p:stCondLst>
                                    <p:cond delay="0"/>
                                  </p:stCondLst>
                                  <p:childTnLst>
                                    <p:set>
                                      <p:cBhvr>
                                        <p:cTn id="27" dur="1" fill="hold">
                                          <p:stCondLst>
                                            <p:cond delay="0"/>
                                          </p:stCondLst>
                                        </p:cTn>
                                        <p:tgtEl>
                                          <p:spTgt spid="114694"/>
                                        </p:tgtEl>
                                        <p:attrNameLst>
                                          <p:attrName>style.visibility</p:attrName>
                                        </p:attrNameLst>
                                      </p:cBhvr>
                                      <p:to>
                                        <p:strVal val="visible"/>
                                      </p:to>
                                    </p:set>
                                    <p:animEffect transition="in" filter="strips(upRight)">
                                      <p:cBhvr>
                                        <p:cTn id="28" dur="500"/>
                                        <p:tgtEl>
                                          <p:spTgt spid="114694"/>
                                        </p:tgtEl>
                                      </p:cBhvr>
                                    </p:animEffec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114695"/>
                                        </p:tgtEl>
                                        <p:attrNameLst>
                                          <p:attrName>style.visibility</p:attrName>
                                        </p:attrNameLst>
                                      </p:cBhvr>
                                      <p:to>
                                        <p:strVal val="visible"/>
                                      </p:to>
                                    </p:set>
                                    <p:anim calcmode="discrete" valueType="clr">
                                      <p:cBhvr override="childStyle">
                                        <p:cTn id="33" dur="80"/>
                                        <p:tgtEl>
                                          <p:spTgt spid="114695"/>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114695"/>
                                        </p:tgtEl>
                                        <p:attrNameLst>
                                          <p:attrName>fillcolor</p:attrName>
                                        </p:attrNameLst>
                                      </p:cBhvr>
                                      <p:tavLst>
                                        <p:tav tm="0">
                                          <p:val>
                                            <p:clrVal>
                                              <a:schemeClr val="accent2"/>
                                            </p:clrVal>
                                          </p:val>
                                        </p:tav>
                                        <p:tav tm="50000">
                                          <p:val>
                                            <p:clrVal>
                                              <a:schemeClr val="hlink"/>
                                            </p:clrVal>
                                          </p:val>
                                        </p:tav>
                                      </p:tavLst>
                                    </p:anim>
                                    <p:set>
                                      <p:cBhvr>
                                        <p:cTn id="35" dur="80"/>
                                        <p:tgtEl>
                                          <p:spTgt spid="114695"/>
                                        </p:tgtEl>
                                        <p:attrNameLst>
                                          <p:attrName>fill.type</p:attrName>
                                        </p:attrNameLst>
                                      </p:cBhvr>
                                      <p:to>
                                        <p:strVal val="solid"/>
                                      </p:to>
                                    </p:set>
                                  </p:childTnLst>
                                </p:cTn>
                              </p:par>
                            </p:childTnLst>
                          </p:cTn>
                        </p:par>
                      </p:childTnLst>
                    </p:cTn>
                  </p:par>
                  <p:par>
                    <p:cTn id="36" fill="hold">
                      <p:stCondLst>
                        <p:cond delay="indefinite"/>
                      </p:stCondLst>
                      <p:childTnLst>
                        <p:par>
                          <p:cTn id="37" fill="hold">
                            <p:stCondLst>
                              <p:cond delay="0"/>
                            </p:stCondLst>
                            <p:childTnLst>
                              <p:par>
                                <p:cTn id="38" presetID="18" presetClass="entr" presetSubtype="3" fill="hold" nodeType="clickEffect">
                                  <p:stCondLst>
                                    <p:cond delay="0"/>
                                  </p:stCondLst>
                                  <p:childTnLst>
                                    <p:set>
                                      <p:cBhvr>
                                        <p:cTn id="39" dur="1" fill="hold">
                                          <p:stCondLst>
                                            <p:cond delay="0"/>
                                          </p:stCondLst>
                                        </p:cTn>
                                        <p:tgtEl>
                                          <p:spTgt spid="114697"/>
                                        </p:tgtEl>
                                        <p:attrNameLst>
                                          <p:attrName>style.visibility</p:attrName>
                                        </p:attrNameLst>
                                      </p:cBhvr>
                                      <p:to>
                                        <p:strVal val="visible"/>
                                      </p:to>
                                    </p:set>
                                    <p:animEffect transition="in" filter="strips(upRight)">
                                      <p:cBhvr>
                                        <p:cTn id="40" dur="500"/>
                                        <p:tgtEl>
                                          <p:spTgt spid="114697"/>
                                        </p:tgtEl>
                                      </p:cBhvr>
                                    </p:animEffect>
                                  </p:childTnLst>
                                </p:cTn>
                              </p:par>
                            </p:childTnLst>
                          </p:cTn>
                        </p:par>
                      </p:childTnLst>
                    </p:cTn>
                  </p:par>
                  <p:par>
                    <p:cTn id="41" fill="hold">
                      <p:stCondLst>
                        <p:cond delay="indefinite"/>
                      </p:stCondLst>
                      <p:childTnLst>
                        <p:par>
                          <p:cTn id="42" fill="hold">
                            <p:stCondLst>
                              <p:cond delay="0"/>
                            </p:stCondLst>
                            <p:childTnLst>
                              <p:par>
                                <p:cTn id="43" presetID="27" presetClass="entr" presetSubtype="0" fill="hold" grpId="0" nodeType="clickEffect">
                                  <p:stCondLst>
                                    <p:cond delay="0"/>
                                  </p:stCondLst>
                                  <p:iterate type="lt">
                                    <p:tmPct val="50000"/>
                                  </p:iterate>
                                  <p:childTnLst>
                                    <p:set>
                                      <p:cBhvr>
                                        <p:cTn id="44" dur="1" fill="hold">
                                          <p:stCondLst>
                                            <p:cond delay="0"/>
                                          </p:stCondLst>
                                        </p:cTn>
                                        <p:tgtEl>
                                          <p:spTgt spid="114698"/>
                                        </p:tgtEl>
                                        <p:attrNameLst>
                                          <p:attrName>style.visibility</p:attrName>
                                        </p:attrNameLst>
                                      </p:cBhvr>
                                      <p:to>
                                        <p:strVal val="visible"/>
                                      </p:to>
                                    </p:set>
                                    <p:anim calcmode="discrete" valueType="clr">
                                      <p:cBhvr override="childStyle">
                                        <p:cTn id="45" dur="80"/>
                                        <p:tgtEl>
                                          <p:spTgt spid="114698"/>
                                        </p:tgtEl>
                                        <p:attrNameLst>
                                          <p:attrName>style.color</p:attrName>
                                        </p:attrNameLst>
                                      </p:cBhvr>
                                      <p:tavLst>
                                        <p:tav tm="0">
                                          <p:val>
                                            <p:clrVal>
                                              <a:schemeClr val="accent2"/>
                                            </p:clrVal>
                                          </p:val>
                                        </p:tav>
                                        <p:tav tm="50000">
                                          <p:val>
                                            <p:clrVal>
                                              <a:schemeClr val="hlink"/>
                                            </p:clrVal>
                                          </p:val>
                                        </p:tav>
                                      </p:tavLst>
                                    </p:anim>
                                    <p:anim calcmode="discrete" valueType="clr">
                                      <p:cBhvr>
                                        <p:cTn id="46" dur="80"/>
                                        <p:tgtEl>
                                          <p:spTgt spid="114698"/>
                                        </p:tgtEl>
                                        <p:attrNameLst>
                                          <p:attrName>fillcolor</p:attrName>
                                        </p:attrNameLst>
                                      </p:cBhvr>
                                      <p:tavLst>
                                        <p:tav tm="0">
                                          <p:val>
                                            <p:clrVal>
                                              <a:schemeClr val="accent2"/>
                                            </p:clrVal>
                                          </p:val>
                                        </p:tav>
                                        <p:tav tm="50000">
                                          <p:val>
                                            <p:clrVal>
                                              <a:schemeClr val="hlink"/>
                                            </p:clrVal>
                                          </p:val>
                                        </p:tav>
                                      </p:tavLst>
                                    </p:anim>
                                    <p:set>
                                      <p:cBhvr>
                                        <p:cTn id="47" dur="80"/>
                                        <p:tgtEl>
                                          <p:spTgt spid="114698"/>
                                        </p:tgtEl>
                                        <p:attrNameLst>
                                          <p:attrName>fill.type</p:attrName>
                                        </p:attrNameLst>
                                      </p:cBhvr>
                                      <p:to>
                                        <p:strVal val="solid"/>
                                      </p:to>
                                    </p:set>
                                  </p:childTnLst>
                                </p:cTn>
                              </p:par>
                            </p:childTnLst>
                          </p:cTn>
                        </p:par>
                      </p:childTnLst>
                    </p:cTn>
                  </p:par>
                  <p:par>
                    <p:cTn id="48" fill="hold">
                      <p:stCondLst>
                        <p:cond delay="indefinite"/>
                      </p:stCondLst>
                      <p:childTnLst>
                        <p:par>
                          <p:cTn id="49" fill="hold">
                            <p:stCondLst>
                              <p:cond delay="0"/>
                            </p:stCondLst>
                            <p:childTnLst>
                              <p:par>
                                <p:cTn id="50" presetID="18" presetClass="entr" presetSubtype="3" fill="hold" nodeType="clickEffect">
                                  <p:stCondLst>
                                    <p:cond delay="0"/>
                                  </p:stCondLst>
                                  <p:childTnLst>
                                    <p:set>
                                      <p:cBhvr>
                                        <p:cTn id="51" dur="1" fill="hold">
                                          <p:stCondLst>
                                            <p:cond delay="0"/>
                                          </p:stCondLst>
                                        </p:cTn>
                                        <p:tgtEl>
                                          <p:spTgt spid="114700"/>
                                        </p:tgtEl>
                                        <p:attrNameLst>
                                          <p:attrName>style.visibility</p:attrName>
                                        </p:attrNameLst>
                                      </p:cBhvr>
                                      <p:to>
                                        <p:strVal val="visible"/>
                                      </p:to>
                                    </p:set>
                                    <p:animEffect transition="in" filter="strips(upRight)">
                                      <p:cBhvr>
                                        <p:cTn id="52" dur="500"/>
                                        <p:tgtEl>
                                          <p:spTgt spid="114700"/>
                                        </p:tgtEl>
                                      </p:cBhvr>
                                    </p:animEffect>
                                  </p:childTnLst>
                                </p:cTn>
                              </p:par>
                            </p:childTnLst>
                          </p:cTn>
                        </p:par>
                      </p:childTnLst>
                    </p:cTn>
                  </p:par>
                  <p:par>
                    <p:cTn id="53" fill="hold">
                      <p:stCondLst>
                        <p:cond delay="indefinite"/>
                      </p:stCondLst>
                      <p:childTnLst>
                        <p:par>
                          <p:cTn id="54" fill="hold">
                            <p:stCondLst>
                              <p:cond delay="0"/>
                            </p:stCondLst>
                            <p:childTnLst>
                              <p:par>
                                <p:cTn id="55" presetID="27" presetClass="entr" presetSubtype="0" fill="hold" grpId="0" nodeType="clickEffect">
                                  <p:stCondLst>
                                    <p:cond delay="0"/>
                                  </p:stCondLst>
                                  <p:iterate type="lt">
                                    <p:tmPct val="50000"/>
                                  </p:iterate>
                                  <p:childTnLst>
                                    <p:set>
                                      <p:cBhvr>
                                        <p:cTn id="56" dur="1" fill="hold">
                                          <p:stCondLst>
                                            <p:cond delay="0"/>
                                          </p:stCondLst>
                                        </p:cTn>
                                        <p:tgtEl>
                                          <p:spTgt spid="155653">
                                            <p:txEl>
                                              <p:pRg st="0" end="0"/>
                                            </p:txEl>
                                          </p:spTgt>
                                        </p:tgtEl>
                                        <p:attrNameLst>
                                          <p:attrName>style.visibility</p:attrName>
                                        </p:attrNameLst>
                                      </p:cBhvr>
                                      <p:to>
                                        <p:strVal val="visible"/>
                                      </p:to>
                                    </p:set>
                                    <p:anim calcmode="discrete" valueType="clr">
                                      <p:cBhvr override="childStyle">
                                        <p:cTn id="57" dur="80"/>
                                        <p:tgtEl>
                                          <p:spTgt spid="15565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8" dur="80"/>
                                        <p:tgtEl>
                                          <p:spTgt spid="155653">
                                            <p:txEl>
                                              <p:pRg st="0" end="0"/>
                                            </p:txEl>
                                          </p:spTgt>
                                        </p:tgtEl>
                                        <p:attrNameLst>
                                          <p:attrName>fillcolor</p:attrName>
                                        </p:attrNameLst>
                                      </p:cBhvr>
                                      <p:tavLst>
                                        <p:tav tm="0">
                                          <p:val>
                                            <p:clrVal>
                                              <a:schemeClr val="accent2"/>
                                            </p:clrVal>
                                          </p:val>
                                        </p:tav>
                                        <p:tav tm="50000">
                                          <p:val>
                                            <p:clrVal>
                                              <a:schemeClr val="hlink"/>
                                            </p:clrVal>
                                          </p:val>
                                        </p:tav>
                                      </p:tavLst>
                                    </p:anim>
                                    <p:set>
                                      <p:cBhvr>
                                        <p:cTn id="59" dur="80"/>
                                        <p:tgtEl>
                                          <p:spTgt spid="15565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p:bldP spid="114692" grpId="0"/>
      <p:bldP spid="114695" grpId="0"/>
      <p:bldP spid="114698" grpId="0"/>
      <p:bldP spid="114704" grpId="0"/>
      <p:bldP spid="15565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矩形 115713"/>
          <p:cNvSpPr/>
          <p:nvPr/>
        </p:nvSpPr>
        <p:spPr>
          <a:xfrm>
            <a:off x="1524000" y="1066800"/>
            <a:ext cx="3406775" cy="460375"/>
          </a:xfrm>
          <a:prstGeom prst="rect">
            <a:avLst/>
          </a:prstGeom>
          <a:noFill/>
          <a:ln w="9525">
            <a:noFill/>
          </a:ln>
        </p:spPr>
        <p:txBody>
          <a:bodyPr anchor="t" anchorCtr="0">
            <a:spAutoFit/>
          </a:bodyPr>
          <a:lstStyle/>
          <a:p>
            <a:r>
              <a:rPr lang="zh-CN" altLang="en-US" sz="2400" b="1" dirty="0">
                <a:solidFill>
                  <a:srgbClr val="007000"/>
                </a:solidFill>
                <a:latin typeface="仿宋" panose="02010609060101010101" charset="-122"/>
                <a:ea typeface="仿宋" panose="02010609060101010101" charset="-122"/>
              </a:rPr>
              <a:t>所以，单位谐振函数</a:t>
            </a:r>
            <a:endParaRPr lang="zh-CN" altLang="en-US" sz="2400" b="1" dirty="0">
              <a:solidFill>
                <a:srgbClr val="007000"/>
              </a:solidFill>
              <a:latin typeface="仿宋" panose="02010609060101010101" charset="-122"/>
              <a:ea typeface="仿宋" panose="02010609060101010101" charset="-122"/>
            </a:endParaRPr>
          </a:p>
        </p:txBody>
      </p:sp>
      <p:graphicFrame>
        <p:nvGraphicFramePr>
          <p:cNvPr id="115716" name="对象 115715"/>
          <p:cNvGraphicFramePr/>
          <p:nvPr/>
        </p:nvGraphicFramePr>
        <p:xfrm>
          <a:off x="4724400" y="990600"/>
          <a:ext cx="3505200" cy="1293813"/>
        </p:xfrm>
        <a:graphic>
          <a:graphicData uri="http://schemas.openxmlformats.org/presentationml/2006/ole">
            <mc:AlternateContent xmlns:mc="http://schemas.openxmlformats.org/markup-compatibility/2006">
              <mc:Choice xmlns:v="urn:schemas-microsoft-com:vml" Requires="v">
                <p:oleObj spid="_x0000_s19465" name="" r:id="rId1" imgW="2146300" imgH="787400" progId="Equation.DSMT4">
                  <p:embed/>
                </p:oleObj>
              </mc:Choice>
              <mc:Fallback>
                <p:oleObj name="" r:id="rId1" imgW="2146300" imgH="787400" progId="Equation.DSMT4">
                  <p:embed/>
                  <p:pic>
                    <p:nvPicPr>
                      <p:cNvPr id="0" name="图片 3132"/>
                      <p:cNvPicPr/>
                      <p:nvPr/>
                    </p:nvPicPr>
                    <p:blipFill>
                      <a:blip r:embed="rId2"/>
                      <a:stretch>
                        <a:fillRect/>
                      </a:stretch>
                    </p:blipFill>
                    <p:spPr>
                      <a:xfrm>
                        <a:off x="4724400" y="990600"/>
                        <a:ext cx="3505200" cy="1293813"/>
                      </a:xfrm>
                      <a:prstGeom prst="rect">
                        <a:avLst/>
                      </a:prstGeom>
                      <a:noFill/>
                      <a:ln w="38100">
                        <a:noFill/>
                        <a:miter/>
                      </a:ln>
                    </p:spPr>
                  </p:pic>
                </p:oleObj>
              </mc:Fallback>
            </mc:AlternateContent>
          </a:graphicData>
        </a:graphic>
      </p:graphicFrame>
      <p:sp>
        <p:nvSpPr>
          <p:cNvPr id="115717" name="矩形 115716"/>
          <p:cNvSpPr/>
          <p:nvPr/>
        </p:nvSpPr>
        <p:spPr>
          <a:xfrm>
            <a:off x="1295400" y="1903413"/>
            <a:ext cx="2133600" cy="460375"/>
          </a:xfrm>
          <a:prstGeom prst="rect">
            <a:avLst/>
          </a:prstGeom>
          <a:noFill/>
          <a:ln w="9525">
            <a:noFill/>
          </a:ln>
        </p:spPr>
        <p:txBody>
          <a:bodyPr anchor="ctr" anchorCtr="0">
            <a:spAutoFit/>
          </a:bodyPr>
          <a:lstStyle/>
          <a:p>
            <a:pPr defTabSz="914400">
              <a:tabLst>
                <a:tab pos="838200" algn="l"/>
              </a:tabLst>
            </a:pPr>
            <a:r>
              <a:rPr lang="en-US" altLang="zh-CN" sz="2400" b="1" u="sng" dirty="0">
                <a:solidFill>
                  <a:srgbClr val="FF0000"/>
                </a:solidFill>
                <a:latin typeface="仿宋" panose="02010609060101010101" charset="-122"/>
                <a:ea typeface="仿宋" panose="02010609060101010101" charset="-122"/>
                <a:cs typeface="仿宋" panose="02010609060101010101" charset="-122"/>
              </a:rPr>
              <a:t>3. </a:t>
            </a:r>
            <a:r>
              <a:rPr lang="zh-CN" altLang="en-US" sz="2400" b="1" u="sng" dirty="0">
                <a:solidFill>
                  <a:srgbClr val="FF0000"/>
                </a:solidFill>
                <a:latin typeface="仿宋" panose="02010609060101010101" charset="-122"/>
                <a:ea typeface="仿宋" panose="02010609060101010101" charset="-122"/>
                <a:cs typeface="仿宋" panose="02010609060101010101" charset="-122"/>
              </a:rPr>
              <a:t>通频带</a:t>
            </a:r>
            <a:endParaRPr lang="zh-CN" altLang="en-US" sz="2400" b="1" u="sng" dirty="0">
              <a:solidFill>
                <a:srgbClr val="FF0000"/>
              </a:solidFill>
              <a:latin typeface="仿宋" panose="02010609060101010101" charset="-122"/>
              <a:ea typeface="仿宋" panose="02010609060101010101" charset="-122"/>
              <a:cs typeface="仿宋" panose="02010609060101010101" charset="-122"/>
            </a:endParaRPr>
          </a:p>
        </p:txBody>
      </p:sp>
      <p:sp>
        <p:nvSpPr>
          <p:cNvPr id="115718" name="矩形 115717"/>
          <p:cNvSpPr/>
          <p:nvPr/>
        </p:nvSpPr>
        <p:spPr>
          <a:xfrm>
            <a:off x="1828800" y="2590800"/>
            <a:ext cx="2943225" cy="457200"/>
          </a:xfrm>
          <a:prstGeom prst="rect">
            <a:avLst/>
          </a:prstGeom>
          <a:noFill/>
          <a:ln w="9525">
            <a:noFill/>
          </a:ln>
        </p:spPr>
        <p:txBody>
          <a:bodyPr anchor="t" anchorCtr="0">
            <a:spAutoFit/>
          </a:bodyPr>
          <a:lstStyle/>
          <a:p>
            <a:r>
              <a:rPr lang="en-US" altLang="zh-CN" sz="2400" b="1" dirty="0">
                <a:solidFill>
                  <a:srgbClr val="007000"/>
                </a:solidFill>
                <a:latin typeface="仿宋" panose="02010609060101010101" charset="-122"/>
                <a:ea typeface="仿宋" panose="02010609060101010101" charset="-122"/>
                <a:cs typeface="仿宋" panose="02010609060101010101" charset="-122"/>
              </a:rPr>
              <a:t>n </a:t>
            </a:r>
            <a:r>
              <a:rPr lang="zh-CN" altLang="en-US" sz="2400" b="1" dirty="0">
                <a:solidFill>
                  <a:srgbClr val="007000"/>
                </a:solidFill>
                <a:latin typeface="仿宋" panose="02010609060101010101" charset="-122"/>
                <a:ea typeface="仿宋" panose="02010609060101010101" charset="-122"/>
                <a:cs typeface="仿宋" panose="02010609060101010101" charset="-122"/>
              </a:rPr>
              <a:t>级放大器的通频带</a:t>
            </a:r>
            <a:endParaRPr lang="zh-CN" altLang="en-US" sz="2400" b="1" dirty="0">
              <a:solidFill>
                <a:srgbClr val="007000"/>
              </a:solidFill>
              <a:latin typeface="仿宋" panose="02010609060101010101" charset="-122"/>
              <a:ea typeface="仿宋" panose="02010609060101010101" charset="-122"/>
              <a:cs typeface="仿宋" panose="02010609060101010101" charset="-122"/>
            </a:endParaRPr>
          </a:p>
        </p:txBody>
      </p:sp>
      <p:graphicFrame>
        <p:nvGraphicFramePr>
          <p:cNvPr id="115720" name="对象 115719"/>
          <p:cNvGraphicFramePr/>
          <p:nvPr/>
        </p:nvGraphicFramePr>
        <p:xfrm>
          <a:off x="1828800" y="3287713"/>
          <a:ext cx="5486400" cy="750887"/>
        </p:xfrm>
        <a:graphic>
          <a:graphicData uri="http://schemas.openxmlformats.org/presentationml/2006/ole">
            <mc:AlternateContent xmlns:mc="http://schemas.openxmlformats.org/markup-compatibility/2006">
              <mc:Choice xmlns:v="urn:schemas-microsoft-com:vml" Requires="v">
                <p:oleObj spid="_x0000_s19466" name="" r:id="rId3" imgW="3135630" imgH="431800" progId="Equation.DSMT4">
                  <p:embed/>
                </p:oleObj>
              </mc:Choice>
              <mc:Fallback>
                <p:oleObj name="" r:id="rId3" imgW="3135630" imgH="431800" progId="Equation.DSMT4">
                  <p:embed/>
                  <p:pic>
                    <p:nvPicPr>
                      <p:cNvPr id="0" name="图片 3133"/>
                      <p:cNvPicPr/>
                      <p:nvPr/>
                    </p:nvPicPr>
                    <p:blipFill>
                      <a:blip r:embed="rId4"/>
                      <a:stretch>
                        <a:fillRect/>
                      </a:stretch>
                    </p:blipFill>
                    <p:spPr>
                      <a:xfrm>
                        <a:off x="1828800" y="3287713"/>
                        <a:ext cx="5486400" cy="750887"/>
                      </a:xfrm>
                      <a:prstGeom prst="rect">
                        <a:avLst/>
                      </a:prstGeom>
                      <a:noFill/>
                      <a:ln w="38100">
                        <a:noFill/>
                        <a:miter/>
                      </a:ln>
                    </p:spPr>
                  </p:pic>
                </p:oleObj>
              </mc:Fallback>
            </mc:AlternateContent>
          </a:graphicData>
        </a:graphic>
      </p:graphicFrame>
      <p:grpSp>
        <p:nvGrpSpPr>
          <p:cNvPr id="115723" name="组合 115722"/>
          <p:cNvGrpSpPr/>
          <p:nvPr/>
        </p:nvGrpSpPr>
        <p:grpSpPr>
          <a:xfrm>
            <a:off x="1371600" y="4267200"/>
            <a:ext cx="7772400" cy="1371600"/>
            <a:chOff x="672" y="2688"/>
            <a:chExt cx="4896" cy="864"/>
          </a:xfrm>
        </p:grpSpPr>
        <p:sp>
          <p:nvSpPr>
            <p:cNvPr id="21511" name="矩形 115723"/>
            <p:cNvSpPr/>
            <p:nvPr/>
          </p:nvSpPr>
          <p:spPr>
            <a:xfrm>
              <a:off x="672" y="2688"/>
              <a:ext cx="3936" cy="288"/>
            </a:xfrm>
            <a:prstGeom prst="rect">
              <a:avLst/>
            </a:prstGeom>
            <a:noFill/>
            <a:ln w="9525">
              <a:noFill/>
            </a:ln>
          </p:spPr>
          <p:txBody>
            <a:bodyPr anchor="t" anchorCtr="0">
              <a:spAutoFit/>
            </a:bodyPr>
            <a:lstStyle/>
            <a:p>
              <a:r>
                <a:rPr lang="zh-CN" altLang="en-US" sz="2400" b="1" dirty="0">
                  <a:solidFill>
                    <a:srgbClr val="007000"/>
                  </a:solidFill>
                  <a:latin typeface="仿宋" panose="02010609060101010101" charset="-122"/>
                  <a:ea typeface="仿宋" panose="02010609060101010101" charset="-122"/>
                  <a:cs typeface="仿宋" panose="02010609060101010101" charset="-122"/>
                </a:rPr>
                <a:t>由上式知，</a:t>
              </a:r>
              <a:r>
                <a:rPr lang="zh-CN" altLang="en-US" sz="2400" dirty="0">
                  <a:solidFill>
                    <a:srgbClr val="0000FF"/>
                  </a:solidFill>
                  <a:latin typeface="仿宋" panose="02010609060101010101" charset="-122"/>
                  <a:ea typeface="仿宋" panose="02010609060101010101" charset="-122"/>
                  <a:cs typeface="仿宋" panose="02010609060101010101" charset="-122"/>
                </a:rPr>
                <a:t>级联的放大器级数越多，总增益</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21512" name="对象 115724"/>
            <p:cNvGraphicFramePr/>
            <p:nvPr/>
          </p:nvGraphicFramePr>
          <p:xfrm>
            <a:off x="4410" y="2688"/>
            <a:ext cx="294" cy="336"/>
          </p:xfrm>
          <a:graphic>
            <a:graphicData uri="http://schemas.openxmlformats.org/presentationml/2006/ole">
              <mc:AlternateContent xmlns:mc="http://schemas.openxmlformats.org/markup-compatibility/2006">
                <mc:Choice xmlns:v="urn:schemas-microsoft-com:vml" Requires="v">
                  <p:oleObj spid="_x0000_s19467" name="" r:id="rId5" imgW="203200" imgH="228600" progId="Equation.DSMT4">
                    <p:embed/>
                  </p:oleObj>
                </mc:Choice>
                <mc:Fallback>
                  <p:oleObj name="" r:id="rId5" imgW="203200" imgH="228600" progId="Equation.DSMT4">
                    <p:embed/>
                    <p:pic>
                      <p:nvPicPr>
                        <p:cNvPr id="0" name="图片 3130"/>
                        <p:cNvPicPr/>
                        <p:nvPr/>
                      </p:nvPicPr>
                      <p:blipFill>
                        <a:blip r:embed="rId6"/>
                        <a:stretch>
                          <a:fillRect/>
                        </a:stretch>
                      </p:blipFill>
                      <p:spPr>
                        <a:xfrm>
                          <a:off x="4410" y="2688"/>
                          <a:ext cx="294" cy="336"/>
                        </a:xfrm>
                        <a:prstGeom prst="rect">
                          <a:avLst/>
                        </a:prstGeom>
                        <a:noFill/>
                        <a:ln w="38100">
                          <a:noFill/>
                          <a:miter/>
                        </a:ln>
                      </p:spPr>
                    </p:pic>
                  </p:oleObj>
                </mc:Fallback>
              </mc:AlternateContent>
            </a:graphicData>
          </a:graphic>
        </p:graphicFrame>
        <p:sp>
          <p:nvSpPr>
            <p:cNvPr id="21513" name="矩形 115725"/>
            <p:cNvSpPr/>
            <p:nvPr/>
          </p:nvSpPr>
          <p:spPr>
            <a:xfrm>
              <a:off x="4608" y="2688"/>
              <a:ext cx="720" cy="288"/>
            </a:xfrm>
            <a:prstGeom prst="rect">
              <a:avLst/>
            </a:prstGeom>
            <a:noFill/>
            <a:ln w="9525">
              <a:noFill/>
            </a:ln>
          </p:spPr>
          <p:txBody>
            <a:bodyPr anchor="t" anchorCtr="0">
              <a:spAutoFit/>
            </a:bodyPr>
            <a:lstStyle/>
            <a:p>
              <a:r>
                <a:rPr lang="zh-CN" altLang="en-US" sz="2400" dirty="0">
                  <a:solidFill>
                    <a:srgbClr val="0000FF"/>
                  </a:solidFill>
                  <a:latin typeface="仿宋" panose="02010609060101010101" charset="-122"/>
                  <a:ea typeface="仿宋" panose="02010609060101010101" charset="-122"/>
                </a:rPr>
                <a:t>越大，</a:t>
              </a:r>
              <a:endParaRPr lang="zh-CN" altLang="en-US" sz="2400" dirty="0">
                <a:solidFill>
                  <a:srgbClr val="0000FF"/>
                </a:solidFill>
                <a:latin typeface="仿宋" panose="02010609060101010101" charset="-122"/>
                <a:ea typeface="仿宋" panose="02010609060101010101" charset="-122"/>
              </a:endParaRPr>
            </a:p>
          </p:txBody>
        </p:sp>
        <p:sp>
          <p:nvSpPr>
            <p:cNvPr id="21514" name="矩形 115726"/>
            <p:cNvSpPr/>
            <p:nvPr/>
          </p:nvSpPr>
          <p:spPr>
            <a:xfrm>
              <a:off x="672" y="2976"/>
              <a:ext cx="960" cy="288"/>
            </a:xfrm>
            <a:prstGeom prst="rect">
              <a:avLst/>
            </a:prstGeom>
            <a:noFill/>
            <a:ln w="9525">
              <a:noFill/>
            </a:ln>
          </p:spPr>
          <p:txBody>
            <a:bodyPr anchor="t" anchorCtr="0">
              <a:spAutoFit/>
            </a:bodyPr>
            <a:lstStyle/>
            <a:p>
              <a:r>
                <a:rPr lang="zh-CN" altLang="en-US" sz="2400" dirty="0">
                  <a:solidFill>
                    <a:srgbClr val="0000FF"/>
                  </a:solidFill>
                  <a:latin typeface="仿宋" panose="02010609060101010101" charset="-122"/>
                  <a:ea typeface="仿宋" panose="02010609060101010101" charset="-122"/>
                  <a:cs typeface="仿宋" panose="02010609060101010101" charset="-122"/>
                </a:rPr>
                <a:t>但通频带 </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p:txBody>
        </p:sp>
        <p:graphicFrame>
          <p:nvGraphicFramePr>
            <p:cNvPr id="21515" name="对象 115727"/>
            <p:cNvGraphicFramePr/>
            <p:nvPr/>
          </p:nvGraphicFramePr>
          <p:xfrm>
            <a:off x="1536" y="3001"/>
            <a:ext cx="624" cy="263"/>
          </p:xfrm>
          <a:graphic>
            <a:graphicData uri="http://schemas.openxmlformats.org/presentationml/2006/ole">
              <mc:AlternateContent xmlns:mc="http://schemas.openxmlformats.org/markup-compatibility/2006">
                <mc:Choice xmlns:v="urn:schemas-microsoft-com:vml" Requires="v">
                  <p:oleObj spid="_x0000_s19468" name="" r:id="rId7" imgW="546100" imgH="228600" progId="Equation.DSMT4">
                    <p:embed/>
                  </p:oleObj>
                </mc:Choice>
                <mc:Fallback>
                  <p:oleObj name="" r:id="rId7" imgW="546100" imgH="228600" progId="Equation.DSMT4">
                    <p:embed/>
                    <p:pic>
                      <p:nvPicPr>
                        <p:cNvPr id="0" name="图片 3131"/>
                        <p:cNvPicPr/>
                        <p:nvPr/>
                      </p:nvPicPr>
                      <p:blipFill>
                        <a:blip r:embed="rId8"/>
                        <a:stretch>
                          <a:fillRect/>
                        </a:stretch>
                      </p:blipFill>
                      <p:spPr>
                        <a:xfrm>
                          <a:off x="1536" y="3001"/>
                          <a:ext cx="624" cy="263"/>
                        </a:xfrm>
                        <a:prstGeom prst="rect">
                          <a:avLst/>
                        </a:prstGeom>
                        <a:noFill/>
                        <a:ln w="38100">
                          <a:noFill/>
                          <a:miter/>
                        </a:ln>
                      </p:spPr>
                    </p:pic>
                  </p:oleObj>
                </mc:Fallback>
              </mc:AlternateContent>
            </a:graphicData>
          </a:graphic>
        </p:graphicFrame>
        <p:sp>
          <p:nvSpPr>
            <p:cNvPr id="21516" name="矩形 115728"/>
            <p:cNvSpPr/>
            <p:nvPr/>
          </p:nvSpPr>
          <p:spPr>
            <a:xfrm>
              <a:off x="2112" y="2986"/>
              <a:ext cx="3456" cy="288"/>
            </a:xfrm>
            <a:prstGeom prst="rect">
              <a:avLst/>
            </a:prstGeom>
            <a:noFill/>
            <a:ln w="9525">
              <a:noFill/>
            </a:ln>
          </p:spPr>
          <p:txBody>
            <a:bodyPr anchor="t" anchorCtr="0">
              <a:spAutoFit/>
            </a:bodyPr>
            <a:lstStyle/>
            <a:p>
              <a:r>
                <a:rPr lang="zh-CN" altLang="en-US" sz="2400" dirty="0">
                  <a:solidFill>
                    <a:srgbClr val="0000FF"/>
                  </a:solidFill>
                  <a:latin typeface="仿宋" panose="02010609060101010101" charset="-122"/>
                  <a:ea typeface="仿宋" panose="02010609060101010101" charset="-122"/>
                </a:rPr>
                <a:t>越窄。换句话说，当多级放大器带宽</a:t>
              </a:r>
              <a:endParaRPr lang="zh-CN" altLang="en-US" sz="2400" dirty="0">
                <a:solidFill>
                  <a:srgbClr val="0000FF"/>
                </a:solidFill>
                <a:latin typeface="仿宋" panose="02010609060101010101" charset="-122"/>
                <a:ea typeface="仿宋" panose="02010609060101010101" charset="-122"/>
              </a:endParaRPr>
            </a:p>
          </p:txBody>
        </p:sp>
        <p:sp>
          <p:nvSpPr>
            <p:cNvPr id="21517" name="矩形 115729"/>
            <p:cNvSpPr/>
            <p:nvPr/>
          </p:nvSpPr>
          <p:spPr>
            <a:xfrm>
              <a:off x="672" y="3264"/>
              <a:ext cx="4080" cy="288"/>
            </a:xfrm>
            <a:prstGeom prst="rect">
              <a:avLst/>
            </a:prstGeom>
            <a:noFill/>
            <a:ln w="9525">
              <a:noFill/>
            </a:ln>
          </p:spPr>
          <p:txBody>
            <a:bodyPr anchor="t" anchorCtr="0">
              <a:spAutoFit/>
            </a:bodyPr>
            <a:lstStyle/>
            <a:p>
              <a:r>
                <a:rPr lang="zh-CN" altLang="en-US" sz="2400" dirty="0">
                  <a:solidFill>
                    <a:srgbClr val="0000FF"/>
                  </a:solidFill>
                  <a:latin typeface="仿宋" panose="02010609060101010101" charset="-122"/>
                  <a:ea typeface="仿宋" panose="02010609060101010101" charset="-122"/>
                </a:rPr>
                <a:t>确定后，级数越多，要求每一级的带宽越宽。</a:t>
              </a:r>
              <a:endParaRPr lang="zh-CN" altLang="en-US" sz="2400" dirty="0">
                <a:solidFill>
                  <a:srgbClr val="0000FF"/>
                </a:solidFill>
                <a:latin typeface="仿宋" panose="02010609060101010101" charset="-122"/>
                <a:ea typeface="仿宋" panose="02010609060101010101" charset="-122"/>
              </a:endParaRPr>
            </a:p>
          </p:txBody>
        </p:sp>
      </p:grpSp>
      <p:sp>
        <p:nvSpPr>
          <p:cNvPr id="21521" name="矩形 115734"/>
          <p:cNvSpPr/>
          <p:nvPr/>
        </p:nvSpPr>
        <p:spPr>
          <a:xfrm>
            <a:off x="7543800" y="3443288"/>
            <a:ext cx="793750" cy="366712"/>
          </a:xfrm>
          <a:prstGeom prst="rect">
            <a:avLst/>
          </a:prstGeom>
          <a:noFill/>
          <a:ln w="9525">
            <a:noFill/>
          </a:ln>
        </p:spPr>
        <p:txBody>
          <a:bodyPr wrap="none" anchor="t" anchorCtr="0">
            <a:spAutoFit/>
          </a:bodyPr>
          <a:lstStyle/>
          <a:p>
            <a:r>
              <a:rPr lang="en-US" altLang="zh-CN">
                <a:solidFill>
                  <a:schemeClr val="hlink"/>
                </a:solidFill>
                <a:latin typeface="仿宋" panose="02010609060101010101" charset="-122"/>
                <a:ea typeface="仿宋" panose="02010609060101010101" charset="-122"/>
              </a:rPr>
              <a:t>(3-13)</a:t>
            </a:r>
            <a:endParaRPr lang="en-US" altLang="zh-CN">
              <a:solidFill>
                <a:schemeClr val="hlink"/>
              </a:solidFill>
              <a:latin typeface="仿宋" panose="02010609060101010101" charset="-122"/>
              <a:ea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5714"/>
                                        </p:tgtEl>
                                        <p:attrNameLst>
                                          <p:attrName>style.visibility</p:attrName>
                                        </p:attrNameLst>
                                      </p:cBhvr>
                                      <p:to>
                                        <p:strVal val="visible"/>
                                      </p:to>
                                    </p:set>
                                    <p:anim calcmode="discrete" valueType="clr">
                                      <p:cBhvr override="childStyle">
                                        <p:cTn id="7" dur="80"/>
                                        <p:tgtEl>
                                          <p:spTgt spid="11571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5714"/>
                                        </p:tgtEl>
                                        <p:attrNameLst>
                                          <p:attrName>fillcolor</p:attrName>
                                        </p:attrNameLst>
                                      </p:cBhvr>
                                      <p:tavLst>
                                        <p:tav tm="0">
                                          <p:val>
                                            <p:clrVal>
                                              <a:schemeClr val="accent2"/>
                                            </p:clrVal>
                                          </p:val>
                                        </p:tav>
                                        <p:tav tm="50000">
                                          <p:val>
                                            <p:clrVal>
                                              <a:schemeClr val="hlink"/>
                                            </p:clrVal>
                                          </p:val>
                                        </p:tav>
                                      </p:tavLst>
                                    </p:anim>
                                    <p:set>
                                      <p:cBhvr>
                                        <p:cTn id="9" dur="80"/>
                                        <p:tgtEl>
                                          <p:spTgt spid="11571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3" fill="hold" nodeType="clickEffect">
                                  <p:stCondLst>
                                    <p:cond delay="0"/>
                                  </p:stCondLst>
                                  <p:childTnLst>
                                    <p:set>
                                      <p:cBhvr>
                                        <p:cTn id="13" dur="1" fill="hold">
                                          <p:stCondLst>
                                            <p:cond delay="0"/>
                                          </p:stCondLst>
                                        </p:cTn>
                                        <p:tgtEl>
                                          <p:spTgt spid="115716"/>
                                        </p:tgtEl>
                                        <p:attrNameLst>
                                          <p:attrName>style.visibility</p:attrName>
                                        </p:attrNameLst>
                                      </p:cBhvr>
                                      <p:to>
                                        <p:strVal val="visible"/>
                                      </p:to>
                                    </p:set>
                                    <p:animEffect transition="in" filter="strips(upRight)">
                                      <p:cBhvr>
                                        <p:cTn id="14" dur="500"/>
                                        <p:tgtEl>
                                          <p:spTgt spid="115716"/>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15717"/>
                                        </p:tgtEl>
                                        <p:attrNameLst>
                                          <p:attrName>style.visibility</p:attrName>
                                        </p:attrNameLst>
                                      </p:cBhvr>
                                      <p:to>
                                        <p:strVal val="visible"/>
                                      </p:to>
                                    </p:set>
                                    <p:anim calcmode="discrete" valueType="clr">
                                      <p:cBhvr override="childStyle">
                                        <p:cTn id="19" dur="80"/>
                                        <p:tgtEl>
                                          <p:spTgt spid="11571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15717"/>
                                        </p:tgtEl>
                                        <p:attrNameLst>
                                          <p:attrName>fillcolor</p:attrName>
                                        </p:attrNameLst>
                                      </p:cBhvr>
                                      <p:tavLst>
                                        <p:tav tm="0">
                                          <p:val>
                                            <p:clrVal>
                                              <a:schemeClr val="accent2"/>
                                            </p:clrVal>
                                          </p:val>
                                        </p:tav>
                                        <p:tav tm="50000">
                                          <p:val>
                                            <p:clrVal>
                                              <a:schemeClr val="hlink"/>
                                            </p:clrVal>
                                          </p:val>
                                        </p:tav>
                                      </p:tavLst>
                                    </p:anim>
                                    <p:set>
                                      <p:cBhvr>
                                        <p:cTn id="21" dur="80"/>
                                        <p:tgtEl>
                                          <p:spTgt spid="115717"/>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115718"/>
                                        </p:tgtEl>
                                        <p:attrNameLst>
                                          <p:attrName>style.visibility</p:attrName>
                                        </p:attrNameLst>
                                      </p:cBhvr>
                                      <p:to>
                                        <p:strVal val="visible"/>
                                      </p:to>
                                    </p:set>
                                    <p:anim calcmode="discrete" valueType="clr">
                                      <p:cBhvr override="childStyle">
                                        <p:cTn id="26" dur="80"/>
                                        <p:tgtEl>
                                          <p:spTgt spid="115718"/>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115718"/>
                                        </p:tgtEl>
                                        <p:attrNameLst>
                                          <p:attrName>fillcolor</p:attrName>
                                        </p:attrNameLst>
                                      </p:cBhvr>
                                      <p:tavLst>
                                        <p:tav tm="0">
                                          <p:val>
                                            <p:clrVal>
                                              <a:schemeClr val="accent2"/>
                                            </p:clrVal>
                                          </p:val>
                                        </p:tav>
                                        <p:tav tm="50000">
                                          <p:val>
                                            <p:clrVal>
                                              <a:schemeClr val="hlink"/>
                                            </p:clrVal>
                                          </p:val>
                                        </p:tav>
                                      </p:tavLst>
                                    </p:anim>
                                    <p:set>
                                      <p:cBhvr>
                                        <p:cTn id="28" dur="80"/>
                                        <p:tgtEl>
                                          <p:spTgt spid="115718"/>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18" presetClass="entr" presetSubtype="3" fill="hold" nodeType="clickEffect">
                                  <p:stCondLst>
                                    <p:cond delay="0"/>
                                  </p:stCondLst>
                                  <p:childTnLst>
                                    <p:set>
                                      <p:cBhvr>
                                        <p:cTn id="32" dur="1" fill="hold">
                                          <p:stCondLst>
                                            <p:cond delay="0"/>
                                          </p:stCondLst>
                                        </p:cTn>
                                        <p:tgtEl>
                                          <p:spTgt spid="115720"/>
                                        </p:tgtEl>
                                        <p:attrNameLst>
                                          <p:attrName>style.visibility</p:attrName>
                                        </p:attrNameLst>
                                      </p:cBhvr>
                                      <p:to>
                                        <p:strVal val="visible"/>
                                      </p:to>
                                    </p:set>
                                    <p:animEffect transition="in" filter="strips(upRight)">
                                      <p:cBhvr>
                                        <p:cTn id="33" dur="500"/>
                                        <p:tgtEl>
                                          <p:spTgt spid="115720"/>
                                        </p:tgtEl>
                                      </p:cBhvr>
                                    </p:animEffect>
                                  </p:childTnLst>
                                </p:cTn>
                              </p:par>
                            </p:childTnLst>
                          </p:cTn>
                        </p:par>
                      </p:childTnLst>
                    </p:cTn>
                  </p:par>
                  <p:par>
                    <p:cTn id="34" fill="hold">
                      <p:stCondLst>
                        <p:cond delay="indefinite"/>
                      </p:stCondLst>
                      <p:childTnLst>
                        <p:par>
                          <p:cTn id="35" fill="hold">
                            <p:stCondLst>
                              <p:cond delay="0"/>
                            </p:stCondLst>
                            <p:childTnLst>
                              <p:par>
                                <p:cTn id="36" presetID="18" presetClass="entr" presetSubtype="3" fill="hold" nodeType="clickEffect">
                                  <p:stCondLst>
                                    <p:cond delay="0"/>
                                  </p:stCondLst>
                                  <p:childTnLst>
                                    <p:set>
                                      <p:cBhvr>
                                        <p:cTn id="37" dur="1" fill="hold">
                                          <p:stCondLst>
                                            <p:cond delay="0"/>
                                          </p:stCondLst>
                                        </p:cTn>
                                        <p:tgtEl>
                                          <p:spTgt spid="115723"/>
                                        </p:tgtEl>
                                        <p:attrNameLst>
                                          <p:attrName>style.visibility</p:attrName>
                                        </p:attrNameLst>
                                      </p:cBhvr>
                                      <p:to>
                                        <p:strVal val="visible"/>
                                      </p:to>
                                    </p:set>
                                    <p:animEffect transition="in" filter="strips(upRight)">
                                      <p:cBhvr>
                                        <p:cTn id="38" dur="500"/>
                                        <p:tgtEl>
                                          <p:spTgt spid="115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7" grpId="0"/>
      <p:bldP spid="1157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文本框 116737"/>
          <p:cNvSpPr txBox="1"/>
          <p:nvPr/>
        </p:nvSpPr>
        <p:spPr>
          <a:xfrm>
            <a:off x="1143000" y="762000"/>
            <a:ext cx="7483475" cy="1420495"/>
          </a:xfrm>
          <a:prstGeom prst="rect">
            <a:avLst/>
          </a:prstGeom>
          <a:noFill/>
          <a:ln w="9525">
            <a:noFill/>
          </a:ln>
        </p:spPr>
        <p:txBody>
          <a:bodyPr anchor="t" anchorCtr="0">
            <a:spAutoFit/>
          </a:bodyPr>
          <a:lstStyle/>
          <a:p>
            <a:pPr>
              <a:lnSpc>
                <a:spcPct val="120000"/>
              </a:lnSpc>
            </a:pPr>
            <a:r>
              <a:rPr lang="en-US" altLang="zh-CN" sz="2400" b="1" dirty="0">
                <a:solidFill>
                  <a:srgbClr val="0000FF"/>
                </a:solidFill>
                <a:latin typeface="楷体_GB2312" pitchFamily="49" charset="-122"/>
                <a:ea typeface="楷体_GB2312" pitchFamily="49" charset="-122"/>
              </a:rPr>
              <a:t>    </a:t>
            </a:r>
            <a:r>
              <a:rPr lang="zh-CN" altLang="en-US" sz="2400" b="1" u="sng" dirty="0">
                <a:solidFill>
                  <a:srgbClr val="FF0000"/>
                </a:solidFill>
                <a:latin typeface="楷体_GB2312" pitchFamily="49" charset="-122"/>
                <a:ea typeface="楷体_GB2312" pitchFamily="49" charset="-122"/>
              </a:rPr>
              <a:t>例</a:t>
            </a:r>
            <a:r>
              <a:rPr lang="en-US" altLang="zh-CN" sz="2400" b="1" u="sng" dirty="0">
                <a:solidFill>
                  <a:srgbClr val="FF0000"/>
                </a:solidFill>
                <a:latin typeface="楷体_GB2312" pitchFamily="49" charset="-122"/>
                <a:ea typeface="楷体_GB2312" pitchFamily="49" charset="-122"/>
              </a:rPr>
              <a:t>3.2.2 </a:t>
            </a:r>
            <a:r>
              <a:rPr lang="en-US" altLang="zh-CN" sz="2400" b="1" dirty="0">
                <a:solidFill>
                  <a:srgbClr val="0000FF"/>
                </a:solidFill>
                <a:latin typeface="楷体_GB2312" pitchFamily="49" charset="-122"/>
                <a:ea typeface="楷体_GB2312" pitchFamily="49" charset="-122"/>
              </a:rPr>
              <a:t>   </a:t>
            </a:r>
            <a:r>
              <a:rPr lang="zh-CN" altLang="en-US" sz="2400" b="1" dirty="0">
                <a:solidFill>
                  <a:srgbClr val="0000FF"/>
                </a:solidFill>
                <a:latin typeface="楷体_GB2312" pitchFamily="49" charset="-122"/>
                <a:ea typeface="楷体_GB2312" pitchFamily="49" charset="-122"/>
              </a:rPr>
              <a:t>某中频放大器的通频带为 </a:t>
            </a:r>
            <a:r>
              <a:rPr lang="en-US" altLang="zh-CN" sz="2400" b="1" dirty="0">
                <a:solidFill>
                  <a:srgbClr val="0000FF"/>
                </a:solidFill>
                <a:latin typeface="楷体_GB2312" pitchFamily="49" charset="-122"/>
                <a:ea typeface="楷体_GB2312" pitchFamily="49" charset="-122"/>
              </a:rPr>
              <a:t>6MHz</a:t>
            </a:r>
            <a:r>
              <a:rPr lang="zh-CN" altLang="en-US" sz="2400" b="1" dirty="0">
                <a:solidFill>
                  <a:srgbClr val="0000FF"/>
                </a:solidFill>
                <a:latin typeface="楷体_GB2312" pitchFamily="49" charset="-122"/>
                <a:ea typeface="楷体_GB2312" pitchFamily="49" charset="-122"/>
              </a:rPr>
              <a:t>，现采用两级或三级相同的单调谐放大器，对每一级放大器的通频带要求各是多少？</a:t>
            </a:r>
            <a:endParaRPr lang="zh-CN" altLang="en-US" sz="2400" b="1" dirty="0">
              <a:solidFill>
                <a:srgbClr val="0000FF"/>
              </a:solidFill>
              <a:latin typeface="楷体_GB2312" pitchFamily="49" charset="-122"/>
              <a:ea typeface="楷体_GB2312" pitchFamily="49" charset="-122"/>
            </a:endParaRPr>
          </a:p>
        </p:txBody>
      </p:sp>
      <p:sp>
        <p:nvSpPr>
          <p:cNvPr id="22530" name="矩形 116738"/>
          <p:cNvSpPr/>
          <p:nvPr/>
        </p:nvSpPr>
        <p:spPr>
          <a:xfrm>
            <a:off x="0" y="327183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2531" name="矩形 116739"/>
          <p:cNvSpPr/>
          <p:nvPr/>
        </p:nvSpPr>
        <p:spPr>
          <a:xfrm>
            <a:off x="0" y="31765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2532" name="矩形 116740"/>
          <p:cNvSpPr/>
          <p:nvPr/>
        </p:nvSpPr>
        <p:spPr>
          <a:xfrm>
            <a:off x="0" y="31765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16743" name="矩形 116742"/>
          <p:cNvSpPr/>
          <p:nvPr/>
        </p:nvSpPr>
        <p:spPr>
          <a:xfrm>
            <a:off x="1600200" y="2133600"/>
            <a:ext cx="4978400" cy="457200"/>
          </a:xfrm>
          <a:prstGeom prst="rect">
            <a:avLst/>
          </a:prstGeom>
          <a:noFill/>
          <a:ln w="9525">
            <a:noFill/>
          </a:ln>
        </p:spPr>
        <p:txBody>
          <a:bodyPr anchor="t" anchorCtr="0">
            <a:spAutoFit/>
          </a:bodyPr>
          <a:lstStyle/>
          <a:p>
            <a:r>
              <a:rPr lang="zh-CN" altLang="en-US" sz="2400" b="1" dirty="0">
                <a:latin typeface="楷体_GB2312" pitchFamily="49" charset="-122"/>
                <a:ea typeface="楷体_GB2312" pitchFamily="49" charset="-122"/>
              </a:rPr>
              <a:t>解</a:t>
            </a:r>
            <a:r>
              <a:rPr lang="zh-CN" altLang="en-US" sz="2400" dirty="0">
                <a:latin typeface="楷体_GB2312" pitchFamily="49" charset="-122"/>
                <a:ea typeface="楷体_GB2312" pitchFamily="49" charset="-122"/>
              </a:rPr>
              <a:t>：根据式</a:t>
            </a:r>
            <a:r>
              <a:rPr lang="en-US" altLang="zh-CN" sz="2400" dirty="0">
                <a:latin typeface="楷体_GB2312" pitchFamily="49" charset="-122"/>
                <a:ea typeface="楷体_GB2312" pitchFamily="49" charset="-122"/>
              </a:rPr>
              <a:t>(3-13)</a:t>
            </a:r>
            <a:r>
              <a:rPr lang="zh-CN" altLang="en-US" sz="2400" dirty="0">
                <a:latin typeface="楷体_GB2312" pitchFamily="49" charset="-122"/>
                <a:ea typeface="楷体_GB2312" pitchFamily="49" charset="-122"/>
              </a:rPr>
              <a:t>，当</a:t>
            </a:r>
            <a:r>
              <a:rPr lang="en-US" altLang="zh-CN" sz="2400" dirty="0">
                <a:latin typeface="楷体_GB2312" pitchFamily="49" charset="-122"/>
                <a:ea typeface="楷体_GB2312" pitchFamily="49" charset="-122"/>
              </a:rPr>
              <a:t>n=2</a:t>
            </a:r>
            <a:r>
              <a:rPr lang="zh-CN" altLang="en-US" sz="2400" dirty="0">
                <a:latin typeface="楷体_GB2312" pitchFamily="49" charset="-122"/>
                <a:ea typeface="楷体_GB2312" pitchFamily="49" charset="-122"/>
              </a:rPr>
              <a:t>时 </a:t>
            </a:r>
            <a:endParaRPr lang="zh-CN" altLang="en-US" sz="2400" dirty="0">
              <a:latin typeface="楷体_GB2312" pitchFamily="49" charset="-122"/>
              <a:ea typeface="楷体_GB2312" pitchFamily="49" charset="-122"/>
            </a:endParaRPr>
          </a:p>
        </p:txBody>
      </p:sp>
      <p:graphicFrame>
        <p:nvGraphicFramePr>
          <p:cNvPr id="116744" name="对象 116743"/>
          <p:cNvGraphicFramePr/>
          <p:nvPr/>
        </p:nvGraphicFramePr>
        <p:xfrm>
          <a:off x="1828800" y="2706688"/>
          <a:ext cx="6096000" cy="646112"/>
        </p:xfrm>
        <a:graphic>
          <a:graphicData uri="http://schemas.openxmlformats.org/presentationml/2006/ole">
            <mc:AlternateContent xmlns:mc="http://schemas.openxmlformats.org/markup-compatibility/2006">
              <mc:Choice xmlns:v="urn:schemas-microsoft-com:vml" Requires="v">
                <p:oleObj spid="_x0000_s20487" name="" r:id="rId1" imgW="2971800" imgH="317500" progId="Equation.3">
                  <p:embed/>
                </p:oleObj>
              </mc:Choice>
              <mc:Fallback>
                <p:oleObj name="" r:id="rId1" imgW="2971800" imgH="317500" progId="Equation.3">
                  <p:embed/>
                  <p:pic>
                    <p:nvPicPr>
                      <p:cNvPr id="0" name="图片 3134"/>
                      <p:cNvPicPr/>
                      <p:nvPr/>
                    </p:nvPicPr>
                    <p:blipFill>
                      <a:blip r:embed="rId2"/>
                      <a:stretch>
                        <a:fillRect/>
                      </a:stretch>
                    </p:blipFill>
                    <p:spPr>
                      <a:xfrm>
                        <a:off x="1828800" y="2706688"/>
                        <a:ext cx="6096000" cy="646112"/>
                      </a:xfrm>
                      <a:prstGeom prst="rect">
                        <a:avLst/>
                      </a:prstGeom>
                      <a:noFill/>
                      <a:ln w="38100">
                        <a:noFill/>
                        <a:miter/>
                      </a:ln>
                    </p:spPr>
                  </p:pic>
                </p:oleObj>
              </mc:Fallback>
            </mc:AlternateContent>
          </a:graphicData>
        </a:graphic>
      </p:graphicFrame>
      <p:sp>
        <p:nvSpPr>
          <p:cNvPr id="116745" name="矩形 116744"/>
          <p:cNvSpPr/>
          <p:nvPr/>
        </p:nvSpPr>
        <p:spPr>
          <a:xfrm>
            <a:off x="1219200" y="3505200"/>
            <a:ext cx="4267200" cy="457200"/>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所以要求每一级放大器的带宽</a:t>
            </a:r>
            <a:endParaRPr lang="zh-CN" altLang="en-US" sz="2400" dirty="0">
              <a:latin typeface="楷体_GB2312" pitchFamily="49" charset="-122"/>
              <a:ea typeface="楷体_GB2312" pitchFamily="49" charset="-122"/>
            </a:endParaRPr>
          </a:p>
        </p:txBody>
      </p:sp>
      <p:graphicFrame>
        <p:nvGraphicFramePr>
          <p:cNvPr id="116746" name="对象 116745"/>
          <p:cNvGraphicFramePr/>
          <p:nvPr/>
        </p:nvGraphicFramePr>
        <p:xfrm>
          <a:off x="1981200" y="4038600"/>
          <a:ext cx="5029200" cy="1014413"/>
        </p:xfrm>
        <a:graphic>
          <a:graphicData uri="http://schemas.openxmlformats.org/presentationml/2006/ole">
            <mc:AlternateContent xmlns:mc="http://schemas.openxmlformats.org/markup-compatibility/2006">
              <mc:Choice xmlns:v="urn:schemas-microsoft-com:vml" Requires="v">
                <p:oleObj spid="_x0000_s20488" name="" r:id="rId3" imgW="2501900" imgH="508000" progId="Equation.DSMT4">
                  <p:embed/>
                </p:oleObj>
              </mc:Choice>
              <mc:Fallback>
                <p:oleObj name="" r:id="rId3" imgW="2501900" imgH="508000" progId="Equation.DSMT4">
                  <p:embed/>
                  <p:pic>
                    <p:nvPicPr>
                      <p:cNvPr id="0" name="图片 3135"/>
                      <p:cNvPicPr/>
                      <p:nvPr/>
                    </p:nvPicPr>
                    <p:blipFill>
                      <a:blip r:embed="rId4"/>
                      <a:stretch>
                        <a:fillRect/>
                      </a:stretch>
                    </p:blipFill>
                    <p:spPr>
                      <a:xfrm>
                        <a:off x="1981200" y="4038600"/>
                        <a:ext cx="5029200" cy="1014413"/>
                      </a:xfrm>
                      <a:prstGeom prst="rect">
                        <a:avLst/>
                      </a:prstGeom>
                      <a:noFill/>
                      <a:ln w="38100">
                        <a:noFill/>
                        <a:miter/>
                      </a:ln>
                    </p:spPr>
                  </p:pic>
                </p:oleObj>
              </mc:Fallback>
            </mc:AlternateContent>
          </a:graphicData>
        </a:graphic>
      </p:graphicFrame>
      <p:sp>
        <p:nvSpPr>
          <p:cNvPr id="116747" name="矩形 116746"/>
          <p:cNvSpPr/>
          <p:nvPr/>
        </p:nvSpPr>
        <p:spPr>
          <a:xfrm>
            <a:off x="1219200" y="4953000"/>
            <a:ext cx="6172200" cy="457200"/>
          </a:xfrm>
          <a:prstGeom prst="rect">
            <a:avLst/>
          </a:prstGeom>
          <a:noFill/>
          <a:ln w="9525">
            <a:noFill/>
          </a:ln>
        </p:spPr>
        <p:txBody>
          <a:bodyPr anchor="t" anchorCtr="0">
            <a:spAutoFit/>
          </a:bodyPr>
          <a:lstStyle/>
          <a:p>
            <a:r>
              <a:rPr lang="zh-CN" altLang="en-US" sz="2400" dirty="0">
                <a:latin typeface="楷体_GB2312" pitchFamily="49" charset="-122"/>
                <a:ea typeface="楷体_GB2312" pitchFamily="49" charset="-122"/>
              </a:rPr>
              <a:t>同理，当</a:t>
            </a:r>
            <a:r>
              <a:rPr lang="en-US" altLang="zh-CN" sz="2400" dirty="0">
                <a:latin typeface="楷体_GB2312" pitchFamily="49" charset="-122"/>
                <a:ea typeface="楷体_GB2312" pitchFamily="49" charset="-122"/>
              </a:rPr>
              <a:t>n=3</a:t>
            </a:r>
            <a:r>
              <a:rPr lang="zh-CN" altLang="en-US" sz="2400" dirty="0">
                <a:latin typeface="楷体_GB2312" pitchFamily="49" charset="-122"/>
                <a:ea typeface="楷体_GB2312" pitchFamily="49" charset="-122"/>
              </a:rPr>
              <a:t>时，要求每一级放大器的带宽</a:t>
            </a:r>
            <a:endParaRPr lang="zh-CN" altLang="en-US" sz="2400" dirty="0">
              <a:latin typeface="楷体_GB2312" pitchFamily="49" charset="-122"/>
              <a:ea typeface="楷体_GB2312" pitchFamily="49" charset="-122"/>
            </a:endParaRPr>
          </a:p>
        </p:txBody>
      </p:sp>
      <p:graphicFrame>
        <p:nvGraphicFramePr>
          <p:cNvPr id="116748" name="对象 116747"/>
          <p:cNvGraphicFramePr/>
          <p:nvPr/>
        </p:nvGraphicFramePr>
        <p:xfrm>
          <a:off x="2133600" y="5486400"/>
          <a:ext cx="5029200" cy="990600"/>
        </p:xfrm>
        <a:graphic>
          <a:graphicData uri="http://schemas.openxmlformats.org/presentationml/2006/ole">
            <mc:AlternateContent xmlns:mc="http://schemas.openxmlformats.org/markup-compatibility/2006">
              <mc:Choice xmlns:v="urn:schemas-microsoft-com:vml" Requires="v">
                <p:oleObj spid="_x0000_s20489" name="" r:id="rId5" imgW="2565400" imgH="508000" progId="Equation.DSMT4">
                  <p:embed/>
                </p:oleObj>
              </mc:Choice>
              <mc:Fallback>
                <p:oleObj name="" r:id="rId5" imgW="2565400" imgH="508000" progId="Equation.DSMT4">
                  <p:embed/>
                  <p:pic>
                    <p:nvPicPr>
                      <p:cNvPr id="0" name="图片 3136"/>
                      <p:cNvPicPr/>
                      <p:nvPr/>
                    </p:nvPicPr>
                    <p:blipFill>
                      <a:blip r:embed="rId6"/>
                      <a:stretch>
                        <a:fillRect/>
                      </a:stretch>
                    </p:blipFill>
                    <p:spPr>
                      <a:xfrm>
                        <a:off x="2133600" y="5486400"/>
                        <a:ext cx="5029200" cy="990600"/>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6738"/>
                                        </p:tgtEl>
                                        <p:attrNameLst>
                                          <p:attrName>style.visibility</p:attrName>
                                        </p:attrNameLst>
                                      </p:cBhvr>
                                      <p:to>
                                        <p:strVal val="visible"/>
                                      </p:to>
                                    </p:set>
                                    <p:anim calcmode="discrete" valueType="clr">
                                      <p:cBhvr override="childStyle">
                                        <p:cTn id="7" dur="80"/>
                                        <p:tgtEl>
                                          <p:spTgt spid="11673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6738"/>
                                        </p:tgtEl>
                                        <p:attrNameLst>
                                          <p:attrName>fillcolor</p:attrName>
                                        </p:attrNameLst>
                                      </p:cBhvr>
                                      <p:tavLst>
                                        <p:tav tm="0">
                                          <p:val>
                                            <p:clrVal>
                                              <a:schemeClr val="accent2"/>
                                            </p:clrVal>
                                          </p:val>
                                        </p:tav>
                                        <p:tav tm="50000">
                                          <p:val>
                                            <p:clrVal>
                                              <a:schemeClr val="hlink"/>
                                            </p:clrVal>
                                          </p:val>
                                        </p:tav>
                                      </p:tavLst>
                                    </p:anim>
                                    <p:set>
                                      <p:cBhvr>
                                        <p:cTn id="9" dur="80"/>
                                        <p:tgtEl>
                                          <p:spTgt spid="11673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16743"/>
                                        </p:tgtEl>
                                        <p:attrNameLst>
                                          <p:attrName>style.visibility</p:attrName>
                                        </p:attrNameLst>
                                      </p:cBhvr>
                                      <p:to>
                                        <p:strVal val="visible"/>
                                      </p:to>
                                    </p:set>
                                    <p:anim calcmode="discrete" valueType="clr">
                                      <p:cBhvr override="childStyle">
                                        <p:cTn id="14" dur="80"/>
                                        <p:tgtEl>
                                          <p:spTgt spid="116743"/>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16743"/>
                                        </p:tgtEl>
                                        <p:attrNameLst>
                                          <p:attrName>fillcolor</p:attrName>
                                        </p:attrNameLst>
                                      </p:cBhvr>
                                      <p:tavLst>
                                        <p:tav tm="0">
                                          <p:val>
                                            <p:clrVal>
                                              <a:schemeClr val="accent2"/>
                                            </p:clrVal>
                                          </p:val>
                                        </p:tav>
                                        <p:tav tm="50000">
                                          <p:val>
                                            <p:clrVal>
                                              <a:schemeClr val="hlink"/>
                                            </p:clrVal>
                                          </p:val>
                                        </p:tav>
                                      </p:tavLst>
                                    </p:anim>
                                    <p:set>
                                      <p:cBhvr>
                                        <p:cTn id="16" dur="80"/>
                                        <p:tgtEl>
                                          <p:spTgt spid="116743"/>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18" presetClass="entr" presetSubtype="3" fill="hold" nodeType="clickEffect">
                                  <p:stCondLst>
                                    <p:cond delay="0"/>
                                  </p:stCondLst>
                                  <p:childTnLst>
                                    <p:set>
                                      <p:cBhvr>
                                        <p:cTn id="20" dur="1" fill="hold">
                                          <p:stCondLst>
                                            <p:cond delay="0"/>
                                          </p:stCondLst>
                                        </p:cTn>
                                        <p:tgtEl>
                                          <p:spTgt spid="116744"/>
                                        </p:tgtEl>
                                        <p:attrNameLst>
                                          <p:attrName>style.visibility</p:attrName>
                                        </p:attrNameLst>
                                      </p:cBhvr>
                                      <p:to>
                                        <p:strVal val="visible"/>
                                      </p:to>
                                    </p:set>
                                    <p:animEffect transition="in" filter="strips(upRight)">
                                      <p:cBhvr>
                                        <p:cTn id="21" dur="500"/>
                                        <p:tgtEl>
                                          <p:spTgt spid="116744"/>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116745"/>
                                        </p:tgtEl>
                                        <p:attrNameLst>
                                          <p:attrName>style.visibility</p:attrName>
                                        </p:attrNameLst>
                                      </p:cBhvr>
                                      <p:to>
                                        <p:strVal val="visible"/>
                                      </p:to>
                                    </p:set>
                                    <p:anim calcmode="discrete" valueType="clr">
                                      <p:cBhvr override="childStyle">
                                        <p:cTn id="26" dur="80"/>
                                        <p:tgtEl>
                                          <p:spTgt spid="116745"/>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116745"/>
                                        </p:tgtEl>
                                        <p:attrNameLst>
                                          <p:attrName>fillcolor</p:attrName>
                                        </p:attrNameLst>
                                      </p:cBhvr>
                                      <p:tavLst>
                                        <p:tav tm="0">
                                          <p:val>
                                            <p:clrVal>
                                              <a:schemeClr val="accent2"/>
                                            </p:clrVal>
                                          </p:val>
                                        </p:tav>
                                        <p:tav tm="50000">
                                          <p:val>
                                            <p:clrVal>
                                              <a:schemeClr val="hlink"/>
                                            </p:clrVal>
                                          </p:val>
                                        </p:tav>
                                      </p:tavLst>
                                    </p:anim>
                                    <p:set>
                                      <p:cBhvr>
                                        <p:cTn id="28" dur="80"/>
                                        <p:tgtEl>
                                          <p:spTgt spid="116745"/>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18" presetClass="entr" presetSubtype="3" fill="hold" nodeType="clickEffect">
                                  <p:stCondLst>
                                    <p:cond delay="0"/>
                                  </p:stCondLst>
                                  <p:childTnLst>
                                    <p:set>
                                      <p:cBhvr>
                                        <p:cTn id="32" dur="1" fill="hold">
                                          <p:stCondLst>
                                            <p:cond delay="0"/>
                                          </p:stCondLst>
                                        </p:cTn>
                                        <p:tgtEl>
                                          <p:spTgt spid="116746"/>
                                        </p:tgtEl>
                                        <p:attrNameLst>
                                          <p:attrName>style.visibility</p:attrName>
                                        </p:attrNameLst>
                                      </p:cBhvr>
                                      <p:to>
                                        <p:strVal val="visible"/>
                                      </p:to>
                                    </p:set>
                                    <p:animEffect transition="in" filter="strips(upRight)">
                                      <p:cBhvr>
                                        <p:cTn id="33" dur="500"/>
                                        <p:tgtEl>
                                          <p:spTgt spid="116746"/>
                                        </p:tgtEl>
                                      </p:cBhvr>
                                    </p:animEffect>
                                  </p:childTnLst>
                                </p:cTn>
                              </p:par>
                            </p:childTnLst>
                          </p:cTn>
                        </p:par>
                      </p:childTnLst>
                    </p:cTn>
                  </p:par>
                  <p:par>
                    <p:cTn id="34" fill="hold">
                      <p:stCondLst>
                        <p:cond delay="indefinite"/>
                      </p:stCondLst>
                      <p:childTnLst>
                        <p:par>
                          <p:cTn id="35" fill="hold">
                            <p:stCondLst>
                              <p:cond delay="0"/>
                            </p:stCondLst>
                            <p:childTnLst>
                              <p:par>
                                <p:cTn id="36" presetID="27" presetClass="entr" presetSubtype="0" fill="hold" grpId="0" nodeType="clickEffect">
                                  <p:stCondLst>
                                    <p:cond delay="0"/>
                                  </p:stCondLst>
                                  <p:iterate type="lt">
                                    <p:tmPct val="50000"/>
                                  </p:iterate>
                                  <p:childTnLst>
                                    <p:set>
                                      <p:cBhvr>
                                        <p:cTn id="37" dur="1" fill="hold">
                                          <p:stCondLst>
                                            <p:cond delay="0"/>
                                          </p:stCondLst>
                                        </p:cTn>
                                        <p:tgtEl>
                                          <p:spTgt spid="116747"/>
                                        </p:tgtEl>
                                        <p:attrNameLst>
                                          <p:attrName>style.visibility</p:attrName>
                                        </p:attrNameLst>
                                      </p:cBhvr>
                                      <p:to>
                                        <p:strVal val="visible"/>
                                      </p:to>
                                    </p:set>
                                    <p:anim calcmode="discrete" valueType="clr">
                                      <p:cBhvr override="childStyle">
                                        <p:cTn id="38" dur="80"/>
                                        <p:tgtEl>
                                          <p:spTgt spid="116747"/>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116747"/>
                                        </p:tgtEl>
                                        <p:attrNameLst>
                                          <p:attrName>fillcolor</p:attrName>
                                        </p:attrNameLst>
                                      </p:cBhvr>
                                      <p:tavLst>
                                        <p:tav tm="0">
                                          <p:val>
                                            <p:clrVal>
                                              <a:schemeClr val="accent2"/>
                                            </p:clrVal>
                                          </p:val>
                                        </p:tav>
                                        <p:tav tm="50000">
                                          <p:val>
                                            <p:clrVal>
                                              <a:schemeClr val="hlink"/>
                                            </p:clrVal>
                                          </p:val>
                                        </p:tav>
                                      </p:tavLst>
                                    </p:anim>
                                    <p:set>
                                      <p:cBhvr>
                                        <p:cTn id="40" dur="80"/>
                                        <p:tgtEl>
                                          <p:spTgt spid="116747"/>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116748"/>
                                        </p:tgtEl>
                                        <p:attrNameLst>
                                          <p:attrName>style.visibility</p:attrName>
                                        </p:attrNameLst>
                                      </p:cBhvr>
                                      <p:to>
                                        <p:strVal val="visible"/>
                                      </p:to>
                                    </p:set>
                                    <p:animEffect transition="in" filter="strips(upRight)">
                                      <p:cBhvr>
                                        <p:cTn id="45" dur="500"/>
                                        <p:tgtEl>
                                          <p:spTgt spid="116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p:bldP spid="116743" grpId="0"/>
      <p:bldP spid="116745" grpId="0"/>
      <p:bldP spid="1167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标题 117761"/>
          <p:cNvSpPr>
            <a:spLocks noGrp="1"/>
          </p:cNvSpPr>
          <p:nvPr>
            <p:ph type="title"/>
          </p:nvPr>
        </p:nvSpPr>
        <p:spPr>
          <a:xfrm>
            <a:off x="1295400" y="637381"/>
            <a:ext cx="3005138" cy="521970"/>
          </a:xfrm>
        </p:spPr>
        <p:txBody>
          <a:bodyPr vert="horz" wrap="square" lIns="91440" tIns="45720" rIns="91440" bIns="45720" anchor="ctr">
            <a:spAutoFit/>
          </a:bodyPr>
          <a:lstStyle/>
          <a:p>
            <a:pPr marL="0" marR="0" indent="0" algn="l" defTabSz="0" rtl="0" eaLnBrk="1" fontAlgn="base" latinLnBrk="0" hangingPunct="1">
              <a:lnSpc>
                <a:spcPct val="100000"/>
              </a:lnSpc>
              <a:spcBef>
                <a:spcPct val="0"/>
              </a:spcBef>
              <a:spcAft>
                <a:spcPct val="0"/>
              </a:spcAft>
              <a:buClrTx/>
              <a:buSzTx/>
              <a:buFontTx/>
              <a:buNone/>
              <a:tabLst>
                <a:tab pos="838200" algn="l"/>
              </a:tabLst>
            </a:pPr>
            <a:r>
              <a:rPr kumimoji="0" lang="en-US" altLang="zh-CN" sz="2800" b="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rPr>
              <a:t>4. </a:t>
            </a:r>
            <a:r>
              <a:rPr kumimoji="0" lang="zh-CN" altLang="en-US" sz="2800" b="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rPr>
              <a:t>矩形系数</a:t>
            </a:r>
            <a:endParaRPr kumimoji="0" lang="zh-CN" altLang="en-US" sz="2800" b="0"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endParaRPr>
          </a:p>
        </p:txBody>
      </p:sp>
      <p:sp>
        <p:nvSpPr>
          <p:cNvPr id="117763" name="矩形 117762"/>
          <p:cNvSpPr/>
          <p:nvPr/>
        </p:nvSpPr>
        <p:spPr>
          <a:xfrm>
            <a:off x="1600200" y="1295400"/>
            <a:ext cx="4572000" cy="457200"/>
          </a:xfrm>
          <a:prstGeom prst="rect">
            <a:avLst/>
          </a:prstGeom>
          <a:noFill/>
          <a:ln w="9525">
            <a:noFill/>
          </a:ln>
        </p:spPr>
        <p:txBody>
          <a:bodyPr anchor="t" anchorCtr="0">
            <a:spAutoFit/>
          </a:bodyPr>
          <a:lstStyle/>
          <a:p>
            <a:r>
              <a:rPr lang="en-US" altLang="zh-CN" sz="2400" b="1" dirty="0">
                <a:solidFill>
                  <a:schemeClr val="tx1"/>
                </a:solidFill>
                <a:latin typeface="仿宋" panose="02010609060101010101" charset="-122"/>
                <a:ea typeface="仿宋" panose="02010609060101010101" charset="-122"/>
                <a:cs typeface="仿宋" panose="02010609060101010101" charset="-122"/>
              </a:rPr>
              <a:t>n</a:t>
            </a:r>
            <a:r>
              <a:rPr lang="zh-CN" altLang="en-US" sz="2400" b="1" dirty="0">
                <a:solidFill>
                  <a:schemeClr val="tx1"/>
                </a:solidFill>
                <a:latin typeface="仿宋" panose="02010609060101010101" charset="-122"/>
                <a:ea typeface="仿宋" panose="02010609060101010101" charset="-122"/>
                <a:cs typeface="仿宋" panose="02010609060101010101" charset="-122"/>
              </a:rPr>
              <a:t>级单调谐放大器的矩形系数为</a:t>
            </a:r>
            <a:endParaRPr lang="zh-CN" altLang="en-US" sz="2400" b="1" dirty="0">
              <a:solidFill>
                <a:schemeClr val="tx1"/>
              </a:solidFill>
              <a:latin typeface="仿宋" panose="02010609060101010101" charset="-122"/>
              <a:ea typeface="仿宋" panose="02010609060101010101" charset="-122"/>
              <a:cs typeface="仿宋" panose="02010609060101010101" charset="-122"/>
            </a:endParaRPr>
          </a:p>
        </p:txBody>
      </p:sp>
      <p:graphicFrame>
        <p:nvGraphicFramePr>
          <p:cNvPr id="117765" name="对象 117764"/>
          <p:cNvGraphicFramePr/>
          <p:nvPr/>
        </p:nvGraphicFramePr>
        <p:xfrm>
          <a:off x="2362200" y="1752600"/>
          <a:ext cx="3810000" cy="1050925"/>
        </p:xfrm>
        <a:graphic>
          <a:graphicData uri="http://schemas.openxmlformats.org/presentationml/2006/ole">
            <mc:AlternateContent xmlns:mc="http://schemas.openxmlformats.org/markup-compatibility/2006">
              <mc:Choice xmlns:v="urn:schemas-microsoft-com:vml" Requires="v">
                <p:oleObj spid="_x0000_s21515" name="" r:id="rId1" imgW="2108200" imgH="584200" progId="Equation.3">
                  <p:embed/>
                </p:oleObj>
              </mc:Choice>
              <mc:Fallback>
                <p:oleObj name="" r:id="rId1" imgW="2108200" imgH="584200" progId="Equation.3">
                  <p:embed/>
                  <p:pic>
                    <p:nvPicPr>
                      <p:cNvPr id="0" name="图片 3137"/>
                      <p:cNvPicPr/>
                      <p:nvPr/>
                    </p:nvPicPr>
                    <p:blipFill>
                      <a:blip r:embed="rId2"/>
                      <a:stretch>
                        <a:fillRect/>
                      </a:stretch>
                    </p:blipFill>
                    <p:spPr>
                      <a:xfrm>
                        <a:off x="2362200" y="1752600"/>
                        <a:ext cx="3810000" cy="1050925"/>
                      </a:xfrm>
                      <a:prstGeom prst="rect">
                        <a:avLst/>
                      </a:prstGeom>
                      <a:noFill/>
                      <a:ln w="38100">
                        <a:noFill/>
                        <a:miter/>
                      </a:ln>
                    </p:spPr>
                  </p:pic>
                </p:oleObj>
              </mc:Fallback>
            </mc:AlternateContent>
          </a:graphicData>
        </a:graphic>
      </p:graphicFrame>
      <p:graphicFrame>
        <p:nvGraphicFramePr>
          <p:cNvPr id="117767" name="对象 117766"/>
          <p:cNvGraphicFramePr/>
          <p:nvPr/>
        </p:nvGraphicFramePr>
        <p:xfrm>
          <a:off x="1295400" y="3429000"/>
          <a:ext cx="292100" cy="336550"/>
        </p:xfrm>
        <a:graphic>
          <a:graphicData uri="http://schemas.openxmlformats.org/presentationml/2006/ole">
            <mc:AlternateContent xmlns:mc="http://schemas.openxmlformats.org/markup-compatibility/2006">
              <mc:Choice xmlns:v="urn:schemas-microsoft-com:vml" Requires="v">
                <p:oleObj spid="_x0000_s21516" name="" r:id="rId3" imgW="127000" imgH="139700" progId="Equation.DSMT4">
                  <p:embed/>
                </p:oleObj>
              </mc:Choice>
              <mc:Fallback>
                <p:oleObj name="" r:id="rId3" imgW="127000" imgH="139700" progId="Equation.DSMT4">
                  <p:embed/>
                  <p:pic>
                    <p:nvPicPr>
                      <p:cNvPr id="0" name="图片 3140"/>
                      <p:cNvPicPr/>
                      <p:nvPr/>
                    </p:nvPicPr>
                    <p:blipFill>
                      <a:blip r:embed="rId4"/>
                      <a:stretch>
                        <a:fillRect/>
                      </a:stretch>
                    </p:blipFill>
                    <p:spPr>
                      <a:xfrm>
                        <a:off x="1295400" y="3429000"/>
                        <a:ext cx="292100" cy="336550"/>
                      </a:xfrm>
                      <a:prstGeom prst="rect">
                        <a:avLst/>
                      </a:prstGeom>
                      <a:noFill/>
                      <a:ln w="38100">
                        <a:noFill/>
                        <a:miter/>
                      </a:ln>
                    </p:spPr>
                  </p:pic>
                </p:oleObj>
              </mc:Fallback>
            </mc:AlternateContent>
          </a:graphicData>
        </a:graphic>
      </p:graphicFrame>
      <p:graphicFrame>
        <p:nvGraphicFramePr>
          <p:cNvPr id="117768" name="对象 117767"/>
          <p:cNvGraphicFramePr/>
          <p:nvPr/>
        </p:nvGraphicFramePr>
        <p:xfrm>
          <a:off x="1143000" y="3733800"/>
          <a:ext cx="609600" cy="503238"/>
        </p:xfrm>
        <a:graphic>
          <a:graphicData uri="http://schemas.openxmlformats.org/presentationml/2006/ole">
            <mc:AlternateContent xmlns:mc="http://schemas.openxmlformats.org/markup-compatibility/2006">
              <mc:Choice xmlns:v="urn:schemas-microsoft-com:vml" Requires="v">
                <p:oleObj spid="_x0000_s21517" name="" r:id="rId5" imgW="279400" imgH="228600" progId="Equation.3">
                  <p:embed/>
                </p:oleObj>
              </mc:Choice>
              <mc:Fallback>
                <p:oleObj name="" r:id="rId5" imgW="279400" imgH="228600" progId="Equation.3">
                  <p:embed/>
                  <p:pic>
                    <p:nvPicPr>
                      <p:cNvPr id="0" name="图片 3138"/>
                      <p:cNvPicPr/>
                      <p:nvPr/>
                    </p:nvPicPr>
                    <p:blipFill>
                      <a:blip r:embed="rId6"/>
                      <a:stretch>
                        <a:fillRect/>
                      </a:stretch>
                    </p:blipFill>
                    <p:spPr>
                      <a:xfrm>
                        <a:off x="1143000" y="3733800"/>
                        <a:ext cx="609600" cy="503238"/>
                      </a:xfrm>
                      <a:prstGeom prst="rect">
                        <a:avLst/>
                      </a:prstGeom>
                      <a:noFill/>
                      <a:ln w="38100">
                        <a:noFill/>
                        <a:miter/>
                      </a:ln>
                    </p:spPr>
                  </p:pic>
                </p:oleObj>
              </mc:Fallback>
            </mc:AlternateContent>
          </a:graphicData>
        </a:graphic>
      </p:graphicFrame>
      <p:grpSp>
        <p:nvGrpSpPr>
          <p:cNvPr id="117769" name="组合 117768"/>
          <p:cNvGrpSpPr/>
          <p:nvPr/>
        </p:nvGrpSpPr>
        <p:grpSpPr>
          <a:xfrm>
            <a:off x="1143000" y="4343400"/>
            <a:ext cx="7772400" cy="854075"/>
            <a:chOff x="720" y="1296"/>
            <a:chExt cx="4896" cy="538"/>
          </a:xfrm>
        </p:grpSpPr>
        <p:sp>
          <p:nvSpPr>
            <p:cNvPr id="23559" name="矩形 117769"/>
            <p:cNvSpPr/>
            <p:nvPr/>
          </p:nvSpPr>
          <p:spPr>
            <a:xfrm>
              <a:off x="720" y="1296"/>
              <a:ext cx="3630" cy="288"/>
            </a:xfrm>
            <a:prstGeom prst="rect">
              <a:avLst/>
            </a:prstGeom>
            <a:noFill/>
            <a:ln w="9525">
              <a:noFill/>
            </a:ln>
          </p:spPr>
          <p:txBody>
            <a:bodyPr anchor="t" anchorCtr="0">
              <a:spAutoFit/>
            </a:bodyPr>
            <a:lstStyle/>
            <a:p>
              <a:r>
                <a:rPr lang="zh-CN" altLang="en-US" sz="2400" dirty="0">
                  <a:solidFill>
                    <a:schemeClr val="tx1"/>
                  </a:solidFill>
                  <a:latin typeface="仿宋" panose="02010609060101010101" charset="-122"/>
                  <a:ea typeface="仿宋" panose="02010609060101010101" charset="-122"/>
                  <a:cs typeface="仿宋" panose="02010609060101010101" charset="-122"/>
                </a:rPr>
                <a:t>由该表知，级联的放大器级数越多，</a:t>
              </a:r>
              <a:r>
                <a:rPr lang="zh-CN" altLang="en-US" sz="2400" b="1" dirty="0">
                  <a:solidFill>
                    <a:schemeClr val="tx1"/>
                  </a:solidFill>
                  <a:latin typeface="仿宋" panose="02010609060101010101" charset="-122"/>
                  <a:ea typeface="仿宋" panose="02010609060101010101" charset="-122"/>
                  <a:cs typeface="仿宋" panose="02010609060101010101" charset="-122"/>
                </a:rPr>
                <a:t> </a:t>
              </a:r>
              <a:endParaRPr lang="zh-CN" altLang="en-US" sz="2400" b="1" dirty="0">
                <a:solidFill>
                  <a:schemeClr val="tx1"/>
                </a:solidFill>
                <a:latin typeface="仿宋" panose="02010609060101010101" charset="-122"/>
                <a:ea typeface="仿宋" panose="02010609060101010101" charset="-122"/>
                <a:cs typeface="仿宋" panose="02010609060101010101" charset="-122"/>
              </a:endParaRPr>
            </a:p>
          </p:txBody>
        </p:sp>
        <p:graphicFrame>
          <p:nvGraphicFramePr>
            <p:cNvPr id="23560" name="对象 117770"/>
            <p:cNvGraphicFramePr/>
            <p:nvPr/>
          </p:nvGraphicFramePr>
          <p:xfrm>
            <a:off x="3792" y="1344"/>
            <a:ext cx="336" cy="244"/>
          </p:xfrm>
          <a:graphic>
            <a:graphicData uri="http://schemas.openxmlformats.org/presentationml/2006/ole">
              <mc:AlternateContent xmlns:mc="http://schemas.openxmlformats.org/markup-compatibility/2006">
                <mc:Choice xmlns:v="urn:schemas-microsoft-com:vml" Requires="v">
                  <p:oleObj spid="_x0000_s21518" name="" r:id="rId7" imgW="316865" imgH="228600" progId="Equation.DSMT4">
                    <p:embed/>
                  </p:oleObj>
                </mc:Choice>
                <mc:Fallback>
                  <p:oleObj name="" r:id="rId7" imgW="316865" imgH="228600" progId="Equation.DSMT4">
                    <p:embed/>
                    <p:pic>
                      <p:nvPicPr>
                        <p:cNvPr id="0" name="图片 3139"/>
                        <p:cNvPicPr/>
                        <p:nvPr/>
                      </p:nvPicPr>
                      <p:blipFill>
                        <a:blip r:embed="rId8"/>
                        <a:stretch>
                          <a:fillRect/>
                        </a:stretch>
                      </p:blipFill>
                      <p:spPr>
                        <a:xfrm>
                          <a:off x="3792" y="1344"/>
                          <a:ext cx="336" cy="244"/>
                        </a:xfrm>
                        <a:prstGeom prst="rect">
                          <a:avLst/>
                        </a:prstGeom>
                        <a:noFill/>
                        <a:ln w="38100">
                          <a:noFill/>
                          <a:miter/>
                        </a:ln>
                      </p:spPr>
                    </p:pic>
                  </p:oleObj>
                </mc:Fallback>
              </mc:AlternateContent>
            </a:graphicData>
          </a:graphic>
        </p:graphicFrame>
        <p:sp>
          <p:nvSpPr>
            <p:cNvPr id="23561" name="矩形 117771"/>
            <p:cNvSpPr/>
            <p:nvPr/>
          </p:nvSpPr>
          <p:spPr>
            <a:xfrm>
              <a:off x="4032" y="1296"/>
              <a:ext cx="1584" cy="288"/>
            </a:xfrm>
            <a:prstGeom prst="rect">
              <a:avLst/>
            </a:prstGeom>
            <a:noFill/>
            <a:ln w="9525">
              <a:noFill/>
            </a:ln>
          </p:spPr>
          <p:txBody>
            <a:bodyPr anchor="t" anchorCtr="0">
              <a:spAutoFit/>
            </a:bodyPr>
            <a:lstStyle/>
            <a:p>
              <a:r>
                <a:rPr lang="zh-CN" altLang="en-US" sz="2400" dirty="0">
                  <a:solidFill>
                    <a:schemeClr val="tx1"/>
                  </a:solidFill>
                  <a:latin typeface="仿宋" panose="02010609060101010101" charset="-122"/>
                  <a:ea typeface="仿宋" panose="02010609060101010101" charset="-122"/>
                </a:rPr>
                <a:t>虽有所改善，但</a:t>
              </a:r>
              <a:endParaRPr lang="zh-CN" altLang="en-US" sz="2400" dirty="0">
                <a:solidFill>
                  <a:schemeClr val="tx1"/>
                </a:solidFill>
                <a:latin typeface="仿宋" panose="02010609060101010101" charset="-122"/>
                <a:ea typeface="仿宋" panose="02010609060101010101" charset="-122"/>
              </a:endParaRPr>
            </a:p>
          </p:txBody>
        </p:sp>
        <p:sp>
          <p:nvSpPr>
            <p:cNvPr id="23562" name="矩形 117772"/>
            <p:cNvSpPr/>
            <p:nvPr/>
          </p:nvSpPr>
          <p:spPr>
            <a:xfrm>
              <a:off x="768" y="1536"/>
              <a:ext cx="2400" cy="288"/>
            </a:xfrm>
            <a:prstGeom prst="rect">
              <a:avLst/>
            </a:prstGeom>
            <a:noFill/>
            <a:ln w="9525">
              <a:noFill/>
            </a:ln>
          </p:spPr>
          <p:txBody>
            <a:bodyPr anchor="t" anchorCtr="0">
              <a:spAutoFit/>
            </a:bodyPr>
            <a:lstStyle/>
            <a:p>
              <a:r>
                <a:rPr lang="zh-CN" altLang="en-US" sz="2400" dirty="0">
                  <a:solidFill>
                    <a:schemeClr val="tx1"/>
                  </a:solidFill>
                  <a:latin typeface="仿宋" panose="02010609060101010101" charset="-122"/>
                  <a:ea typeface="仿宋" panose="02010609060101010101" charset="-122"/>
                </a:rPr>
                <a:t>效果不大。</a:t>
              </a:r>
              <a:endParaRPr lang="zh-CN" altLang="en-US" sz="2400" dirty="0">
                <a:solidFill>
                  <a:schemeClr val="tx1"/>
                </a:solidFill>
                <a:latin typeface="仿宋" panose="02010609060101010101" charset="-122"/>
                <a:ea typeface="仿宋" panose="02010609060101010101" charset="-122"/>
              </a:endParaRPr>
            </a:p>
          </p:txBody>
        </p:sp>
        <p:sp>
          <p:nvSpPr>
            <p:cNvPr id="23563" name="矩形 117773"/>
            <p:cNvSpPr/>
            <p:nvPr/>
          </p:nvSpPr>
          <p:spPr>
            <a:xfrm>
              <a:off x="1176" y="1834"/>
              <a:ext cx="284" cy="0"/>
            </a:xfrm>
            <a:prstGeom prst="rect">
              <a:avLst/>
            </a:prstGeom>
            <a:noFill/>
            <a:ln w="9525">
              <a:noFill/>
            </a:ln>
          </p:spPr>
          <p:txBody>
            <a:bodyPr anchor="t" anchorCtr="0"/>
            <a:lstStyle/>
            <a:p>
              <a:pPr algn="ctr"/>
              <a:endParaRPr lang="zh-CN" altLang="en-US">
                <a:solidFill>
                  <a:schemeClr val="tx1"/>
                </a:solidFill>
                <a:latin typeface="仿宋" panose="02010609060101010101" charset="-122"/>
                <a:ea typeface="仿宋" panose="02010609060101010101" charset="-122"/>
              </a:endParaRPr>
            </a:p>
          </p:txBody>
        </p:sp>
        <p:sp>
          <p:nvSpPr>
            <p:cNvPr id="23564" name="矩形 117774"/>
            <p:cNvSpPr/>
            <p:nvPr/>
          </p:nvSpPr>
          <p:spPr>
            <a:xfrm>
              <a:off x="1176" y="1834"/>
              <a:ext cx="284" cy="0"/>
            </a:xfrm>
            <a:prstGeom prst="rect">
              <a:avLst/>
            </a:prstGeom>
            <a:noFill/>
            <a:ln w="9525">
              <a:noFill/>
            </a:ln>
          </p:spPr>
          <p:txBody>
            <a:bodyPr anchor="t" anchorCtr="0"/>
            <a:lstStyle/>
            <a:p>
              <a:pPr algn="ctr"/>
              <a:endParaRPr lang="zh-CN" altLang="en-US">
                <a:solidFill>
                  <a:schemeClr val="tx1"/>
                </a:solidFill>
                <a:latin typeface="仿宋" panose="02010609060101010101" charset="-122"/>
                <a:ea typeface="仿宋" panose="02010609060101010101" charset="-122"/>
              </a:endParaRPr>
            </a:p>
          </p:txBody>
        </p:sp>
        <p:sp>
          <p:nvSpPr>
            <p:cNvPr id="23565" name="矩形 117775"/>
            <p:cNvSpPr/>
            <p:nvPr/>
          </p:nvSpPr>
          <p:spPr>
            <a:xfrm>
              <a:off x="1176" y="1834"/>
              <a:ext cx="284" cy="0"/>
            </a:xfrm>
            <a:prstGeom prst="rect">
              <a:avLst/>
            </a:prstGeom>
            <a:noFill/>
            <a:ln w="9525">
              <a:noFill/>
            </a:ln>
          </p:spPr>
          <p:txBody>
            <a:bodyPr anchor="t" anchorCtr="0"/>
            <a:lstStyle/>
            <a:p>
              <a:pPr algn="ctr"/>
              <a:endParaRPr lang="zh-CN" altLang="en-US">
                <a:solidFill>
                  <a:schemeClr val="tx1"/>
                </a:solidFill>
                <a:latin typeface="仿宋" panose="02010609060101010101" charset="-122"/>
                <a:ea typeface="仿宋" panose="02010609060101010101" charset="-122"/>
              </a:endParaRPr>
            </a:p>
          </p:txBody>
        </p:sp>
      </p:grpSp>
      <p:graphicFrame>
        <p:nvGraphicFramePr>
          <p:cNvPr id="117835" name="表格 117834"/>
          <p:cNvGraphicFramePr/>
          <p:nvPr/>
        </p:nvGraphicFramePr>
        <p:xfrm>
          <a:off x="1066800" y="3200400"/>
          <a:ext cx="7848600" cy="1158875"/>
        </p:xfrm>
        <a:graphic>
          <a:graphicData uri="http://schemas.openxmlformats.org/drawingml/2006/table">
            <a:tbl>
              <a:tblPr/>
              <a:tblGrid>
                <a:gridCol w="609600"/>
                <a:gridCol w="685800"/>
                <a:gridCol w="533400"/>
                <a:gridCol w="685800"/>
                <a:gridCol w="685800"/>
                <a:gridCol w="533400"/>
                <a:gridCol w="609600"/>
                <a:gridCol w="533400"/>
                <a:gridCol w="762000"/>
                <a:gridCol w="812800"/>
                <a:gridCol w="622300"/>
                <a:gridCol w="774700"/>
              </a:tblGrid>
              <a:tr h="577850">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buNone/>
                      </a:pPr>
                      <a:endParaRPr lang="zh-CN" altLang="en-US" sz="3200" dirty="0">
                        <a:latin typeface="仿宋" panose="02010609060101010101" charset="-122"/>
                        <a:ea typeface="仿宋"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1</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2</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4</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5</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6</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7</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8</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9</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fontAlgn="b">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10</a:t>
                      </a:r>
                      <a:endParaRPr lang="en-US" altLang="zh-CN" sz="1800">
                        <a:latin typeface="仿宋" panose="02010609060101010101" charset="-122"/>
                        <a:ea typeface="仿宋" panose="02010609060101010101" charset="-122"/>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fontAlgn="b">
                        <a:buNone/>
                      </a:pPr>
                      <a:endParaRPr lang="zh-CN" altLang="en-US" sz="1800" dirty="0">
                        <a:latin typeface="仿宋" panose="02010609060101010101" charset="-122"/>
                        <a:ea typeface="仿宋" panose="02010609060101010101"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77850">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buNone/>
                      </a:pPr>
                      <a:endParaRPr lang="zh-CN" altLang="en-US" sz="3200" dirty="0">
                        <a:latin typeface="仿宋" panose="02010609060101010101" charset="-122"/>
                        <a:ea typeface="仿宋"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9.95</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4.8</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3.75</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3.4</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3.2</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3.1</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3.0</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2.94</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2.92</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2.9</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Font typeface="Wingdings" panose="05000000000000000000" pitchFamily="2" charset="2"/>
                        <a:buChar char="l"/>
                        <a:defRPr sz="3600" b="1" u="none" kern="1200" baseline="0">
                          <a:solidFill>
                            <a:schemeClr val="accent2"/>
                          </a:solidFill>
                          <a:effectLst>
                            <a:outerShdw blurRad="38100" dist="38100" dir="2700000">
                              <a:srgbClr val="000000"/>
                            </a:outerShdw>
                          </a:effectLst>
                          <a:latin typeface="Arial" panose="020B0604020202020204" pitchFamily="34" charset="0"/>
                          <a:ea typeface="黑体" panose="02010609060101010101" pitchFamily="49" charset="-122"/>
                        </a:defRPr>
                      </a:lvl1pPr>
                      <a:lvl2pPr marL="742950" lvl="1" indent="-28575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2pPr>
                      <a:lvl3pPr marL="1143000" lvl="2"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8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3pPr>
                      <a:lvl4pPr marL="1600200" lvl="3"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4pPr>
                      <a:lvl5pPr marL="2057400" lvl="4" indent="-228600" algn="l" defTabSz="914400" rtl="0" eaLnBrk="1" fontAlgn="base" latinLnBrk="0" hangingPunct="1">
                        <a:lnSpc>
                          <a:spcPct val="100000"/>
                        </a:lnSpc>
                        <a:spcBef>
                          <a:spcPct val="20000"/>
                        </a:spcBef>
                        <a:spcAft>
                          <a:spcPct val="0"/>
                        </a:spcAft>
                        <a:buFont typeface="Wingdings" panose="05000000000000000000" pitchFamily="2" charset="2"/>
                        <a:buChar char="»"/>
                        <a:defRPr sz="2000" b="1" i="0" u="none" kern="1200" baseline="0">
                          <a:solidFill>
                            <a:schemeClr val="tx1"/>
                          </a:solidFill>
                          <a:effectLst>
                            <a:outerShdw blurRad="38100" dist="38100" dir="2700000">
                              <a:srgbClr val="FFFFFF"/>
                            </a:outerShdw>
                          </a:effectLst>
                          <a:latin typeface="Arial" panose="020B0604020202020204" pitchFamily="34" charset="0"/>
                          <a:ea typeface="华文细黑" panose="02010600040101010101" pitchFamily="2" charset="-122"/>
                        </a:defRPr>
                      </a:lvl5pPr>
                    </a:lstStyle>
                    <a:p>
                      <a:pPr marL="0" lvl="0" indent="0" algn="ctr" defTabSz="0">
                        <a:spcBef>
                          <a:spcPct val="0"/>
                        </a:spcBef>
                        <a:buNone/>
                        <a:tabLst>
                          <a:tab pos="838200" algn="l"/>
                        </a:tabLst>
                      </a:pPr>
                      <a:r>
                        <a:rPr lang="en-US" altLang="zh-CN" sz="1800">
                          <a:latin typeface="仿宋" panose="02010609060101010101" charset="-122"/>
                          <a:ea typeface="仿宋" panose="02010609060101010101" charset="-122"/>
                          <a:cs typeface="Times New Roman" panose="02020603050405020304" pitchFamily="18" charset="0"/>
                        </a:rPr>
                        <a:t>2.56</a:t>
                      </a:r>
                      <a:endParaRPr lang="en-US" altLang="zh-CN" sz="1800">
                        <a:latin typeface="仿宋" panose="02010609060101010101" charset="-122"/>
                        <a:ea typeface="仿宋" panose="02010609060101010101" charset="-122"/>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graphicFrame>
        <p:nvGraphicFramePr>
          <p:cNvPr id="117819" name="对象 117818"/>
          <p:cNvGraphicFramePr/>
          <p:nvPr/>
        </p:nvGraphicFramePr>
        <p:xfrm>
          <a:off x="8305800" y="3352800"/>
          <a:ext cx="457200" cy="371475"/>
        </p:xfrm>
        <a:graphic>
          <a:graphicData uri="http://schemas.openxmlformats.org/presentationml/2006/ole">
            <mc:AlternateContent xmlns:mc="http://schemas.openxmlformats.org/markup-compatibility/2006">
              <mc:Choice xmlns:v="urn:schemas-microsoft-com:vml" Requires="v">
                <p:oleObj spid="_x0000_s21519" name="" r:id="rId9" imgW="152400" imgH="127000" progId="Equation.3">
                  <p:embed/>
                </p:oleObj>
              </mc:Choice>
              <mc:Fallback>
                <p:oleObj name="" r:id="rId9" imgW="152400" imgH="127000" progId="Equation.3">
                  <p:embed/>
                  <p:pic>
                    <p:nvPicPr>
                      <p:cNvPr id="0" name="图片 3141"/>
                      <p:cNvPicPr/>
                      <p:nvPr/>
                    </p:nvPicPr>
                    <p:blipFill>
                      <a:blip r:embed="rId10"/>
                      <a:stretch>
                        <a:fillRect/>
                      </a:stretch>
                    </p:blipFill>
                    <p:spPr>
                      <a:xfrm>
                        <a:off x="8305800" y="3352800"/>
                        <a:ext cx="457200" cy="371475"/>
                      </a:xfrm>
                      <a:prstGeom prst="rect">
                        <a:avLst/>
                      </a:prstGeom>
                      <a:noFill/>
                      <a:ln w="38100">
                        <a:noFill/>
                        <a:miter/>
                      </a:ln>
                    </p:spPr>
                  </p:pic>
                </p:oleObj>
              </mc:Fallback>
            </mc:AlternateContent>
          </a:graphicData>
        </a:graphic>
      </p:graphicFrame>
      <p:sp>
        <p:nvSpPr>
          <p:cNvPr id="117820" name="文本框 117819"/>
          <p:cNvSpPr txBox="1"/>
          <p:nvPr/>
        </p:nvSpPr>
        <p:spPr>
          <a:xfrm>
            <a:off x="1143000" y="5105400"/>
            <a:ext cx="8001000" cy="1463675"/>
          </a:xfrm>
          <a:prstGeom prst="rect">
            <a:avLst/>
          </a:prstGeom>
          <a:noFill/>
          <a:ln w="9525">
            <a:noFill/>
          </a:ln>
        </p:spPr>
        <p:txBody>
          <a:bodyPr anchor="t" anchorCtr="0">
            <a:spAutoFit/>
          </a:bodyPr>
          <a:lstStyle/>
          <a:p>
            <a:pPr>
              <a:lnSpc>
                <a:spcPct val="125000"/>
              </a:lnSpc>
            </a:pPr>
            <a:r>
              <a:rPr lang="en-US" altLang="zh-CN" sz="2400" b="1" dirty="0">
                <a:solidFill>
                  <a:schemeClr val="tx1"/>
                </a:solidFill>
                <a:latin typeface="仿宋" panose="02010609060101010101" charset="-122"/>
                <a:ea typeface="仿宋" panose="02010609060101010101" charset="-122"/>
                <a:cs typeface="仿宋" panose="02010609060101010101" charset="-122"/>
              </a:rPr>
              <a:t>    </a:t>
            </a:r>
            <a:r>
              <a:rPr lang="zh-CN" altLang="en-US" sz="2400" dirty="0">
                <a:solidFill>
                  <a:schemeClr val="tx1"/>
                </a:solidFill>
                <a:latin typeface="仿宋" panose="02010609060101010101" charset="-122"/>
                <a:ea typeface="仿宋" panose="02010609060101010101" charset="-122"/>
                <a:cs typeface="仿宋" panose="02010609060101010101" charset="-122"/>
              </a:rPr>
              <a:t>由以上分析知，单调谐放大器的选择性差，增益和通频带的矛盾突出。改善放大器选择性和解决其增益与通频带之间的矛盾的有效方法之一是采用参差调谐放大器。</a:t>
            </a:r>
            <a:endParaRPr lang="zh-CN" altLang="en-US" sz="2400" dirty="0">
              <a:solidFill>
                <a:schemeClr val="tx1"/>
              </a:solidFill>
              <a:latin typeface="仿宋" panose="02010609060101010101" charset="-122"/>
              <a:ea typeface="仿宋" panose="02010609060101010101" charset="-122"/>
              <a:cs typeface="仿宋" panose="02010609060101010101" charset="-122"/>
            </a:endParaRPr>
          </a:p>
        </p:txBody>
      </p:sp>
      <p:sp>
        <p:nvSpPr>
          <p:cNvPr id="117829" name="矩形 117828"/>
          <p:cNvSpPr/>
          <p:nvPr/>
        </p:nvSpPr>
        <p:spPr>
          <a:xfrm>
            <a:off x="1219200" y="2743200"/>
            <a:ext cx="5213350" cy="457200"/>
          </a:xfrm>
          <a:prstGeom prst="rect">
            <a:avLst/>
          </a:prstGeom>
          <a:noFill/>
          <a:ln w="9525">
            <a:noFill/>
          </a:ln>
        </p:spPr>
        <p:txBody>
          <a:bodyPr wrap="none" anchor="t" anchorCtr="0">
            <a:spAutoFit/>
          </a:bodyPr>
          <a:lstStyle/>
          <a:p>
            <a:r>
              <a:rPr lang="zh-CN" altLang="en-US" sz="2400" dirty="0">
                <a:solidFill>
                  <a:schemeClr val="tx1"/>
                </a:solidFill>
                <a:latin typeface="仿宋" panose="02010609060101010101" charset="-122"/>
                <a:ea typeface="仿宋" panose="02010609060101010101" charset="-122"/>
                <a:cs typeface="仿宋" panose="02010609060101010101" charset="-122"/>
              </a:rPr>
              <a:t>矩形系数与级数</a:t>
            </a:r>
            <a:r>
              <a:rPr lang="en-US" altLang="zh-CN" sz="2400" dirty="0">
                <a:solidFill>
                  <a:schemeClr val="tx1"/>
                </a:solidFill>
                <a:latin typeface="仿宋" panose="02010609060101010101" charset="-122"/>
                <a:ea typeface="仿宋" panose="02010609060101010101" charset="-122"/>
                <a:cs typeface="仿宋" panose="02010609060101010101" charset="-122"/>
              </a:rPr>
              <a:t>n</a:t>
            </a:r>
            <a:r>
              <a:rPr lang="zh-CN" altLang="en-US" sz="2400" dirty="0">
                <a:solidFill>
                  <a:schemeClr val="tx1"/>
                </a:solidFill>
                <a:latin typeface="仿宋" panose="02010609060101010101" charset="-122"/>
                <a:ea typeface="仿宋" panose="02010609060101010101" charset="-122"/>
                <a:cs typeface="仿宋" panose="02010609060101010101" charset="-122"/>
              </a:rPr>
              <a:t>的关系如下表所示：</a:t>
            </a:r>
            <a:endParaRPr lang="zh-CN" altLang="en-US" sz="2400" dirty="0">
              <a:solidFill>
                <a:schemeClr val="tx1"/>
              </a:solidFill>
              <a:latin typeface="仿宋" panose="02010609060101010101" charset="-122"/>
              <a:ea typeface="仿宋" panose="02010609060101010101" charset="-122"/>
              <a:cs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7762"/>
                                        </p:tgtEl>
                                        <p:attrNameLst>
                                          <p:attrName>style.visibility</p:attrName>
                                        </p:attrNameLst>
                                      </p:cBhvr>
                                      <p:to>
                                        <p:strVal val="visible"/>
                                      </p:to>
                                    </p:set>
                                    <p:anim calcmode="discrete" valueType="clr">
                                      <p:cBhvr override="childStyle">
                                        <p:cTn id="7" dur="80"/>
                                        <p:tgtEl>
                                          <p:spTgt spid="11776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7762"/>
                                        </p:tgtEl>
                                        <p:attrNameLst>
                                          <p:attrName>fillcolor</p:attrName>
                                        </p:attrNameLst>
                                      </p:cBhvr>
                                      <p:tavLst>
                                        <p:tav tm="0">
                                          <p:val>
                                            <p:clrVal>
                                              <a:schemeClr val="accent2"/>
                                            </p:clrVal>
                                          </p:val>
                                        </p:tav>
                                        <p:tav tm="50000">
                                          <p:val>
                                            <p:clrVal>
                                              <a:schemeClr val="hlink"/>
                                            </p:clrVal>
                                          </p:val>
                                        </p:tav>
                                      </p:tavLst>
                                    </p:anim>
                                    <p:set>
                                      <p:cBhvr>
                                        <p:cTn id="9" dur="80"/>
                                        <p:tgtEl>
                                          <p:spTgt spid="11776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17763"/>
                                        </p:tgtEl>
                                        <p:attrNameLst>
                                          <p:attrName>style.visibility</p:attrName>
                                        </p:attrNameLst>
                                      </p:cBhvr>
                                      <p:to>
                                        <p:strVal val="visible"/>
                                      </p:to>
                                    </p:set>
                                    <p:anim calcmode="discrete" valueType="clr">
                                      <p:cBhvr override="childStyle">
                                        <p:cTn id="14" dur="80"/>
                                        <p:tgtEl>
                                          <p:spTgt spid="117763"/>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17763"/>
                                        </p:tgtEl>
                                        <p:attrNameLst>
                                          <p:attrName>fillcolor</p:attrName>
                                        </p:attrNameLst>
                                      </p:cBhvr>
                                      <p:tavLst>
                                        <p:tav tm="0">
                                          <p:val>
                                            <p:clrVal>
                                              <a:schemeClr val="accent2"/>
                                            </p:clrVal>
                                          </p:val>
                                        </p:tav>
                                        <p:tav tm="50000">
                                          <p:val>
                                            <p:clrVal>
                                              <a:schemeClr val="hlink"/>
                                            </p:clrVal>
                                          </p:val>
                                        </p:tav>
                                      </p:tavLst>
                                    </p:anim>
                                    <p:set>
                                      <p:cBhvr>
                                        <p:cTn id="16" dur="80"/>
                                        <p:tgtEl>
                                          <p:spTgt spid="117763"/>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18" presetClass="entr" presetSubtype="3" fill="hold" nodeType="clickEffect">
                                  <p:stCondLst>
                                    <p:cond delay="0"/>
                                  </p:stCondLst>
                                  <p:childTnLst>
                                    <p:set>
                                      <p:cBhvr>
                                        <p:cTn id="20" dur="1" fill="hold">
                                          <p:stCondLst>
                                            <p:cond delay="0"/>
                                          </p:stCondLst>
                                        </p:cTn>
                                        <p:tgtEl>
                                          <p:spTgt spid="117765"/>
                                        </p:tgtEl>
                                        <p:attrNameLst>
                                          <p:attrName>style.visibility</p:attrName>
                                        </p:attrNameLst>
                                      </p:cBhvr>
                                      <p:to>
                                        <p:strVal val="visible"/>
                                      </p:to>
                                    </p:set>
                                    <p:animEffect transition="in" filter="strips(upRight)">
                                      <p:cBhvr>
                                        <p:cTn id="21" dur="500"/>
                                        <p:tgtEl>
                                          <p:spTgt spid="117765"/>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117829"/>
                                        </p:tgtEl>
                                        <p:attrNameLst>
                                          <p:attrName>style.visibility</p:attrName>
                                        </p:attrNameLst>
                                      </p:cBhvr>
                                      <p:to>
                                        <p:strVal val="visible"/>
                                      </p:to>
                                    </p:set>
                                    <p:anim calcmode="discrete" valueType="clr">
                                      <p:cBhvr override="childStyle">
                                        <p:cTn id="26" dur="80"/>
                                        <p:tgtEl>
                                          <p:spTgt spid="117829"/>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117829"/>
                                        </p:tgtEl>
                                        <p:attrNameLst>
                                          <p:attrName>fillcolor</p:attrName>
                                        </p:attrNameLst>
                                      </p:cBhvr>
                                      <p:tavLst>
                                        <p:tav tm="0">
                                          <p:val>
                                            <p:clrVal>
                                              <a:schemeClr val="accent2"/>
                                            </p:clrVal>
                                          </p:val>
                                        </p:tav>
                                        <p:tav tm="50000">
                                          <p:val>
                                            <p:clrVal>
                                              <a:schemeClr val="hlink"/>
                                            </p:clrVal>
                                          </p:val>
                                        </p:tav>
                                      </p:tavLst>
                                    </p:anim>
                                    <p:set>
                                      <p:cBhvr>
                                        <p:cTn id="28" dur="80"/>
                                        <p:tgtEl>
                                          <p:spTgt spid="117829"/>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18" presetClass="entr" presetSubtype="3" fill="hold" nodeType="clickEffect">
                                  <p:stCondLst>
                                    <p:cond delay="0"/>
                                  </p:stCondLst>
                                  <p:childTnLst>
                                    <p:set>
                                      <p:cBhvr>
                                        <p:cTn id="32" dur="1" fill="hold">
                                          <p:stCondLst>
                                            <p:cond delay="0"/>
                                          </p:stCondLst>
                                        </p:cTn>
                                        <p:tgtEl>
                                          <p:spTgt spid="117767"/>
                                        </p:tgtEl>
                                        <p:attrNameLst>
                                          <p:attrName>style.visibility</p:attrName>
                                        </p:attrNameLst>
                                      </p:cBhvr>
                                      <p:to>
                                        <p:strVal val="visible"/>
                                      </p:to>
                                    </p:set>
                                    <p:animEffect transition="in" filter="strips(upRight)">
                                      <p:cBhvr>
                                        <p:cTn id="33" dur="500"/>
                                        <p:tgtEl>
                                          <p:spTgt spid="117767"/>
                                        </p:tgtEl>
                                      </p:cBhvr>
                                    </p:animEffect>
                                  </p:childTnLst>
                                </p:cTn>
                              </p:par>
                              <p:par>
                                <p:cTn id="34" presetID="18" presetClass="entr" presetSubtype="3" fill="hold" nodeType="withEffect">
                                  <p:stCondLst>
                                    <p:cond delay="0"/>
                                  </p:stCondLst>
                                  <p:childTnLst>
                                    <p:set>
                                      <p:cBhvr>
                                        <p:cTn id="35" dur="1" fill="hold">
                                          <p:stCondLst>
                                            <p:cond delay="0"/>
                                          </p:stCondLst>
                                        </p:cTn>
                                        <p:tgtEl>
                                          <p:spTgt spid="117768"/>
                                        </p:tgtEl>
                                        <p:attrNameLst>
                                          <p:attrName>style.visibility</p:attrName>
                                        </p:attrNameLst>
                                      </p:cBhvr>
                                      <p:to>
                                        <p:strVal val="visible"/>
                                      </p:to>
                                    </p:set>
                                    <p:animEffect transition="in" filter="strips(upRight)">
                                      <p:cBhvr>
                                        <p:cTn id="36" dur="500"/>
                                        <p:tgtEl>
                                          <p:spTgt spid="117768"/>
                                        </p:tgtEl>
                                      </p:cBhvr>
                                    </p:animEffect>
                                  </p:childTnLst>
                                </p:cTn>
                              </p:par>
                              <p:par>
                                <p:cTn id="37" presetID="18" presetClass="entr" presetSubtype="3" fill="hold" nodeType="withEffect">
                                  <p:stCondLst>
                                    <p:cond delay="0"/>
                                  </p:stCondLst>
                                  <p:childTnLst>
                                    <p:set>
                                      <p:cBhvr>
                                        <p:cTn id="38" dur="1" fill="hold">
                                          <p:stCondLst>
                                            <p:cond delay="0"/>
                                          </p:stCondLst>
                                        </p:cTn>
                                        <p:tgtEl>
                                          <p:spTgt spid="117835"/>
                                        </p:tgtEl>
                                        <p:attrNameLst>
                                          <p:attrName>style.visibility</p:attrName>
                                        </p:attrNameLst>
                                      </p:cBhvr>
                                      <p:to>
                                        <p:strVal val="visible"/>
                                      </p:to>
                                    </p:set>
                                    <p:animEffect transition="in" filter="strips(upRight)">
                                      <p:cBhvr>
                                        <p:cTn id="39" dur="500"/>
                                        <p:tgtEl>
                                          <p:spTgt spid="117835"/>
                                        </p:tgtEl>
                                      </p:cBhvr>
                                    </p:animEffect>
                                  </p:childTnLst>
                                </p:cTn>
                              </p:par>
                              <p:par>
                                <p:cTn id="40" presetID="18" presetClass="entr" presetSubtype="3" fill="hold" nodeType="withEffect">
                                  <p:stCondLst>
                                    <p:cond delay="0"/>
                                  </p:stCondLst>
                                  <p:childTnLst>
                                    <p:set>
                                      <p:cBhvr>
                                        <p:cTn id="41" dur="1" fill="hold">
                                          <p:stCondLst>
                                            <p:cond delay="0"/>
                                          </p:stCondLst>
                                        </p:cTn>
                                        <p:tgtEl>
                                          <p:spTgt spid="117819"/>
                                        </p:tgtEl>
                                        <p:attrNameLst>
                                          <p:attrName>style.visibility</p:attrName>
                                        </p:attrNameLst>
                                      </p:cBhvr>
                                      <p:to>
                                        <p:strVal val="visible"/>
                                      </p:to>
                                    </p:set>
                                    <p:animEffect transition="in" filter="strips(upRight)">
                                      <p:cBhvr>
                                        <p:cTn id="42" dur="500"/>
                                        <p:tgtEl>
                                          <p:spTgt spid="117819"/>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3" fill="hold" nodeType="clickEffect">
                                  <p:stCondLst>
                                    <p:cond delay="0"/>
                                  </p:stCondLst>
                                  <p:childTnLst>
                                    <p:set>
                                      <p:cBhvr>
                                        <p:cTn id="46" dur="1" fill="hold">
                                          <p:stCondLst>
                                            <p:cond delay="0"/>
                                          </p:stCondLst>
                                        </p:cTn>
                                        <p:tgtEl>
                                          <p:spTgt spid="117769"/>
                                        </p:tgtEl>
                                        <p:attrNameLst>
                                          <p:attrName>style.visibility</p:attrName>
                                        </p:attrNameLst>
                                      </p:cBhvr>
                                      <p:to>
                                        <p:strVal val="visible"/>
                                      </p:to>
                                    </p:set>
                                    <p:animEffect transition="in" filter="strips(upRight)">
                                      <p:cBhvr>
                                        <p:cTn id="47" dur="500"/>
                                        <p:tgtEl>
                                          <p:spTgt spid="117769"/>
                                        </p:tgtEl>
                                      </p:cBhvr>
                                    </p:animEffect>
                                  </p:childTnLst>
                                </p:cTn>
                              </p:par>
                            </p:childTnLst>
                          </p:cTn>
                        </p:par>
                      </p:childTnLst>
                    </p:cTn>
                  </p:par>
                  <p:par>
                    <p:cTn id="48" fill="hold">
                      <p:stCondLst>
                        <p:cond delay="indefinite"/>
                      </p:stCondLst>
                      <p:childTnLst>
                        <p:par>
                          <p:cTn id="49" fill="hold">
                            <p:stCondLst>
                              <p:cond delay="0"/>
                            </p:stCondLst>
                            <p:childTnLst>
                              <p:par>
                                <p:cTn id="50" presetID="27" presetClass="entr" presetSubtype="0" fill="hold" grpId="0" nodeType="clickEffect">
                                  <p:stCondLst>
                                    <p:cond delay="0"/>
                                  </p:stCondLst>
                                  <p:iterate type="lt">
                                    <p:tmPct val="50000"/>
                                  </p:iterate>
                                  <p:childTnLst>
                                    <p:set>
                                      <p:cBhvr>
                                        <p:cTn id="51" dur="1" fill="hold">
                                          <p:stCondLst>
                                            <p:cond delay="0"/>
                                          </p:stCondLst>
                                        </p:cTn>
                                        <p:tgtEl>
                                          <p:spTgt spid="117820"/>
                                        </p:tgtEl>
                                        <p:attrNameLst>
                                          <p:attrName>style.visibility</p:attrName>
                                        </p:attrNameLst>
                                      </p:cBhvr>
                                      <p:to>
                                        <p:strVal val="visible"/>
                                      </p:to>
                                    </p:set>
                                    <p:anim calcmode="discrete" valueType="clr">
                                      <p:cBhvr override="childStyle">
                                        <p:cTn id="52" dur="80"/>
                                        <p:tgtEl>
                                          <p:spTgt spid="117820"/>
                                        </p:tgtEl>
                                        <p:attrNameLst>
                                          <p:attrName>style.color</p:attrName>
                                        </p:attrNameLst>
                                      </p:cBhvr>
                                      <p:tavLst>
                                        <p:tav tm="0">
                                          <p:val>
                                            <p:clrVal>
                                              <a:schemeClr val="accent2"/>
                                            </p:clrVal>
                                          </p:val>
                                        </p:tav>
                                        <p:tav tm="50000">
                                          <p:val>
                                            <p:clrVal>
                                              <a:schemeClr val="hlink"/>
                                            </p:clrVal>
                                          </p:val>
                                        </p:tav>
                                      </p:tavLst>
                                    </p:anim>
                                    <p:anim calcmode="discrete" valueType="clr">
                                      <p:cBhvr>
                                        <p:cTn id="53" dur="80"/>
                                        <p:tgtEl>
                                          <p:spTgt spid="117820"/>
                                        </p:tgtEl>
                                        <p:attrNameLst>
                                          <p:attrName>fillcolor</p:attrName>
                                        </p:attrNameLst>
                                      </p:cBhvr>
                                      <p:tavLst>
                                        <p:tav tm="0">
                                          <p:val>
                                            <p:clrVal>
                                              <a:schemeClr val="accent2"/>
                                            </p:clrVal>
                                          </p:val>
                                        </p:tav>
                                        <p:tav tm="50000">
                                          <p:val>
                                            <p:clrVal>
                                              <a:schemeClr val="hlink"/>
                                            </p:clrVal>
                                          </p:val>
                                        </p:tav>
                                      </p:tavLst>
                                    </p:anim>
                                    <p:set>
                                      <p:cBhvr>
                                        <p:cTn id="54" dur="80"/>
                                        <p:tgtEl>
                                          <p:spTgt spid="1178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p:bldP spid="117763" grpId="0"/>
      <p:bldP spid="117820" grpId="0"/>
      <p:bldP spid="1178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标题 118785"/>
          <p:cNvSpPr>
            <a:spLocks noGrp="1"/>
          </p:cNvSpPr>
          <p:nvPr>
            <p:ph type="title"/>
          </p:nvPr>
        </p:nvSpPr>
        <p:spPr>
          <a:xfrm>
            <a:off x="1687830" y="152400"/>
            <a:ext cx="5749925" cy="511175"/>
          </a:xfrm>
        </p:spPr>
        <p:txBody>
          <a:bodyPr vert="horz" wrap="square" lIns="91440" tIns="45720" rIns="91440" bIns="45720" anchor="ctr"/>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kern="1200" cap="none" spc="0" normalizeH="0" baseline="0" noProof="1">
                <a:solidFill>
                  <a:schemeClr val="tx1"/>
                </a:solidFill>
                <a:effectLst/>
                <a:latin typeface="仿宋" panose="02010609060101010101" charset="-122"/>
                <a:ea typeface="仿宋" panose="02010609060101010101" charset="-122"/>
                <a:cs typeface="+mj-cs"/>
              </a:rPr>
              <a:t>四、参差调谐放大器</a:t>
            </a:r>
            <a:endParaRPr kumimoji="0" lang="zh-CN" altLang="en-US" sz="3600" b="1" i="0" u="none" strike="noStrike" kern="1200" cap="none" spc="0" normalizeH="0" baseline="0" noProof="1">
              <a:solidFill>
                <a:schemeClr val="tx1"/>
              </a:solidFill>
              <a:effectLst/>
              <a:latin typeface="仿宋" panose="02010609060101010101" charset="-122"/>
              <a:ea typeface="仿宋" panose="02010609060101010101" charset="-122"/>
              <a:cs typeface="+mj-cs"/>
            </a:endParaRPr>
          </a:p>
        </p:txBody>
      </p:sp>
      <p:sp>
        <p:nvSpPr>
          <p:cNvPr id="118787" name="矩形 118786"/>
          <p:cNvSpPr/>
          <p:nvPr/>
        </p:nvSpPr>
        <p:spPr>
          <a:xfrm>
            <a:off x="1371600" y="1144747"/>
            <a:ext cx="4267200" cy="521970"/>
          </a:xfrm>
          <a:prstGeom prst="rect">
            <a:avLst/>
          </a:prstGeom>
          <a:noFill/>
          <a:ln w="9525">
            <a:noFill/>
          </a:ln>
        </p:spPr>
        <p:txBody>
          <a:bodyPr anchor="ctr" anchorCtr="0">
            <a:spAutoFit/>
          </a:bodyPr>
          <a:lstStyle/>
          <a:p>
            <a:pPr defTabSz="914400">
              <a:tabLst>
                <a:tab pos="838200" algn="l"/>
              </a:tabLst>
            </a:pPr>
            <a:r>
              <a:rPr lang="en-US" altLang="zh-CN" sz="2800" b="1" u="sng" dirty="0">
                <a:solidFill>
                  <a:srgbClr val="FF0000"/>
                </a:solidFill>
                <a:latin typeface="仿宋" panose="02010609060101010101" charset="-122"/>
                <a:ea typeface="仿宋" panose="02010609060101010101" charset="-122"/>
                <a:cs typeface="仿宋" panose="02010609060101010101" charset="-122"/>
              </a:rPr>
              <a:t>1.</a:t>
            </a:r>
            <a:r>
              <a:rPr lang="zh-CN" altLang="en-US" sz="2800" b="1" u="sng" dirty="0">
                <a:solidFill>
                  <a:srgbClr val="FF0000"/>
                </a:solidFill>
                <a:latin typeface="仿宋" panose="02010609060101010101" charset="-122"/>
                <a:ea typeface="仿宋" panose="02010609060101010101" charset="-122"/>
                <a:cs typeface="仿宋" panose="02010609060101010101" charset="-122"/>
              </a:rPr>
              <a:t> 双参差调谐放大器</a:t>
            </a:r>
            <a:endParaRPr lang="zh-CN" altLang="en-US" sz="2800" b="1" u="sng" dirty="0">
              <a:solidFill>
                <a:srgbClr val="FF0000"/>
              </a:solidFill>
              <a:latin typeface="仿宋" panose="02010609060101010101" charset="-122"/>
              <a:ea typeface="仿宋" panose="02010609060101010101" charset="-122"/>
              <a:cs typeface="仿宋" panose="02010609060101010101" charset="-122"/>
            </a:endParaRPr>
          </a:p>
        </p:txBody>
      </p:sp>
      <p:sp>
        <p:nvSpPr>
          <p:cNvPr id="118788" name="矩形 118787"/>
          <p:cNvSpPr/>
          <p:nvPr/>
        </p:nvSpPr>
        <p:spPr>
          <a:xfrm>
            <a:off x="1220470" y="1830705"/>
            <a:ext cx="7772400" cy="1114425"/>
          </a:xfrm>
          <a:prstGeom prst="rect">
            <a:avLst/>
          </a:prstGeom>
          <a:noFill/>
          <a:ln w="9525">
            <a:noFill/>
          </a:ln>
        </p:spPr>
        <p:txBody>
          <a:bodyPr anchor="t" anchorCtr="0">
            <a:spAutoFit/>
          </a:bodyPr>
          <a:lstStyle/>
          <a:p>
            <a:pPr>
              <a:lnSpc>
                <a:spcPct val="140000"/>
              </a:lnSpc>
            </a:pPr>
            <a:r>
              <a:rPr lang="en-US" altLang="zh-CN" sz="2400" b="1" dirty="0">
                <a:solidFill>
                  <a:srgbClr val="00CC00"/>
                </a:solidFill>
                <a:latin typeface="仿宋" panose="02010609060101010101" charset="-122"/>
                <a:ea typeface="仿宋" panose="02010609060101010101" charset="-122"/>
                <a:cs typeface="仿宋" panose="02010609060101010101" charset="-122"/>
              </a:rPr>
              <a:t>    </a:t>
            </a:r>
            <a:r>
              <a:rPr lang="zh-CN" altLang="en-US" sz="2400" b="1" dirty="0">
                <a:latin typeface="仿宋" panose="02010609060101010101" charset="-122"/>
                <a:ea typeface="仿宋" panose="02010609060101010101" charset="-122"/>
                <a:cs typeface="仿宋" panose="02010609060101010101" charset="-122"/>
              </a:rPr>
              <a:t>所谓双参差调谐，是将两级单调谐回路放大器的谐振频率，分别调整到略高于和略低于信号的中心频率。</a:t>
            </a:r>
            <a:endParaRPr lang="zh-CN" altLang="en-US" sz="2400" b="1" dirty="0">
              <a:latin typeface="仿宋" panose="02010609060101010101" charset="-122"/>
              <a:ea typeface="仿宋" panose="02010609060101010101" charset="-122"/>
              <a:cs typeface="仿宋" panose="02010609060101010101" charset="-122"/>
            </a:endParaRPr>
          </a:p>
        </p:txBody>
      </p:sp>
      <p:grpSp>
        <p:nvGrpSpPr>
          <p:cNvPr id="118796" name="组合 118795"/>
          <p:cNvGrpSpPr/>
          <p:nvPr/>
        </p:nvGrpSpPr>
        <p:grpSpPr>
          <a:xfrm>
            <a:off x="741680" y="3049905"/>
            <a:ext cx="8158163" cy="3155951"/>
            <a:chOff x="562" y="2064"/>
            <a:chExt cx="5139" cy="1988"/>
          </a:xfrm>
        </p:grpSpPr>
        <p:pic>
          <p:nvPicPr>
            <p:cNvPr id="24581" name="图片 118790">
              <a:hlinkClick r:id="rId1" action="ppaction://hlinkfile"/>
            </p:cNvPr>
            <p:cNvPicPr>
              <a:picLocks noChangeAspect="1"/>
            </p:cNvPicPr>
            <p:nvPr/>
          </p:nvPicPr>
          <p:blipFill>
            <a:blip r:embed="rId2"/>
            <a:stretch>
              <a:fillRect/>
            </a:stretch>
          </p:blipFill>
          <p:spPr>
            <a:xfrm>
              <a:off x="768" y="2064"/>
              <a:ext cx="4621" cy="1649"/>
            </a:xfrm>
            <a:prstGeom prst="rect">
              <a:avLst/>
            </a:prstGeom>
            <a:noFill/>
            <a:ln w="9525">
              <a:noFill/>
            </a:ln>
          </p:spPr>
        </p:pic>
        <p:sp>
          <p:nvSpPr>
            <p:cNvPr id="24582" name="矩形 118791"/>
            <p:cNvSpPr/>
            <p:nvPr/>
          </p:nvSpPr>
          <p:spPr>
            <a:xfrm>
              <a:off x="562" y="3646"/>
              <a:ext cx="5139" cy="406"/>
            </a:xfrm>
            <a:prstGeom prst="rect">
              <a:avLst/>
            </a:prstGeom>
            <a:noFill/>
            <a:ln w="9525">
              <a:noFill/>
            </a:ln>
          </p:spPr>
          <p:txBody>
            <a:bodyPr wrap="none" anchor="ctr" anchorCtr="0">
              <a:spAutoFit/>
            </a:bodyPr>
            <a:lstStyle/>
            <a:p>
              <a:pPr indent="685800" algn="ctr" defTabSz="914400">
                <a:tabLst>
                  <a:tab pos="838200" algn="l"/>
                </a:tabLst>
              </a:pPr>
              <a:r>
                <a:rPr lang="zh-CN" altLang="en-US" sz="1800" dirty="0">
                  <a:solidFill>
                    <a:srgbClr val="0000FF"/>
                  </a:solidFill>
                  <a:latin typeface="仿宋" panose="02010609060101010101" charset="-122"/>
                  <a:ea typeface="仿宋" panose="02010609060101010101" charset="-122"/>
                  <a:cs typeface="仿宋" panose="02010609060101010101" charset="-122"/>
                </a:rPr>
                <a:t>图</a:t>
              </a:r>
              <a:r>
                <a:rPr lang="en-US" altLang="zh-CN" sz="1800" dirty="0">
                  <a:solidFill>
                    <a:srgbClr val="0000FF"/>
                  </a:solidFill>
                  <a:latin typeface="仿宋" panose="02010609060101010101" charset="-122"/>
                  <a:ea typeface="仿宋" panose="02010609060101010101" charset="-122"/>
                  <a:cs typeface="仿宋" panose="02010609060101010101" charset="-122"/>
                </a:rPr>
                <a:t>-</a:t>
              </a:r>
              <a:r>
                <a:rPr lang="zh-CN" altLang="en-US" sz="1800" dirty="0">
                  <a:solidFill>
                    <a:srgbClr val="0000FF"/>
                  </a:solidFill>
                  <a:latin typeface="仿宋" panose="02010609060101010101" charset="-122"/>
                  <a:ea typeface="仿宋" panose="02010609060101010101" charset="-122"/>
                  <a:cs typeface="仿宋" panose="02010609060101010101" charset="-122"/>
                </a:rPr>
                <a:t>双参差调谐放大器的频率特性曲线</a:t>
              </a:r>
              <a:endParaRPr lang="zh-CN" altLang="en-US" sz="1800" dirty="0">
                <a:solidFill>
                  <a:srgbClr val="0000FF"/>
                </a:solidFill>
                <a:latin typeface="仿宋" panose="02010609060101010101" charset="-122"/>
                <a:ea typeface="仿宋" panose="02010609060101010101" charset="-122"/>
                <a:cs typeface="仿宋" panose="02010609060101010101" charset="-122"/>
              </a:endParaRPr>
            </a:p>
            <a:p>
              <a:pPr indent="685800" algn="ctr" defTabSz="914400">
                <a:tabLst>
                  <a:tab pos="838200" algn="l"/>
                </a:tabLst>
              </a:pPr>
              <a:r>
                <a:rPr lang="en-US" altLang="zh-CN" sz="1800" dirty="0">
                  <a:solidFill>
                    <a:srgbClr val="0000FF"/>
                  </a:solidFill>
                  <a:latin typeface="仿宋" panose="02010609060101010101" charset="-122"/>
                  <a:ea typeface="仿宋" panose="02010609060101010101" charset="-122"/>
                  <a:cs typeface="仿宋" panose="02010609060101010101" charset="-122"/>
                </a:rPr>
                <a:t>(a) </a:t>
              </a:r>
              <a:r>
                <a:rPr lang="zh-CN" altLang="en-US" sz="1800" dirty="0">
                  <a:solidFill>
                    <a:srgbClr val="0000FF"/>
                  </a:solidFill>
                  <a:latin typeface="仿宋" panose="02010609060101010101" charset="-122"/>
                  <a:ea typeface="仿宋" panose="02010609060101010101" charset="-122"/>
                  <a:cs typeface="仿宋" panose="02010609060101010101" charset="-122"/>
                </a:rPr>
                <a:t>双参差调谐放大器的交流通路   </a:t>
              </a:r>
              <a:r>
                <a:rPr lang="en-US" altLang="zh-CN" sz="1800">
                  <a:solidFill>
                    <a:srgbClr val="0000FF"/>
                  </a:solidFill>
                  <a:latin typeface="仿宋" panose="02010609060101010101" charset="-122"/>
                  <a:ea typeface="仿宋" panose="02010609060101010101" charset="-122"/>
                  <a:cs typeface="仿宋" panose="02010609060101010101" charset="-122"/>
                </a:rPr>
                <a:t>(</a:t>
              </a:r>
              <a:r>
                <a:rPr lang="en-US" altLang="zh-CN" sz="1800" b="1">
                  <a:solidFill>
                    <a:srgbClr val="0000FF"/>
                  </a:solidFill>
                  <a:latin typeface="仿宋" panose="02010609060101010101" charset="-122"/>
                  <a:ea typeface="仿宋" panose="02010609060101010101" charset="-122"/>
                  <a:cs typeface="仿宋" panose="02010609060101010101" charset="-122"/>
                </a:rPr>
                <a:t>b</a:t>
              </a:r>
              <a:r>
                <a:rPr lang="en-US" altLang="zh-CN" sz="1800" dirty="0">
                  <a:solidFill>
                    <a:srgbClr val="0000FF"/>
                  </a:solidFill>
                  <a:latin typeface="仿宋" panose="02010609060101010101" charset="-122"/>
                  <a:ea typeface="仿宋" panose="02010609060101010101" charset="-122"/>
                  <a:cs typeface="仿宋" panose="02010609060101010101" charset="-122"/>
                </a:rPr>
                <a:t>) </a:t>
              </a:r>
              <a:r>
                <a:rPr lang="zh-CN" altLang="en-US" sz="1800" dirty="0">
                  <a:solidFill>
                    <a:srgbClr val="0000FF"/>
                  </a:solidFill>
                  <a:latin typeface="仿宋" panose="02010609060101010101" charset="-122"/>
                  <a:ea typeface="仿宋" panose="02010609060101010101" charset="-122"/>
                  <a:cs typeface="仿宋" panose="02010609060101010101" charset="-122"/>
                </a:rPr>
                <a:t>双参差调谐放大器的频率特性曲线</a:t>
              </a:r>
              <a:endParaRPr lang="zh-CN" altLang="en-US" sz="1800" dirty="0">
                <a:solidFill>
                  <a:srgbClr val="0000FF"/>
                </a:solidFill>
                <a:latin typeface="仿宋" panose="02010609060101010101" charset="-122"/>
                <a:ea typeface="仿宋" panose="02010609060101010101" charset="-122"/>
                <a:cs typeface="仿宋" panose="02010609060101010101" charset="-122"/>
              </a:endParaRPr>
            </a:p>
          </p:txBody>
        </p:sp>
      </p:grpSp>
      <p:sp>
        <p:nvSpPr>
          <p:cNvPr id="118797" name="文本框 118796"/>
          <p:cNvSpPr txBox="1"/>
          <p:nvPr/>
        </p:nvSpPr>
        <p:spPr>
          <a:xfrm>
            <a:off x="4881245" y="1297940"/>
            <a:ext cx="2819400" cy="366713"/>
          </a:xfrm>
          <a:prstGeom prst="rect">
            <a:avLst/>
          </a:prstGeom>
          <a:noFill/>
          <a:ln w="9525">
            <a:noFill/>
          </a:ln>
        </p:spPr>
        <p:txBody>
          <a:bodyPr anchor="t" anchorCtr="0">
            <a:spAutoFit/>
          </a:bodyPr>
          <a:lstStyle/>
          <a:p>
            <a:pPr>
              <a:spcBef>
                <a:spcPct val="50000"/>
              </a:spcBef>
            </a:pPr>
            <a:r>
              <a:rPr lang="zh-CN" altLang="en-US" dirty="0">
                <a:latin typeface="仿宋" panose="02010609060101010101" charset="-122"/>
                <a:ea typeface="仿宋" panose="02010609060101010101" charset="-122"/>
                <a:hlinkClick r:id="rId1" action="ppaction://hlinkfile"/>
              </a:rPr>
              <a:t>（参差调谐动画）</a:t>
            </a:r>
            <a:endParaRPr lang="zh-CN" altLang="en-US" dirty="0">
              <a:latin typeface="仿宋" panose="02010609060101010101" charset="-122"/>
              <a:ea typeface="仿宋" panose="02010609060101010101" charset="-122"/>
              <a:hlinkClick r:id="rId1" action="ppaction://hlinkfile"/>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8786"/>
                                        </p:tgtEl>
                                        <p:attrNameLst>
                                          <p:attrName>style.visibility</p:attrName>
                                        </p:attrNameLst>
                                      </p:cBhvr>
                                      <p:to>
                                        <p:strVal val="visible"/>
                                      </p:to>
                                    </p:set>
                                    <p:anim calcmode="discrete" valueType="clr">
                                      <p:cBhvr override="childStyle">
                                        <p:cTn id="7" dur="80"/>
                                        <p:tgtEl>
                                          <p:spTgt spid="11878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8786"/>
                                        </p:tgtEl>
                                        <p:attrNameLst>
                                          <p:attrName>fillcolor</p:attrName>
                                        </p:attrNameLst>
                                      </p:cBhvr>
                                      <p:tavLst>
                                        <p:tav tm="0">
                                          <p:val>
                                            <p:clrVal>
                                              <a:schemeClr val="accent2"/>
                                            </p:clrVal>
                                          </p:val>
                                        </p:tav>
                                        <p:tav tm="50000">
                                          <p:val>
                                            <p:clrVal>
                                              <a:schemeClr val="hlink"/>
                                            </p:clrVal>
                                          </p:val>
                                        </p:tav>
                                      </p:tavLst>
                                    </p:anim>
                                    <p:set>
                                      <p:cBhvr>
                                        <p:cTn id="9" dur="80"/>
                                        <p:tgtEl>
                                          <p:spTgt spid="11878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18787"/>
                                        </p:tgtEl>
                                        <p:attrNameLst>
                                          <p:attrName>style.visibility</p:attrName>
                                        </p:attrNameLst>
                                      </p:cBhvr>
                                      <p:to>
                                        <p:strVal val="visible"/>
                                      </p:to>
                                    </p:set>
                                    <p:anim calcmode="discrete" valueType="clr">
                                      <p:cBhvr override="childStyle">
                                        <p:cTn id="14" dur="80"/>
                                        <p:tgtEl>
                                          <p:spTgt spid="11878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18787"/>
                                        </p:tgtEl>
                                        <p:attrNameLst>
                                          <p:attrName>fillcolor</p:attrName>
                                        </p:attrNameLst>
                                      </p:cBhvr>
                                      <p:tavLst>
                                        <p:tav tm="0">
                                          <p:val>
                                            <p:clrVal>
                                              <a:schemeClr val="accent2"/>
                                            </p:clrVal>
                                          </p:val>
                                        </p:tav>
                                        <p:tav tm="50000">
                                          <p:val>
                                            <p:clrVal>
                                              <a:schemeClr val="hlink"/>
                                            </p:clrVal>
                                          </p:val>
                                        </p:tav>
                                      </p:tavLst>
                                    </p:anim>
                                    <p:set>
                                      <p:cBhvr>
                                        <p:cTn id="16" dur="80"/>
                                        <p:tgtEl>
                                          <p:spTgt spid="11878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18797"/>
                                        </p:tgtEl>
                                        <p:attrNameLst>
                                          <p:attrName>style.visibility</p:attrName>
                                        </p:attrNameLst>
                                      </p:cBhvr>
                                      <p:to>
                                        <p:strVal val="visible"/>
                                      </p:to>
                                    </p:set>
                                    <p:anim calcmode="discrete" valueType="clr">
                                      <p:cBhvr override="childStyle">
                                        <p:cTn id="21" dur="80"/>
                                        <p:tgtEl>
                                          <p:spTgt spid="118797"/>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18797"/>
                                        </p:tgtEl>
                                        <p:attrNameLst>
                                          <p:attrName>fillcolor</p:attrName>
                                        </p:attrNameLst>
                                      </p:cBhvr>
                                      <p:tavLst>
                                        <p:tav tm="0">
                                          <p:val>
                                            <p:clrVal>
                                              <a:schemeClr val="accent2"/>
                                            </p:clrVal>
                                          </p:val>
                                        </p:tav>
                                        <p:tav tm="50000">
                                          <p:val>
                                            <p:clrVal>
                                              <a:schemeClr val="hlink"/>
                                            </p:clrVal>
                                          </p:val>
                                        </p:tav>
                                      </p:tavLst>
                                    </p:anim>
                                    <p:set>
                                      <p:cBhvr>
                                        <p:cTn id="23" dur="80"/>
                                        <p:tgtEl>
                                          <p:spTgt spid="118797"/>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118788"/>
                                        </p:tgtEl>
                                        <p:attrNameLst>
                                          <p:attrName>style.visibility</p:attrName>
                                        </p:attrNameLst>
                                      </p:cBhvr>
                                      <p:to>
                                        <p:strVal val="visible"/>
                                      </p:to>
                                    </p:set>
                                    <p:anim calcmode="discrete" valueType="clr">
                                      <p:cBhvr override="childStyle">
                                        <p:cTn id="28" dur="80"/>
                                        <p:tgtEl>
                                          <p:spTgt spid="118788"/>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118788"/>
                                        </p:tgtEl>
                                        <p:attrNameLst>
                                          <p:attrName>fillcolor</p:attrName>
                                        </p:attrNameLst>
                                      </p:cBhvr>
                                      <p:tavLst>
                                        <p:tav tm="0">
                                          <p:val>
                                            <p:clrVal>
                                              <a:schemeClr val="accent2"/>
                                            </p:clrVal>
                                          </p:val>
                                        </p:tav>
                                        <p:tav tm="50000">
                                          <p:val>
                                            <p:clrVal>
                                              <a:schemeClr val="hlink"/>
                                            </p:clrVal>
                                          </p:val>
                                        </p:tav>
                                      </p:tavLst>
                                    </p:anim>
                                    <p:set>
                                      <p:cBhvr>
                                        <p:cTn id="30" dur="80"/>
                                        <p:tgtEl>
                                          <p:spTgt spid="118788"/>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18" presetClass="entr" presetSubtype="12" fill="hold" nodeType="clickEffect">
                                  <p:stCondLst>
                                    <p:cond delay="0"/>
                                  </p:stCondLst>
                                  <p:childTnLst>
                                    <p:set>
                                      <p:cBhvr>
                                        <p:cTn id="34" dur="1" fill="hold">
                                          <p:stCondLst>
                                            <p:cond delay="0"/>
                                          </p:stCondLst>
                                        </p:cTn>
                                        <p:tgtEl>
                                          <p:spTgt spid="118796"/>
                                        </p:tgtEl>
                                        <p:attrNameLst>
                                          <p:attrName>style.visibility</p:attrName>
                                        </p:attrNameLst>
                                      </p:cBhvr>
                                      <p:to>
                                        <p:strVal val="visible"/>
                                      </p:to>
                                    </p:set>
                                    <p:animEffect transition="in" filter="strips(downLeft)">
                                      <p:cBhvr>
                                        <p:cTn id="35" dur="500"/>
                                        <p:tgtEl>
                                          <p:spTgt spid="118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p:bldP spid="118788" grpId="0"/>
      <p:bldP spid="11879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矩形 119809"/>
          <p:cNvSpPr/>
          <p:nvPr/>
        </p:nvSpPr>
        <p:spPr>
          <a:xfrm>
            <a:off x="1752600" y="685800"/>
            <a:ext cx="4606925" cy="457200"/>
          </a:xfrm>
          <a:prstGeom prst="rect">
            <a:avLst/>
          </a:prstGeom>
          <a:noFill/>
          <a:ln w="9525">
            <a:noFill/>
          </a:ln>
        </p:spPr>
        <p:txBody>
          <a:bodyPr anchor="t" anchorCtr="0">
            <a:spAutoFit/>
          </a:bodyPr>
          <a:lstStyle/>
          <a:p>
            <a:r>
              <a:rPr lang="zh-CN" altLang="en-US" sz="2400" b="1" dirty="0">
                <a:solidFill>
                  <a:srgbClr val="006C00"/>
                </a:solidFill>
                <a:latin typeface="楷体_GB2312" pitchFamily="49" charset="-122"/>
                <a:ea typeface="楷体_GB2312" pitchFamily="49" charset="-122"/>
              </a:rPr>
              <a:t>两级放大器的谐振频率分别为</a:t>
            </a:r>
            <a:endParaRPr lang="zh-CN" altLang="en-US" sz="2400" b="1" dirty="0">
              <a:solidFill>
                <a:srgbClr val="006C00"/>
              </a:solidFill>
              <a:latin typeface="楷体_GB2312" pitchFamily="49" charset="-122"/>
              <a:ea typeface="楷体_GB2312" pitchFamily="49" charset="-122"/>
            </a:endParaRPr>
          </a:p>
        </p:txBody>
      </p:sp>
      <p:sp>
        <p:nvSpPr>
          <p:cNvPr id="25602" name="矩形 119810"/>
          <p:cNvSpPr/>
          <p:nvPr/>
        </p:nvSpPr>
        <p:spPr>
          <a:xfrm>
            <a:off x="0" y="3019425"/>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03" name="矩形 119812"/>
          <p:cNvSpPr/>
          <p:nvPr/>
        </p:nvSpPr>
        <p:spPr>
          <a:xfrm>
            <a:off x="0" y="30099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grpSp>
        <p:nvGrpSpPr>
          <p:cNvPr id="119880" name="组合 119879"/>
          <p:cNvGrpSpPr/>
          <p:nvPr/>
        </p:nvGrpSpPr>
        <p:grpSpPr>
          <a:xfrm>
            <a:off x="2362200" y="1295400"/>
            <a:ext cx="3733800" cy="442913"/>
            <a:chOff x="1488" y="816"/>
            <a:chExt cx="2352" cy="279"/>
          </a:xfrm>
        </p:grpSpPr>
        <p:graphicFrame>
          <p:nvGraphicFramePr>
            <p:cNvPr id="25605" name="对象 119811"/>
            <p:cNvGraphicFramePr/>
            <p:nvPr/>
          </p:nvGraphicFramePr>
          <p:xfrm>
            <a:off x="1488" y="816"/>
            <a:ext cx="1104" cy="279"/>
          </p:xfrm>
          <a:graphic>
            <a:graphicData uri="http://schemas.openxmlformats.org/presentationml/2006/ole">
              <mc:AlternateContent xmlns:mc="http://schemas.openxmlformats.org/markup-compatibility/2006">
                <mc:Choice xmlns:v="urn:schemas-microsoft-com:vml" Requires="v">
                  <p:oleObj spid="_x0000_s22549" name="" r:id="rId1" imgW="825500" imgH="228600" progId="Equation.DSMT4">
                    <p:embed/>
                  </p:oleObj>
                </mc:Choice>
                <mc:Fallback>
                  <p:oleObj name="" r:id="rId1" imgW="825500" imgH="228600" progId="Equation.DSMT4">
                    <p:embed/>
                    <p:pic>
                      <p:nvPicPr>
                        <p:cNvPr id="0" name="图片 3142"/>
                        <p:cNvPicPr/>
                        <p:nvPr/>
                      </p:nvPicPr>
                      <p:blipFill>
                        <a:blip r:embed="rId2"/>
                        <a:stretch>
                          <a:fillRect/>
                        </a:stretch>
                      </p:blipFill>
                      <p:spPr>
                        <a:xfrm>
                          <a:off x="1488" y="816"/>
                          <a:ext cx="1104" cy="279"/>
                        </a:xfrm>
                        <a:prstGeom prst="rect">
                          <a:avLst/>
                        </a:prstGeom>
                        <a:noFill/>
                        <a:ln w="38100">
                          <a:noFill/>
                          <a:miter/>
                        </a:ln>
                      </p:spPr>
                    </p:pic>
                  </p:oleObj>
                </mc:Fallback>
              </mc:AlternateContent>
            </a:graphicData>
          </a:graphic>
        </p:graphicFrame>
        <p:graphicFrame>
          <p:nvGraphicFramePr>
            <p:cNvPr id="25606" name="对象 119813"/>
            <p:cNvGraphicFramePr/>
            <p:nvPr/>
          </p:nvGraphicFramePr>
          <p:xfrm>
            <a:off x="2832" y="816"/>
            <a:ext cx="1008" cy="278"/>
          </p:xfrm>
          <a:graphic>
            <a:graphicData uri="http://schemas.openxmlformats.org/presentationml/2006/ole">
              <mc:AlternateContent xmlns:mc="http://schemas.openxmlformats.org/markup-compatibility/2006">
                <mc:Choice xmlns:v="urn:schemas-microsoft-com:vml" Requires="v">
                  <p:oleObj spid="_x0000_s22550" name="" r:id="rId3" imgW="825500" imgH="228600" progId="Equation.DSMT4">
                    <p:embed/>
                  </p:oleObj>
                </mc:Choice>
                <mc:Fallback>
                  <p:oleObj name="" r:id="rId3" imgW="825500" imgH="228600" progId="Equation.DSMT4">
                    <p:embed/>
                    <p:pic>
                      <p:nvPicPr>
                        <p:cNvPr id="0" name="图片 3143"/>
                        <p:cNvPicPr/>
                        <p:nvPr/>
                      </p:nvPicPr>
                      <p:blipFill>
                        <a:blip r:embed="rId4"/>
                        <a:stretch>
                          <a:fillRect/>
                        </a:stretch>
                      </p:blipFill>
                      <p:spPr>
                        <a:xfrm>
                          <a:off x="2832" y="816"/>
                          <a:ext cx="1008" cy="278"/>
                        </a:xfrm>
                        <a:prstGeom prst="rect">
                          <a:avLst/>
                        </a:prstGeom>
                        <a:noFill/>
                        <a:ln w="38100">
                          <a:noFill/>
                          <a:miter/>
                        </a:ln>
                      </p:spPr>
                    </p:pic>
                  </p:oleObj>
                </mc:Fallback>
              </mc:AlternateContent>
            </a:graphicData>
          </a:graphic>
        </p:graphicFrame>
      </p:grpSp>
      <p:sp>
        <p:nvSpPr>
          <p:cNvPr id="25607" name="矩形 119814"/>
          <p:cNvSpPr/>
          <p:nvPr/>
        </p:nvSpPr>
        <p:spPr>
          <a:xfrm>
            <a:off x="0" y="2909888"/>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08" name="矩形 119815"/>
          <p:cNvSpPr/>
          <p:nvPr/>
        </p:nvSpPr>
        <p:spPr>
          <a:xfrm>
            <a:off x="0" y="302895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09" name="矩形 119816"/>
          <p:cNvSpPr/>
          <p:nvPr/>
        </p:nvSpPr>
        <p:spPr>
          <a:xfrm>
            <a:off x="0" y="30099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10" name="矩形 119817"/>
          <p:cNvSpPr/>
          <p:nvPr/>
        </p:nvSpPr>
        <p:spPr>
          <a:xfrm>
            <a:off x="0" y="300990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11" name="矩形 119818"/>
          <p:cNvSpPr/>
          <p:nvPr/>
        </p:nvSpPr>
        <p:spPr>
          <a:xfrm>
            <a:off x="0" y="3028950"/>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25612" name="矩形 119819"/>
          <p:cNvSpPr/>
          <p:nvPr/>
        </p:nvSpPr>
        <p:spPr>
          <a:xfrm>
            <a:off x="0" y="3019425"/>
            <a:ext cx="9144000" cy="0"/>
          </a:xfrm>
          <a:prstGeom prst="rect">
            <a:avLst/>
          </a:prstGeom>
          <a:noFill/>
          <a:ln w="9525">
            <a:noFill/>
          </a:ln>
        </p:spPr>
        <p:txBody>
          <a:bodyPr anchor="t" anchorCtr="0"/>
          <a:lstStyle/>
          <a:p>
            <a:pPr algn="ctr"/>
            <a:endParaRPr lang="zh-CN" altLang="en-US">
              <a:latin typeface="Arial" panose="020B0604020202020204" pitchFamily="34" charset="0"/>
              <a:ea typeface="华文细黑" panose="02010600040101010101" pitchFamily="2" charset="-122"/>
            </a:endParaRPr>
          </a:p>
        </p:txBody>
      </p:sp>
      <p:sp>
        <p:nvSpPr>
          <p:cNvPr id="119823" name="矩形 119822"/>
          <p:cNvSpPr/>
          <p:nvPr/>
        </p:nvSpPr>
        <p:spPr>
          <a:xfrm>
            <a:off x="1143000" y="1752600"/>
            <a:ext cx="7543800" cy="1114425"/>
          </a:xfrm>
          <a:prstGeom prst="rect">
            <a:avLst/>
          </a:prstGeom>
          <a:noFill/>
          <a:ln w="9525">
            <a:noFill/>
          </a:ln>
        </p:spPr>
        <p:txBody>
          <a:bodyPr anchor="t" anchorCtr="0">
            <a:spAutoFit/>
          </a:bodyPr>
          <a:lstStyle/>
          <a:p>
            <a:pPr>
              <a:lnSpc>
                <a:spcPct val="140000"/>
              </a:lnSpc>
            </a:pPr>
            <a:r>
              <a:rPr lang="en-US" altLang="zh-CN" sz="2400" b="1" dirty="0">
                <a:solidFill>
                  <a:srgbClr val="006C00"/>
                </a:solidFill>
                <a:latin typeface="楷体_GB2312" pitchFamily="49" charset="-122"/>
                <a:ea typeface="楷体_GB2312" pitchFamily="49" charset="-122"/>
              </a:rPr>
              <a:t>    </a:t>
            </a:r>
            <a:r>
              <a:rPr lang="zh-CN" altLang="en-US" sz="2400" b="1" dirty="0">
                <a:solidFill>
                  <a:srgbClr val="006C00"/>
                </a:solidFill>
                <a:latin typeface="楷体_GB2312" pitchFamily="49" charset="-122"/>
                <a:ea typeface="楷体_GB2312" pitchFamily="49" charset="-122"/>
              </a:rPr>
              <a:t>对于单个谐振电路而言，它是工作于失谐状态的。</a:t>
            </a:r>
            <a:r>
              <a:rPr lang="zh-CN" altLang="en-US" sz="2400" b="1" dirty="0">
                <a:solidFill>
                  <a:srgbClr val="006C00"/>
                </a:solidFill>
                <a:latin typeface="Arial" panose="020B0604020202020204" pitchFamily="34" charset="0"/>
                <a:ea typeface="楷体_GB2312" pitchFamily="49" charset="-122"/>
              </a:rPr>
              <a:t>相应的广义参差</a:t>
            </a:r>
            <a:r>
              <a:rPr lang="zh-CN" altLang="en-US" sz="2400" b="1" dirty="0">
                <a:solidFill>
                  <a:srgbClr val="006C00"/>
                </a:solidFill>
                <a:latin typeface="楷体_GB2312" pitchFamily="49" charset="-122"/>
                <a:ea typeface="楷体_GB2312" pitchFamily="49" charset="-122"/>
              </a:rPr>
              <a:t>失谐量分别是 </a:t>
            </a:r>
            <a:endParaRPr lang="zh-CN" altLang="en-US" sz="2400" b="1" dirty="0">
              <a:solidFill>
                <a:srgbClr val="006C00"/>
              </a:solidFill>
              <a:latin typeface="楷体_GB2312" pitchFamily="49" charset="-122"/>
              <a:ea typeface="楷体_GB2312" pitchFamily="49" charset="-122"/>
            </a:endParaRPr>
          </a:p>
        </p:txBody>
      </p:sp>
      <p:graphicFrame>
        <p:nvGraphicFramePr>
          <p:cNvPr id="119827" name="对象 119826"/>
          <p:cNvGraphicFramePr/>
          <p:nvPr/>
        </p:nvGraphicFramePr>
        <p:xfrm>
          <a:off x="5334000" y="2286000"/>
          <a:ext cx="1828800" cy="815975"/>
        </p:xfrm>
        <a:graphic>
          <a:graphicData uri="http://schemas.openxmlformats.org/presentationml/2006/ole">
            <mc:AlternateContent xmlns:mc="http://schemas.openxmlformats.org/markup-compatibility/2006">
              <mc:Choice xmlns:v="urn:schemas-microsoft-com:vml" Requires="v">
                <p:oleObj spid="_x0000_s22551" name="" r:id="rId5" imgW="964565" imgH="431800" progId="Equation.DSMT4">
                  <p:embed/>
                </p:oleObj>
              </mc:Choice>
              <mc:Fallback>
                <p:oleObj name="" r:id="rId5" imgW="964565" imgH="431800" progId="Equation.DSMT4">
                  <p:embed/>
                  <p:pic>
                    <p:nvPicPr>
                      <p:cNvPr id="0" name="图片 3147"/>
                      <p:cNvPicPr/>
                      <p:nvPr/>
                    </p:nvPicPr>
                    <p:blipFill>
                      <a:blip r:embed="rId6"/>
                      <a:stretch>
                        <a:fillRect/>
                      </a:stretch>
                    </p:blipFill>
                    <p:spPr>
                      <a:xfrm>
                        <a:off x="5334000" y="2286000"/>
                        <a:ext cx="1828800" cy="815975"/>
                      </a:xfrm>
                      <a:prstGeom prst="rect">
                        <a:avLst/>
                      </a:prstGeom>
                      <a:noFill/>
                      <a:ln w="38100">
                        <a:noFill/>
                        <a:miter/>
                      </a:ln>
                    </p:spPr>
                  </p:pic>
                </p:oleObj>
              </mc:Fallback>
            </mc:AlternateContent>
          </a:graphicData>
        </a:graphic>
      </p:graphicFrame>
      <p:grpSp>
        <p:nvGrpSpPr>
          <p:cNvPr id="119881" name="组合 119880"/>
          <p:cNvGrpSpPr/>
          <p:nvPr/>
        </p:nvGrpSpPr>
        <p:grpSpPr>
          <a:xfrm>
            <a:off x="1143000" y="3200400"/>
            <a:ext cx="6400800" cy="1066800"/>
            <a:chOff x="720" y="2016"/>
            <a:chExt cx="4032" cy="672"/>
          </a:xfrm>
        </p:grpSpPr>
        <p:sp>
          <p:nvSpPr>
            <p:cNvPr id="25616" name="矩形 119828"/>
            <p:cNvSpPr/>
            <p:nvPr/>
          </p:nvSpPr>
          <p:spPr>
            <a:xfrm>
              <a:off x="1104" y="2016"/>
              <a:ext cx="3600" cy="288"/>
            </a:xfrm>
            <a:prstGeom prst="rect">
              <a:avLst/>
            </a:prstGeom>
            <a:noFill/>
            <a:ln w="9525">
              <a:noFill/>
            </a:ln>
          </p:spPr>
          <p:txBody>
            <a:bodyPr anchor="t" anchorCtr="0">
              <a:spAutoFit/>
            </a:bodyPr>
            <a:lstStyle/>
            <a:p>
              <a:r>
                <a:rPr lang="zh-CN" altLang="en-US" sz="2400" b="1" dirty="0">
                  <a:solidFill>
                    <a:srgbClr val="006C00"/>
                  </a:solidFill>
                  <a:latin typeface="楷体_GB2312" pitchFamily="49" charset="-122"/>
                  <a:ea typeface="楷体_GB2312" pitchFamily="49" charset="-122"/>
                </a:rPr>
                <a:t>参差调谐的综合频率特性与参差失谐量</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aphicFrame>
          <p:nvGraphicFramePr>
            <p:cNvPr id="25617" name="对象 119829"/>
            <p:cNvGraphicFramePr/>
            <p:nvPr/>
          </p:nvGraphicFramePr>
          <p:xfrm>
            <a:off x="4464" y="2064"/>
            <a:ext cx="288" cy="250"/>
          </p:xfrm>
          <a:graphic>
            <a:graphicData uri="http://schemas.openxmlformats.org/presentationml/2006/ole">
              <mc:AlternateContent xmlns:mc="http://schemas.openxmlformats.org/markup-compatibility/2006">
                <mc:Choice xmlns:v="urn:schemas-microsoft-com:vml" Requires="v">
                  <p:oleObj spid="_x0000_s22552" name="" r:id="rId7" imgW="215900" imgH="203200" progId="Equation.DSMT4">
                    <p:embed/>
                  </p:oleObj>
                </mc:Choice>
                <mc:Fallback>
                  <p:oleObj name="" r:id="rId7" imgW="215900" imgH="203200" progId="Equation.DSMT4">
                    <p:embed/>
                    <p:pic>
                      <p:nvPicPr>
                        <p:cNvPr id="0" name="图片 3145"/>
                        <p:cNvPicPr/>
                        <p:nvPr/>
                      </p:nvPicPr>
                      <p:blipFill>
                        <a:blip r:embed="rId8"/>
                        <a:stretch>
                          <a:fillRect/>
                        </a:stretch>
                      </p:blipFill>
                      <p:spPr>
                        <a:xfrm>
                          <a:off x="4464" y="2064"/>
                          <a:ext cx="288" cy="250"/>
                        </a:xfrm>
                        <a:prstGeom prst="rect">
                          <a:avLst/>
                        </a:prstGeom>
                        <a:noFill/>
                        <a:ln w="38100">
                          <a:noFill/>
                          <a:miter/>
                        </a:ln>
                      </p:spPr>
                    </p:pic>
                  </p:oleObj>
                </mc:Fallback>
              </mc:AlternateContent>
            </a:graphicData>
          </a:graphic>
        </p:graphicFrame>
        <p:grpSp>
          <p:nvGrpSpPr>
            <p:cNvPr id="25618" name="组合 119878"/>
            <p:cNvGrpSpPr/>
            <p:nvPr/>
          </p:nvGrpSpPr>
          <p:grpSpPr>
            <a:xfrm>
              <a:off x="720" y="2400"/>
              <a:ext cx="1920" cy="288"/>
              <a:chOff x="720" y="2400"/>
              <a:chExt cx="1920" cy="288"/>
            </a:xfrm>
          </p:grpSpPr>
          <p:sp>
            <p:nvSpPr>
              <p:cNvPr id="25619" name="矩形 119830"/>
              <p:cNvSpPr/>
              <p:nvPr/>
            </p:nvSpPr>
            <p:spPr>
              <a:xfrm>
                <a:off x="720" y="2400"/>
                <a:ext cx="1152" cy="288"/>
              </a:xfrm>
              <a:prstGeom prst="rect">
                <a:avLst/>
              </a:prstGeom>
              <a:noFill/>
              <a:ln w="9525">
                <a:noFill/>
              </a:ln>
            </p:spPr>
            <p:txBody>
              <a:bodyPr anchor="t" anchorCtr="0">
                <a:spAutoFit/>
              </a:bodyPr>
              <a:lstStyle/>
              <a:p>
                <a:r>
                  <a:rPr lang="zh-CN" altLang="en-US" sz="2400" b="1" dirty="0">
                    <a:solidFill>
                      <a:srgbClr val="006C00"/>
                    </a:solidFill>
                    <a:latin typeface="楷体_GB2312" pitchFamily="49" charset="-122"/>
                    <a:ea typeface="楷体_GB2312" pitchFamily="49" charset="-122"/>
                  </a:rPr>
                  <a:t>有关，即与</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aphicFrame>
            <p:nvGraphicFramePr>
              <p:cNvPr id="25620" name="对象 119831"/>
              <p:cNvGraphicFramePr/>
              <p:nvPr/>
            </p:nvGraphicFramePr>
            <p:xfrm>
              <a:off x="1728" y="2448"/>
              <a:ext cx="170" cy="240"/>
            </p:xfrm>
            <a:graphic>
              <a:graphicData uri="http://schemas.openxmlformats.org/presentationml/2006/ole">
                <mc:AlternateContent xmlns:mc="http://schemas.openxmlformats.org/markup-compatibility/2006">
                  <mc:Choice xmlns:v="urn:schemas-microsoft-com:vml" Requires="v">
                    <p:oleObj spid="_x0000_s22553" name="" r:id="rId9" imgW="165100" imgH="228600" progId="Equation.DSMT4">
                      <p:embed/>
                    </p:oleObj>
                  </mc:Choice>
                  <mc:Fallback>
                    <p:oleObj name="" r:id="rId9" imgW="165100" imgH="228600" progId="Equation.DSMT4">
                      <p:embed/>
                      <p:pic>
                        <p:nvPicPr>
                          <p:cNvPr id="0" name="图片 3148"/>
                          <p:cNvPicPr/>
                          <p:nvPr/>
                        </p:nvPicPr>
                        <p:blipFill>
                          <a:blip r:embed="rId10"/>
                          <a:stretch>
                            <a:fillRect/>
                          </a:stretch>
                        </p:blipFill>
                        <p:spPr>
                          <a:xfrm>
                            <a:off x="1728" y="2448"/>
                            <a:ext cx="170" cy="240"/>
                          </a:xfrm>
                          <a:prstGeom prst="rect">
                            <a:avLst/>
                          </a:prstGeom>
                          <a:noFill/>
                          <a:ln w="38100">
                            <a:noFill/>
                            <a:miter/>
                          </a:ln>
                        </p:spPr>
                      </p:pic>
                    </p:oleObj>
                  </mc:Fallback>
                </mc:AlternateContent>
              </a:graphicData>
            </a:graphic>
          </p:graphicFrame>
          <p:sp>
            <p:nvSpPr>
              <p:cNvPr id="25621" name="矩形 119832"/>
              <p:cNvSpPr/>
              <p:nvPr/>
            </p:nvSpPr>
            <p:spPr>
              <a:xfrm>
                <a:off x="1872" y="2400"/>
                <a:ext cx="768" cy="288"/>
              </a:xfrm>
              <a:prstGeom prst="rect">
                <a:avLst/>
              </a:prstGeom>
              <a:noFill/>
              <a:ln w="9525">
                <a:noFill/>
              </a:ln>
            </p:spPr>
            <p:txBody>
              <a:bodyPr anchor="t" anchorCtr="0">
                <a:spAutoFit/>
              </a:bodyPr>
              <a:lstStyle/>
              <a:p>
                <a:r>
                  <a:rPr lang="zh-CN" altLang="en-US" sz="2400" b="1" dirty="0">
                    <a:solidFill>
                      <a:srgbClr val="006C00"/>
                    </a:solidFill>
                    <a:latin typeface="楷体_GB2312" pitchFamily="49" charset="-122"/>
                    <a:ea typeface="楷体_GB2312" pitchFamily="49" charset="-122"/>
                  </a:rPr>
                  <a:t>有关。</a:t>
                </a:r>
                <a:endParaRPr lang="zh-CN" altLang="en-US" sz="2400" b="1" dirty="0">
                  <a:solidFill>
                    <a:srgbClr val="006C00"/>
                  </a:solidFill>
                  <a:latin typeface="楷体_GB2312" pitchFamily="49" charset="-122"/>
                  <a:ea typeface="楷体_GB2312" pitchFamily="49" charset="-122"/>
                </a:endParaRPr>
              </a:p>
            </p:txBody>
          </p:sp>
        </p:grpSp>
      </p:grpSp>
      <p:pic>
        <p:nvPicPr>
          <p:cNvPr id="25622" name="图片 119865" descr="BD21298_">
            <a:hlinkClick r:id="" action="ppaction://hlinkshowjump?jump=nextslide"/>
          </p:cNvPr>
          <p:cNvPicPr>
            <a:picLocks noChangeAspect="1"/>
          </p:cNvPicPr>
          <p:nvPr/>
        </p:nvPicPr>
        <p:blipFill>
          <a:blip r:embed="rId11"/>
          <a:stretch>
            <a:fillRect/>
          </a:stretch>
        </p:blipFill>
        <p:spPr>
          <a:xfrm>
            <a:off x="8677275" y="182563"/>
            <a:ext cx="431800" cy="431800"/>
          </a:xfrm>
          <a:prstGeom prst="rect">
            <a:avLst/>
          </a:prstGeom>
          <a:noFill/>
          <a:ln w="9525">
            <a:noFill/>
          </a:ln>
        </p:spPr>
      </p:pic>
      <p:pic>
        <p:nvPicPr>
          <p:cNvPr id="25623" name="图片 119866">
            <a:hlinkClick r:id="" action="ppaction://hlinkshowjump?jump=previousslide"/>
          </p:cNvPr>
          <p:cNvPicPr>
            <a:picLocks noChangeAspect="1"/>
          </p:cNvPicPr>
          <p:nvPr/>
        </p:nvPicPr>
        <p:blipFill>
          <a:blip r:embed="rId12"/>
          <a:stretch>
            <a:fillRect/>
          </a:stretch>
        </p:blipFill>
        <p:spPr>
          <a:xfrm>
            <a:off x="7669213" y="182563"/>
            <a:ext cx="438150" cy="438150"/>
          </a:xfrm>
          <a:prstGeom prst="rect">
            <a:avLst/>
          </a:prstGeom>
          <a:noFill/>
          <a:ln w="9525">
            <a:noFill/>
          </a:ln>
        </p:spPr>
      </p:pic>
      <p:sp>
        <p:nvSpPr>
          <p:cNvPr id="25624" name="矩形 119867"/>
          <p:cNvSpPr/>
          <p:nvPr/>
        </p:nvSpPr>
        <p:spPr>
          <a:xfrm>
            <a:off x="8451850" y="6491288"/>
            <a:ext cx="692150" cy="366712"/>
          </a:xfrm>
          <a:prstGeom prst="rect">
            <a:avLst/>
          </a:prstGeom>
          <a:noFill/>
          <a:ln w="9525">
            <a:noFill/>
          </a:ln>
        </p:spPr>
        <p:txBody>
          <a:bodyPr wrap="none" anchor="t" anchorCtr="0">
            <a:spAutoFit/>
          </a:bodyPr>
          <a:lstStyle/>
          <a:p>
            <a:r>
              <a:rPr lang="en-US" altLang="zh-CN" b="1">
                <a:solidFill>
                  <a:srgbClr val="FF3300"/>
                </a:solidFill>
                <a:latin typeface="Arial" panose="020B0604020202020204" pitchFamily="34" charset="0"/>
                <a:ea typeface="宋体" panose="02010600030101010101" pitchFamily="2" charset="-122"/>
              </a:rPr>
              <a:t>2.2.4</a:t>
            </a:r>
            <a:endParaRPr lang="en-US" altLang="zh-CN" b="1">
              <a:solidFill>
                <a:srgbClr val="FF3300"/>
              </a:solidFill>
              <a:latin typeface="Arial" panose="020B0604020202020204" pitchFamily="34" charset="0"/>
              <a:ea typeface="宋体" panose="02010600030101010101" pitchFamily="2" charset="-122"/>
            </a:endParaRPr>
          </a:p>
        </p:txBody>
      </p:sp>
      <p:grpSp>
        <p:nvGrpSpPr>
          <p:cNvPr id="119878" name="组合 119877"/>
          <p:cNvGrpSpPr/>
          <p:nvPr/>
        </p:nvGrpSpPr>
        <p:grpSpPr>
          <a:xfrm>
            <a:off x="1143000" y="5562600"/>
            <a:ext cx="7543800" cy="474663"/>
            <a:chOff x="770" y="3436"/>
            <a:chExt cx="4752" cy="299"/>
          </a:xfrm>
        </p:grpSpPr>
        <p:sp>
          <p:nvSpPr>
            <p:cNvPr id="25626" name="矩形 119858"/>
            <p:cNvSpPr/>
            <p:nvPr/>
          </p:nvSpPr>
          <p:spPr>
            <a:xfrm>
              <a:off x="770" y="3436"/>
              <a:ext cx="1364" cy="288"/>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平坦的情况。</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aphicFrame>
          <p:nvGraphicFramePr>
            <p:cNvPr id="25627" name="对象 119859"/>
            <p:cNvGraphicFramePr/>
            <p:nvPr/>
          </p:nvGraphicFramePr>
          <p:xfrm>
            <a:off x="2162" y="3484"/>
            <a:ext cx="288" cy="251"/>
          </p:xfrm>
          <a:graphic>
            <a:graphicData uri="http://schemas.openxmlformats.org/presentationml/2006/ole">
              <mc:AlternateContent xmlns:mc="http://schemas.openxmlformats.org/markup-compatibility/2006">
                <mc:Choice xmlns:v="urn:schemas-microsoft-com:vml" Requires="v">
                  <p:oleObj spid="_x0000_s22554" name="" r:id="rId13" imgW="215900" imgH="203200" progId="Equation.DSMT4">
                    <p:embed/>
                  </p:oleObj>
                </mc:Choice>
                <mc:Fallback>
                  <p:oleObj name="" r:id="rId13" imgW="215900" imgH="203200" progId="Equation.DSMT4">
                    <p:embed/>
                    <p:pic>
                      <p:nvPicPr>
                        <p:cNvPr id="0" name="图片 3146"/>
                        <p:cNvPicPr/>
                        <p:nvPr/>
                      </p:nvPicPr>
                      <p:blipFill>
                        <a:blip r:embed="rId14"/>
                        <a:stretch>
                          <a:fillRect/>
                        </a:stretch>
                      </p:blipFill>
                      <p:spPr>
                        <a:xfrm>
                          <a:off x="2162" y="3484"/>
                          <a:ext cx="288" cy="251"/>
                        </a:xfrm>
                        <a:prstGeom prst="rect">
                          <a:avLst/>
                        </a:prstGeom>
                        <a:noFill/>
                        <a:ln w="38100">
                          <a:noFill/>
                          <a:miter/>
                        </a:ln>
                      </p:spPr>
                    </p:pic>
                  </p:oleObj>
                </mc:Fallback>
              </mc:AlternateContent>
            </a:graphicData>
          </a:graphic>
        </p:graphicFrame>
        <p:sp>
          <p:nvSpPr>
            <p:cNvPr id="25628" name="矩形 119860"/>
            <p:cNvSpPr/>
            <p:nvPr/>
          </p:nvSpPr>
          <p:spPr>
            <a:xfrm>
              <a:off x="2382" y="3493"/>
              <a:ext cx="260" cy="231"/>
            </a:xfrm>
            <a:prstGeom prst="rect">
              <a:avLst/>
            </a:prstGeom>
            <a:noFill/>
            <a:ln w="9525">
              <a:noFill/>
            </a:ln>
          </p:spPr>
          <p:txBody>
            <a:bodyPr wrap="none" anchor="t" anchorCtr="0">
              <a:spAutoFit/>
            </a:bodyPr>
            <a:lstStyle/>
            <a:p>
              <a:r>
                <a:rPr lang="zh-CN" altLang="en-US" dirty="0">
                  <a:solidFill>
                    <a:srgbClr val="00CC00"/>
                  </a:solidFill>
                  <a:latin typeface="Arial" panose="020B0604020202020204" pitchFamily="34" charset="0"/>
                  <a:ea typeface="宋体" panose="02010600030101010101" pitchFamily="2" charset="-122"/>
                </a:rPr>
                <a:t>）</a:t>
              </a:r>
              <a:endParaRPr lang="zh-CN" altLang="en-US" dirty="0">
                <a:solidFill>
                  <a:srgbClr val="00CC00"/>
                </a:solidFill>
                <a:latin typeface="Arial" panose="020B0604020202020204" pitchFamily="34" charset="0"/>
                <a:ea typeface="宋体" panose="02010600030101010101" pitchFamily="2" charset="-122"/>
              </a:endParaRPr>
            </a:p>
          </p:txBody>
        </p:sp>
        <p:graphicFrame>
          <p:nvGraphicFramePr>
            <p:cNvPr id="25629" name="对象 119861"/>
            <p:cNvGraphicFramePr/>
            <p:nvPr/>
          </p:nvGraphicFramePr>
          <p:xfrm>
            <a:off x="1862" y="3436"/>
            <a:ext cx="204" cy="288"/>
          </p:xfrm>
          <a:graphic>
            <a:graphicData uri="http://schemas.openxmlformats.org/presentationml/2006/ole">
              <mc:AlternateContent xmlns:mc="http://schemas.openxmlformats.org/markup-compatibility/2006">
                <mc:Choice xmlns:v="urn:schemas-microsoft-com:vml" Requires="v">
                  <p:oleObj spid="_x0000_s22555" name="" r:id="rId15" imgW="165100" imgH="228600" progId="Equation.DSMT4">
                    <p:embed/>
                  </p:oleObj>
                </mc:Choice>
                <mc:Fallback>
                  <p:oleObj name="" r:id="rId15" imgW="165100" imgH="228600" progId="Equation.DSMT4">
                    <p:embed/>
                    <p:pic>
                      <p:nvPicPr>
                        <p:cNvPr id="0" name="图片 3144"/>
                        <p:cNvPicPr/>
                        <p:nvPr/>
                      </p:nvPicPr>
                      <p:blipFill>
                        <a:blip r:embed="rId16"/>
                        <a:stretch>
                          <a:fillRect/>
                        </a:stretch>
                      </p:blipFill>
                      <p:spPr>
                        <a:xfrm>
                          <a:off x="1862" y="3436"/>
                          <a:ext cx="204" cy="288"/>
                        </a:xfrm>
                        <a:prstGeom prst="rect">
                          <a:avLst/>
                        </a:prstGeom>
                        <a:noFill/>
                        <a:ln w="38100">
                          <a:noFill/>
                          <a:miter/>
                        </a:ln>
                      </p:spPr>
                    </p:pic>
                  </p:oleObj>
                </mc:Fallback>
              </mc:AlternateContent>
            </a:graphicData>
          </a:graphic>
        </p:graphicFrame>
        <p:sp>
          <p:nvSpPr>
            <p:cNvPr id="25630" name="矩形 119862"/>
            <p:cNvSpPr/>
            <p:nvPr/>
          </p:nvSpPr>
          <p:spPr>
            <a:xfrm>
              <a:off x="2054" y="3484"/>
              <a:ext cx="204" cy="231"/>
            </a:xfrm>
            <a:prstGeom prst="rect">
              <a:avLst/>
            </a:prstGeom>
            <a:noFill/>
            <a:ln w="9525">
              <a:noFill/>
            </a:ln>
          </p:spPr>
          <p:txBody>
            <a:bodyPr wrap="none" anchor="t" anchorCtr="0">
              <a:spAutoFit/>
            </a:bodyPr>
            <a:lstStyle/>
            <a:p>
              <a:r>
                <a:rPr lang="en-US" altLang="zh-CN">
                  <a:solidFill>
                    <a:srgbClr val="006C00"/>
                  </a:solidFill>
                  <a:latin typeface="Arial" panose="020B0604020202020204" pitchFamily="34" charset="0"/>
                  <a:ea typeface="宋体" panose="02010600030101010101" pitchFamily="2" charset="-122"/>
                </a:rPr>
                <a:t>( </a:t>
              </a:r>
              <a:endParaRPr lang="en-US" altLang="zh-CN">
                <a:solidFill>
                  <a:srgbClr val="006C00"/>
                </a:solidFill>
                <a:latin typeface="Arial" panose="020B0604020202020204" pitchFamily="34" charset="0"/>
                <a:ea typeface="宋体" panose="02010600030101010101" pitchFamily="2" charset="-122"/>
              </a:endParaRPr>
            </a:p>
          </p:txBody>
        </p:sp>
        <p:sp>
          <p:nvSpPr>
            <p:cNvPr id="25631" name="矩形 119863"/>
            <p:cNvSpPr/>
            <p:nvPr/>
          </p:nvSpPr>
          <p:spPr>
            <a:xfrm>
              <a:off x="2526" y="3436"/>
              <a:ext cx="2996" cy="288"/>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愈大，则双峰的距离愈远，且中间</a:t>
              </a:r>
              <a:endParaRPr lang="zh-CN" altLang="en-US" sz="2400" b="1" dirty="0">
                <a:solidFill>
                  <a:srgbClr val="006C00"/>
                </a:solidFill>
                <a:latin typeface="楷体_GB2312" pitchFamily="49" charset="-122"/>
                <a:ea typeface="楷体_GB2312" pitchFamily="49" charset="-122"/>
              </a:endParaRPr>
            </a:p>
          </p:txBody>
        </p:sp>
      </p:grpSp>
      <p:sp>
        <p:nvSpPr>
          <p:cNvPr id="119865" name="矩形 119864"/>
          <p:cNvSpPr/>
          <p:nvPr/>
        </p:nvSpPr>
        <p:spPr>
          <a:xfrm>
            <a:off x="1295400" y="6172200"/>
            <a:ext cx="2012950" cy="457200"/>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下凹愈严重。</a:t>
            </a:r>
            <a:endParaRPr lang="zh-CN" altLang="en-US" sz="2400" b="1" dirty="0">
              <a:solidFill>
                <a:srgbClr val="006C00"/>
              </a:solidFill>
              <a:latin typeface="楷体_GB2312" pitchFamily="49" charset="-122"/>
              <a:ea typeface="楷体_GB2312" pitchFamily="49" charset="-122"/>
            </a:endParaRPr>
          </a:p>
        </p:txBody>
      </p:sp>
      <p:grpSp>
        <p:nvGrpSpPr>
          <p:cNvPr id="119886" name="组合 119885"/>
          <p:cNvGrpSpPr/>
          <p:nvPr/>
        </p:nvGrpSpPr>
        <p:grpSpPr>
          <a:xfrm>
            <a:off x="1633538" y="4343400"/>
            <a:ext cx="7510462" cy="533400"/>
            <a:chOff x="1029" y="2736"/>
            <a:chExt cx="4731" cy="336"/>
          </a:xfrm>
        </p:grpSpPr>
        <p:sp>
          <p:nvSpPr>
            <p:cNvPr id="25634" name="矩形 119851"/>
            <p:cNvSpPr/>
            <p:nvPr/>
          </p:nvSpPr>
          <p:spPr>
            <a:xfrm>
              <a:off x="1029" y="2736"/>
              <a:ext cx="1748" cy="288"/>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理论推导表明，当 </a:t>
              </a:r>
              <a:endParaRPr lang="zh-CN" altLang="en-US" sz="2400" b="1" dirty="0">
                <a:solidFill>
                  <a:srgbClr val="006C00"/>
                </a:solidFill>
                <a:latin typeface="楷体_GB2312" pitchFamily="49" charset="-122"/>
                <a:ea typeface="楷体_GB2312" pitchFamily="49" charset="-122"/>
              </a:endParaRPr>
            </a:p>
          </p:txBody>
        </p:sp>
        <p:sp>
          <p:nvSpPr>
            <p:cNvPr id="25635" name="矩形 119853"/>
            <p:cNvSpPr/>
            <p:nvPr/>
          </p:nvSpPr>
          <p:spPr>
            <a:xfrm>
              <a:off x="3120" y="2756"/>
              <a:ext cx="2640" cy="288"/>
            </a:xfrm>
            <a:prstGeom prst="rect">
              <a:avLst/>
            </a:prstGeom>
            <a:noFill/>
            <a:ln w="9525">
              <a:noFill/>
            </a:ln>
          </p:spPr>
          <p:txBody>
            <a:bodyPr anchor="ctr" anchorCtr="0">
              <a:spAutoFit/>
            </a:bodyPr>
            <a:lstStyle/>
            <a:p>
              <a:r>
                <a:rPr lang="zh-CN" altLang="en-US" sz="2400" b="1" dirty="0">
                  <a:solidFill>
                    <a:srgbClr val="006C00"/>
                  </a:solidFill>
                  <a:latin typeface="楷体_GB2312" pitchFamily="49" charset="-122"/>
                  <a:ea typeface="楷体_GB2312" pitchFamily="49" charset="-122"/>
                </a:rPr>
                <a:t>时综合频率特性曲线为单峰；</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graphicFrame>
          <p:nvGraphicFramePr>
            <p:cNvPr id="25636" name="对象 119882"/>
            <p:cNvGraphicFramePr/>
            <p:nvPr/>
          </p:nvGraphicFramePr>
          <p:xfrm>
            <a:off x="2640" y="2784"/>
            <a:ext cx="480" cy="288"/>
          </p:xfrm>
          <a:graphic>
            <a:graphicData uri="http://schemas.openxmlformats.org/presentationml/2006/ole">
              <mc:AlternateContent xmlns:mc="http://schemas.openxmlformats.org/markup-compatibility/2006">
                <mc:Choice xmlns:v="urn:schemas-microsoft-com:vml" Requires="v">
                  <p:oleObj spid="_x0000_s22556" name="" r:id="rId17" imgW="381000" imgH="228600" progId="Equation.3">
                    <p:embed/>
                  </p:oleObj>
                </mc:Choice>
                <mc:Fallback>
                  <p:oleObj name="" r:id="rId17" imgW="381000" imgH="228600" progId="Equation.3">
                    <p:embed/>
                    <p:pic>
                      <p:nvPicPr>
                        <p:cNvPr id="0" name="图片 3149"/>
                        <p:cNvPicPr/>
                        <p:nvPr/>
                      </p:nvPicPr>
                      <p:blipFill>
                        <a:blip r:embed="rId18"/>
                        <a:stretch>
                          <a:fillRect/>
                        </a:stretch>
                      </p:blipFill>
                      <p:spPr>
                        <a:xfrm>
                          <a:off x="2640" y="2784"/>
                          <a:ext cx="480" cy="288"/>
                        </a:xfrm>
                        <a:prstGeom prst="rect">
                          <a:avLst/>
                        </a:prstGeom>
                        <a:noFill/>
                        <a:ln w="38100">
                          <a:noFill/>
                          <a:miter/>
                        </a:ln>
                      </p:spPr>
                    </p:pic>
                  </p:oleObj>
                </mc:Fallback>
              </mc:AlternateContent>
            </a:graphicData>
          </a:graphic>
        </p:graphicFrame>
      </p:grpSp>
      <p:grpSp>
        <p:nvGrpSpPr>
          <p:cNvPr id="119887" name="组合 119886"/>
          <p:cNvGrpSpPr/>
          <p:nvPr/>
        </p:nvGrpSpPr>
        <p:grpSpPr>
          <a:xfrm>
            <a:off x="1295400" y="4953000"/>
            <a:ext cx="7499350" cy="533400"/>
            <a:chOff x="816" y="3120"/>
            <a:chExt cx="4724" cy="336"/>
          </a:xfrm>
        </p:grpSpPr>
        <p:sp>
          <p:nvSpPr>
            <p:cNvPr id="25638" name="矩形 119855"/>
            <p:cNvSpPr/>
            <p:nvPr/>
          </p:nvSpPr>
          <p:spPr>
            <a:xfrm>
              <a:off x="1248" y="3120"/>
              <a:ext cx="1172" cy="288"/>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时为双峰；</a:t>
              </a:r>
              <a:r>
                <a:rPr lang="zh-CN" altLang="en-US" sz="2400" b="1" dirty="0">
                  <a:solidFill>
                    <a:srgbClr val="00CC00"/>
                  </a:solidFill>
                  <a:latin typeface="楷体_GB2312" pitchFamily="49" charset="-122"/>
                  <a:ea typeface="楷体_GB2312" pitchFamily="49" charset="-122"/>
                </a:rPr>
                <a:t> </a:t>
              </a:r>
              <a:endParaRPr lang="zh-CN" altLang="en-US" sz="2400" b="1" dirty="0">
                <a:solidFill>
                  <a:srgbClr val="00CC00"/>
                </a:solidFill>
                <a:latin typeface="楷体_GB2312" pitchFamily="49" charset="-122"/>
                <a:ea typeface="楷体_GB2312" pitchFamily="49" charset="-122"/>
              </a:endParaRPr>
            </a:p>
          </p:txBody>
        </p:sp>
        <p:sp>
          <p:nvSpPr>
            <p:cNvPr id="25639" name="矩形 119856"/>
            <p:cNvSpPr/>
            <p:nvPr/>
          </p:nvSpPr>
          <p:spPr>
            <a:xfrm>
              <a:off x="2544" y="3120"/>
              <a:ext cx="2996" cy="288"/>
            </a:xfrm>
            <a:prstGeom prst="rect">
              <a:avLst/>
            </a:prstGeom>
            <a:noFill/>
            <a:ln w="9525">
              <a:noFill/>
            </a:ln>
          </p:spPr>
          <p:txBody>
            <a:bodyPr wrap="none" anchor="ctr" anchorCtr="0">
              <a:spAutoFit/>
            </a:bodyPr>
            <a:lstStyle/>
            <a:p>
              <a:r>
                <a:rPr lang="zh-CN" altLang="en-US" sz="2400" b="1" dirty="0">
                  <a:solidFill>
                    <a:srgbClr val="006C00"/>
                  </a:solidFill>
                  <a:latin typeface="楷体_GB2312" pitchFamily="49" charset="-122"/>
                  <a:ea typeface="楷体_GB2312" pitchFamily="49" charset="-122"/>
                </a:rPr>
                <a:t>为两者的分界线，相当于单峰中最</a:t>
              </a:r>
              <a:endParaRPr lang="zh-CN" altLang="en-US" sz="2400" b="1" dirty="0">
                <a:solidFill>
                  <a:srgbClr val="006C00"/>
                </a:solidFill>
                <a:latin typeface="楷体_GB2312" pitchFamily="49" charset="-122"/>
                <a:ea typeface="楷体_GB2312" pitchFamily="49" charset="-122"/>
              </a:endParaRPr>
            </a:p>
          </p:txBody>
        </p:sp>
        <p:graphicFrame>
          <p:nvGraphicFramePr>
            <p:cNvPr id="25640" name="对象 119883"/>
            <p:cNvGraphicFramePr/>
            <p:nvPr/>
          </p:nvGraphicFramePr>
          <p:xfrm>
            <a:off x="816" y="3168"/>
            <a:ext cx="480" cy="288"/>
          </p:xfrm>
          <a:graphic>
            <a:graphicData uri="http://schemas.openxmlformats.org/presentationml/2006/ole">
              <mc:AlternateContent xmlns:mc="http://schemas.openxmlformats.org/markup-compatibility/2006">
                <mc:Choice xmlns:v="urn:schemas-microsoft-com:vml" Requires="v">
                  <p:oleObj spid="_x0000_s22557" name="" r:id="rId19" imgW="381000" imgH="228600" progId="Equation.3">
                    <p:embed/>
                  </p:oleObj>
                </mc:Choice>
                <mc:Fallback>
                  <p:oleObj name="" r:id="rId19" imgW="381000" imgH="228600" progId="Equation.3">
                    <p:embed/>
                    <p:pic>
                      <p:nvPicPr>
                        <p:cNvPr id="0" name="图片 3150"/>
                        <p:cNvPicPr/>
                        <p:nvPr/>
                      </p:nvPicPr>
                      <p:blipFill>
                        <a:blip r:embed="rId20"/>
                        <a:stretch>
                          <a:fillRect/>
                        </a:stretch>
                      </p:blipFill>
                      <p:spPr>
                        <a:xfrm>
                          <a:off x="816" y="3168"/>
                          <a:ext cx="480" cy="288"/>
                        </a:xfrm>
                        <a:prstGeom prst="rect">
                          <a:avLst/>
                        </a:prstGeom>
                        <a:noFill/>
                        <a:ln w="38100">
                          <a:noFill/>
                          <a:miter/>
                        </a:ln>
                      </p:spPr>
                    </p:pic>
                  </p:oleObj>
                </mc:Fallback>
              </mc:AlternateContent>
            </a:graphicData>
          </a:graphic>
        </p:graphicFrame>
        <p:graphicFrame>
          <p:nvGraphicFramePr>
            <p:cNvPr id="25641" name="对象 119884"/>
            <p:cNvGraphicFramePr/>
            <p:nvPr/>
          </p:nvGraphicFramePr>
          <p:xfrm>
            <a:off x="2160" y="3168"/>
            <a:ext cx="480" cy="288"/>
          </p:xfrm>
          <a:graphic>
            <a:graphicData uri="http://schemas.openxmlformats.org/presentationml/2006/ole">
              <mc:AlternateContent xmlns:mc="http://schemas.openxmlformats.org/markup-compatibility/2006">
                <mc:Choice xmlns:v="urn:schemas-microsoft-com:vml" Requires="v">
                  <p:oleObj spid="_x0000_s22558" name="" r:id="rId21" imgW="381000" imgH="228600" progId="Equation.3">
                    <p:embed/>
                  </p:oleObj>
                </mc:Choice>
                <mc:Fallback>
                  <p:oleObj name="" r:id="rId21" imgW="381000" imgH="228600" progId="Equation.3">
                    <p:embed/>
                    <p:pic>
                      <p:nvPicPr>
                        <p:cNvPr id="0" name="图片 3152"/>
                        <p:cNvPicPr/>
                        <p:nvPr/>
                      </p:nvPicPr>
                      <p:blipFill>
                        <a:blip r:embed="rId22"/>
                        <a:stretch>
                          <a:fillRect/>
                        </a:stretch>
                      </p:blipFill>
                      <p:spPr>
                        <a:xfrm>
                          <a:off x="2160" y="3168"/>
                          <a:ext cx="480" cy="288"/>
                        </a:xfrm>
                        <a:prstGeom prst="rect">
                          <a:avLst/>
                        </a:prstGeom>
                        <a:noFill/>
                        <a:ln w="38100">
                          <a:noFill/>
                          <a:miter/>
                        </a:ln>
                      </p:spPr>
                    </p:pic>
                  </p:oleObj>
                </mc:Fallback>
              </mc:AlternateContent>
            </a:graphicData>
          </a:graphic>
        </p:graphicFrame>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Effect transition="in" filter="blinds(horizontal)">
                                      <p:cBhvr>
                                        <p:cTn id="7" dur="500"/>
                                        <p:tgtEl>
                                          <p:spTgt spid="11981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19880"/>
                                        </p:tgtEl>
                                        <p:attrNameLst>
                                          <p:attrName>style.visibility</p:attrName>
                                        </p:attrNameLst>
                                      </p:cBhvr>
                                      <p:to>
                                        <p:strVal val="visible"/>
                                      </p:to>
                                    </p:set>
                                    <p:animEffect transition="in" filter="box(in)">
                                      <p:cBhvr>
                                        <p:cTn id="12" dur="500"/>
                                        <p:tgtEl>
                                          <p:spTgt spid="1198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9823"/>
                                        </p:tgtEl>
                                        <p:attrNameLst>
                                          <p:attrName>style.visibility</p:attrName>
                                        </p:attrNameLst>
                                      </p:cBhvr>
                                      <p:to>
                                        <p:strVal val="visible"/>
                                      </p:to>
                                    </p:set>
                                    <p:animEffect transition="in" filter="blinds(horizontal)">
                                      <p:cBhvr>
                                        <p:cTn id="17" dur="500"/>
                                        <p:tgtEl>
                                          <p:spTgt spid="11982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19827"/>
                                        </p:tgtEl>
                                        <p:attrNameLst>
                                          <p:attrName>style.visibility</p:attrName>
                                        </p:attrNameLst>
                                      </p:cBhvr>
                                      <p:to>
                                        <p:strVal val="visible"/>
                                      </p:to>
                                    </p:set>
                                    <p:anim calcmode="lin" valueType="num">
                                      <p:cBhvr additive="base">
                                        <p:cTn id="22" dur="500" fill="hold"/>
                                        <p:tgtEl>
                                          <p:spTgt spid="119827"/>
                                        </p:tgtEl>
                                        <p:attrNameLst>
                                          <p:attrName>ppt_x</p:attrName>
                                        </p:attrNameLst>
                                      </p:cBhvr>
                                      <p:tavLst>
                                        <p:tav tm="0">
                                          <p:val>
                                            <p:strVal val="#ppt_x"/>
                                          </p:val>
                                        </p:tav>
                                        <p:tav tm="100000">
                                          <p:val>
                                            <p:strVal val="#ppt_x"/>
                                          </p:val>
                                        </p:tav>
                                      </p:tavLst>
                                    </p:anim>
                                    <p:anim calcmode="lin" valueType="num">
                                      <p:cBhvr additive="base">
                                        <p:cTn id="23" dur="500" fill="hold"/>
                                        <p:tgtEl>
                                          <p:spTgt spid="11982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19881"/>
                                        </p:tgtEl>
                                        <p:attrNameLst>
                                          <p:attrName>style.visibility</p:attrName>
                                        </p:attrNameLst>
                                      </p:cBhvr>
                                      <p:to>
                                        <p:strVal val="visible"/>
                                      </p:to>
                                    </p:set>
                                    <p:animEffect transition="in" filter="blinds(horizontal)">
                                      <p:cBhvr>
                                        <p:cTn id="28" dur="500"/>
                                        <p:tgtEl>
                                          <p:spTgt spid="11988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19886"/>
                                        </p:tgtEl>
                                        <p:attrNameLst>
                                          <p:attrName>style.visibility</p:attrName>
                                        </p:attrNameLst>
                                      </p:cBhvr>
                                      <p:to>
                                        <p:strVal val="visible"/>
                                      </p:to>
                                    </p:set>
                                    <p:anim calcmode="lin" valueType="num">
                                      <p:cBhvr additive="base">
                                        <p:cTn id="33" dur="500" fill="hold"/>
                                        <p:tgtEl>
                                          <p:spTgt spid="119886"/>
                                        </p:tgtEl>
                                        <p:attrNameLst>
                                          <p:attrName>ppt_x</p:attrName>
                                        </p:attrNameLst>
                                      </p:cBhvr>
                                      <p:tavLst>
                                        <p:tav tm="0">
                                          <p:val>
                                            <p:strVal val="#ppt_x"/>
                                          </p:val>
                                        </p:tav>
                                        <p:tav tm="100000">
                                          <p:val>
                                            <p:strVal val="#ppt_x"/>
                                          </p:val>
                                        </p:tav>
                                      </p:tavLst>
                                    </p:anim>
                                    <p:anim calcmode="lin" valueType="num">
                                      <p:cBhvr additive="base">
                                        <p:cTn id="34" dur="500" fill="hold"/>
                                        <p:tgtEl>
                                          <p:spTgt spid="11988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nodeType="clickEffect">
                                  <p:stCondLst>
                                    <p:cond delay="0"/>
                                  </p:stCondLst>
                                  <p:childTnLst>
                                    <p:set>
                                      <p:cBhvr>
                                        <p:cTn id="38" dur="1" fill="hold">
                                          <p:stCondLst>
                                            <p:cond delay="0"/>
                                          </p:stCondLst>
                                        </p:cTn>
                                        <p:tgtEl>
                                          <p:spTgt spid="119887"/>
                                        </p:tgtEl>
                                        <p:attrNameLst>
                                          <p:attrName>style.visibility</p:attrName>
                                        </p:attrNameLst>
                                      </p:cBhvr>
                                      <p:to>
                                        <p:strVal val="visible"/>
                                      </p:to>
                                    </p:set>
                                    <p:animEffect transition="in" filter="box(in)">
                                      <p:cBhvr>
                                        <p:cTn id="39" dur="500"/>
                                        <p:tgtEl>
                                          <p:spTgt spid="119887"/>
                                        </p:tgtEl>
                                      </p:cBhvr>
                                    </p:animEffect>
                                  </p:childTnLst>
                                </p:cTn>
                              </p:par>
                            </p:childTnLst>
                          </p:cTn>
                        </p:par>
                      </p:childTnLst>
                    </p:cTn>
                  </p:par>
                  <p:par>
                    <p:cTn id="40" fill="hold">
                      <p:stCondLst>
                        <p:cond delay="indefinite"/>
                      </p:stCondLst>
                      <p:childTnLst>
                        <p:par>
                          <p:cTn id="41" fill="hold">
                            <p:stCondLst>
                              <p:cond delay="0"/>
                            </p:stCondLst>
                            <p:childTnLst>
                              <p:par>
                                <p:cTn id="42" presetID="8" presetClass="entr" presetSubtype="16" fill="hold" nodeType="clickEffect">
                                  <p:stCondLst>
                                    <p:cond delay="0"/>
                                  </p:stCondLst>
                                  <p:childTnLst>
                                    <p:set>
                                      <p:cBhvr>
                                        <p:cTn id="43" dur="1" fill="hold">
                                          <p:stCondLst>
                                            <p:cond delay="0"/>
                                          </p:stCondLst>
                                        </p:cTn>
                                        <p:tgtEl>
                                          <p:spTgt spid="119878"/>
                                        </p:tgtEl>
                                        <p:attrNameLst>
                                          <p:attrName>style.visibility</p:attrName>
                                        </p:attrNameLst>
                                      </p:cBhvr>
                                      <p:to>
                                        <p:strVal val="visible"/>
                                      </p:to>
                                    </p:set>
                                    <p:animEffect transition="in" filter="diamond(in)">
                                      <p:cBhvr>
                                        <p:cTn id="44" dur="2000"/>
                                        <p:tgtEl>
                                          <p:spTgt spid="119878"/>
                                        </p:tgtEl>
                                      </p:cBhvr>
                                    </p:animEffect>
                                  </p:childTnLst>
                                </p:cTn>
                              </p:par>
                              <p:par>
                                <p:cTn id="45" presetID="8" presetClass="entr" presetSubtype="16" fill="hold" grpId="0" nodeType="withEffect">
                                  <p:stCondLst>
                                    <p:cond delay="0"/>
                                  </p:stCondLst>
                                  <p:childTnLst>
                                    <p:set>
                                      <p:cBhvr>
                                        <p:cTn id="46" dur="1" fill="hold">
                                          <p:stCondLst>
                                            <p:cond delay="0"/>
                                          </p:stCondLst>
                                        </p:cTn>
                                        <p:tgtEl>
                                          <p:spTgt spid="119865"/>
                                        </p:tgtEl>
                                        <p:attrNameLst>
                                          <p:attrName>style.visibility</p:attrName>
                                        </p:attrNameLst>
                                      </p:cBhvr>
                                      <p:to>
                                        <p:strVal val="visible"/>
                                      </p:to>
                                    </p:set>
                                    <p:animEffect transition="in" filter="diamond(in)">
                                      <p:cBhvr>
                                        <p:cTn id="47" dur="2000"/>
                                        <p:tgtEl>
                                          <p:spTgt spid="1198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23" grpId="0"/>
      <p:bldP spid="11986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标题 120833"/>
          <p:cNvSpPr>
            <a:spLocks noGrp="1"/>
          </p:cNvSpPr>
          <p:nvPr>
            <p:ph type="title"/>
          </p:nvPr>
        </p:nvSpPr>
        <p:spPr>
          <a:xfrm>
            <a:off x="1370330" y="745173"/>
            <a:ext cx="3928110" cy="521970"/>
          </a:xfrm>
        </p:spPr>
        <p:txBody>
          <a:bodyPr vert="horz" wrap="square" lIns="91440" tIns="45720" rIns="91440" bIns="45720" anchor="ctr">
            <a:spAutoFit/>
          </a:bodyPr>
          <a:lstStyle/>
          <a:p>
            <a:pPr marL="0" marR="0" indent="0" algn="l" defTabSz="0" rtl="0" eaLnBrk="1" fontAlgn="base" latinLnBrk="0" hangingPunct="1">
              <a:lnSpc>
                <a:spcPct val="100000"/>
              </a:lnSpc>
              <a:spcBef>
                <a:spcPct val="0"/>
              </a:spcBef>
              <a:spcAft>
                <a:spcPct val="0"/>
              </a:spcAft>
              <a:buClrTx/>
              <a:buSzTx/>
              <a:buFontTx/>
              <a:buNone/>
              <a:tabLst>
                <a:tab pos="838200" algn="l"/>
              </a:tabLst>
            </a:pPr>
            <a:r>
              <a:rPr kumimoji="0" lang="en-US" altLang="zh-CN" sz="2800" b="1"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rPr>
              <a:t>3. </a:t>
            </a:r>
            <a:r>
              <a:rPr kumimoji="0" lang="zh-CN" altLang="en-US" sz="2800" b="1"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rPr>
              <a:t>三参差调谐放大器</a:t>
            </a:r>
            <a:endParaRPr kumimoji="0" lang="zh-CN" altLang="en-US" sz="2800" b="1" i="0" u="sng" strike="noStrike" kern="1200" cap="none" spc="0" normalizeH="0" baseline="0" noProof="1">
              <a:solidFill>
                <a:srgbClr val="FF0000"/>
              </a:solidFill>
              <a:effectLst/>
              <a:latin typeface="仿宋" panose="02010609060101010101" charset="-122"/>
              <a:ea typeface="仿宋" panose="02010609060101010101" charset="-122"/>
              <a:cs typeface="仿宋" panose="02010609060101010101" charset="-122"/>
            </a:endParaRPr>
          </a:p>
        </p:txBody>
      </p:sp>
      <p:sp>
        <p:nvSpPr>
          <p:cNvPr id="26626" name="矩形 120834"/>
          <p:cNvSpPr/>
          <p:nvPr/>
        </p:nvSpPr>
        <p:spPr>
          <a:xfrm>
            <a:off x="0" y="332422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120837" name="矩形 120836"/>
          <p:cNvSpPr/>
          <p:nvPr/>
        </p:nvSpPr>
        <p:spPr>
          <a:xfrm>
            <a:off x="1123950" y="1219200"/>
            <a:ext cx="8020050" cy="1114425"/>
          </a:xfrm>
          <a:prstGeom prst="rect">
            <a:avLst/>
          </a:prstGeom>
          <a:noFill/>
          <a:ln w="9525">
            <a:noFill/>
          </a:ln>
        </p:spPr>
        <p:txBody>
          <a:bodyPr anchor="t" anchorCtr="0">
            <a:spAutoFit/>
          </a:bodyPr>
          <a:lstStyle/>
          <a:p>
            <a:pPr>
              <a:lnSpc>
                <a:spcPct val="140000"/>
              </a:lnSpc>
            </a:pPr>
            <a:r>
              <a:rPr lang="en-US" altLang="zh-CN" sz="2400" b="1" dirty="0">
                <a:solidFill>
                  <a:srgbClr val="00CC00"/>
                </a:solidFill>
                <a:latin typeface="仿宋" panose="02010609060101010101" charset="-122"/>
                <a:ea typeface="仿宋" panose="02010609060101010101" charset="-122"/>
                <a:cs typeface="仿宋" panose="02010609060101010101" charset="-122"/>
              </a:rPr>
              <a:t>    </a:t>
            </a:r>
            <a:r>
              <a:rPr lang="zh-CN" altLang="en-US" sz="2400" b="1" dirty="0">
                <a:solidFill>
                  <a:srgbClr val="006C00"/>
                </a:solidFill>
                <a:latin typeface="仿宋" panose="02010609060101010101" charset="-122"/>
                <a:ea typeface="仿宋" panose="02010609060101010101" charset="-122"/>
                <a:cs typeface="仿宋" panose="02010609060101010101" charset="-122"/>
              </a:rPr>
              <a:t>三参差调谐回路，是使其中的两级工作于参差调谐的双峰状态，第三级调谐于  。</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120838" name="对象 120837"/>
          <p:cNvGraphicFramePr/>
          <p:nvPr/>
        </p:nvGraphicFramePr>
        <p:xfrm>
          <a:off x="4572000" y="1905000"/>
          <a:ext cx="247650" cy="457200"/>
        </p:xfrm>
        <a:graphic>
          <a:graphicData uri="http://schemas.openxmlformats.org/presentationml/2006/ole">
            <mc:AlternateContent xmlns:mc="http://schemas.openxmlformats.org/markup-compatibility/2006">
              <mc:Choice xmlns:v="urn:schemas-microsoft-com:vml" Requires="v">
                <p:oleObj spid="_x0000_s23559" name="" r:id="rId1" imgW="165100" imgH="228600" progId="Equation.DSMT4">
                  <p:embed/>
                </p:oleObj>
              </mc:Choice>
              <mc:Fallback>
                <p:oleObj name="" r:id="rId1" imgW="165100" imgH="228600" progId="Equation.DSMT4">
                  <p:embed/>
                  <p:pic>
                    <p:nvPicPr>
                      <p:cNvPr id="0" name="图片 3151"/>
                      <p:cNvPicPr/>
                      <p:nvPr/>
                    </p:nvPicPr>
                    <p:blipFill>
                      <a:blip r:embed="rId2"/>
                      <a:stretch>
                        <a:fillRect/>
                      </a:stretch>
                    </p:blipFill>
                    <p:spPr>
                      <a:xfrm>
                        <a:off x="4572000" y="1905000"/>
                        <a:ext cx="247650" cy="457200"/>
                      </a:xfrm>
                      <a:prstGeom prst="rect">
                        <a:avLst/>
                      </a:prstGeom>
                      <a:noFill/>
                      <a:ln w="38100">
                        <a:noFill/>
                        <a:miter/>
                      </a:ln>
                    </p:spPr>
                  </p:pic>
                </p:oleObj>
              </mc:Fallback>
            </mc:AlternateContent>
          </a:graphicData>
        </a:graphic>
      </p:graphicFrame>
      <p:sp>
        <p:nvSpPr>
          <p:cNvPr id="120839" name="矩形 120838"/>
          <p:cNvSpPr/>
          <p:nvPr/>
        </p:nvSpPr>
        <p:spPr>
          <a:xfrm>
            <a:off x="1905000" y="2743200"/>
            <a:ext cx="1752600" cy="1625600"/>
          </a:xfrm>
          <a:prstGeom prst="rect">
            <a:avLst/>
          </a:prstGeom>
          <a:noFill/>
          <a:ln w="9525">
            <a:noFill/>
          </a:ln>
        </p:spPr>
        <p:txBody>
          <a:bodyPr anchor="t" anchorCtr="0">
            <a:spAutoFit/>
          </a:bodyPr>
          <a:lstStyle/>
          <a:p>
            <a:pPr>
              <a:lnSpc>
                <a:spcPct val="140000"/>
              </a:lnSpc>
            </a:pPr>
            <a:r>
              <a:rPr lang="zh-CN" altLang="en-US" sz="2400" b="1" dirty="0">
                <a:solidFill>
                  <a:srgbClr val="006C00"/>
                </a:solidFill>
                <a:latin typeface="仿宋" panose="02010609060101010101" charset="-122"/>
                <a:ea typeface="仿宋" panose="02010609060101010101" charset="-122"/>
              </a:rPr>
              <a:t>合成的谐振曲线就比较平坦。</a:t>
            </a:r>
            <a:endParaRPr lang="zh-CN" altLang="en-US" sz="2400" b="1" dirty="0">
              <a:solidFill>
                <a:srgbClr val="006C00"/>
              </a:solidFill>
              <a:latin typeface="仿宋" panose="02010609060101010101" charset="-122"/>
              <a:ea typeface="仿宋" panose="02010609060101010101" charset="-122"/>
            </a:endParaRPr>
          </a:p>
        </p:txBody>
      </p:sp>
      <p:grpSp>
        <p:nvGrpSpPr>
          <p:cNvPr id="120841" name="组合 120840"/>
          <p:cNvGrpSpPr/>
          <p:nvPr/>
        </p:nvGrpSpPr>
        <p:grpSpPr>
          <a:xfrm>
            <a:off x="4572000" y="2209800"/>
            <a:ext cx="4267200" cy="2733675"/>
            <a:chOff x="1584" y="1463"/>
            <a:chExt cx="3072" cy="1877"/>
          </a:xfrm>
        </p:grpSpPr>
        <p:pic>
          <p:nvPicPr>
            <p:cNvPr id="26631" name="图片 120841">
              <a:hlinkClick r:id="rId3" action="ppaction://hlinkfile"/>
            </p:cNvPr>
            <p:cNvPicPr>
              <a:picLocks noChangeAspect="1"/>
            </p:cNvPicPr>
            <p:nvPr/>
          </p:nvPicPr>
          <p:blipFill>
            <a:blip r:embed="rId4"/>
            <a:stretch>
              <a:fillRect/>
            </a:stretch>
          </p:blipFill>
          <p:spPr>
            <a:xfrm>
              <a:off x="1920" y="1463"/>
              <a:ext cx="2230" cy="1705"/>
            </a:xfrm>
            <a:prstGeom prst="rect">
              <a:avLst/>
            </a:prstGeom>
            <a:noFill/>
            <a:ln w="9525">
              <a:noFill/>
            </a:ln>
          </p:spPr>
        </p:pic>
        <p:sp>
          <p:nvSpPr>
            <p:cNvPr id="26632" name="矩形 120842"/>
            <p:cNvSpPr/>
            <p:nvPr/>
          </p:nvSpPr>
          <p:spPr>
            <a:xfrm>
              <a:off x="1584" y="3131"/>
              <a:ext cx="3072" cy="209"/>
            </a:xfrm>
            <a:prstGeom prst="rect">
              <a:avLst/>
            </a:prstGeom>
            <a:noFill/>
            <a:ln w="9525">
              <a:noFill/>
            </a:ln>
          </p:spPr>
          <p:txBody>
            <a:bodyPr anchor="ctr" anchorCtr="0">
              <a:spAutoFit/>
            </a:bodyPr>
            <a:lstStyle/>
            <a:p>
              <a:r>
                <a:rPr lang="zh-CN" altLang="en-US" sz="1400" dirty="0">
                  <a:solidFill>
                    <a:srgbClr val="0000FF"/>
                  </a:solidFill>
                  <a:latin typeface="仿宋" panose="02010609060101010101" charset="-122"/>
                  <a:ea typeface="仿宋" panose="02010609060101010101" charset="-122"/>
                  <a:cs typeface="仿宋" panose="02010609060101010101" charset="-122"/>
                </a:rPr>
                <a:t>图</a:t>
              </a:r>
              <a:r>
                <a:rPr lang="en-US" altLang="zh-CN" sz="1400" dirty="0">
                  <a:solidFill>
                    <a:srgbClr val="0000FF"/>
                  </a:solidFill>
                  <a:latin typeface="仿宋" panose="02010609060101010101" charset="-122"/>
                  <a:ea typeface="仿宋" panose="02010609060101010101" charset="-122"/>
                  <a:cs typeface="仿宋" panose="02010609060101010101" charset="-122"/>
                </a:rPr>
                <a:t>3.2.5     </a:t>
              </a:r>
              <a:r>
                <a:rPr lang="zh-CN" altLang="en-US" sz="1400" dirty="0">
                  <a:solidFill>
                    <a:srgbClr val="0000FF"/>
                  </a:solidFill>
                  <a:latin typeface="仿宋" panose="02010609060101010101" charset="-122"/>
                  <a:ea typeface="仿宋" panose="02010609060101010101" charset="-122"/>
                  <a:cs typeface="仿宋" panose="02010609060101010101" charset="-122"/>
                </a:rPr>
                <a:t>三参差调谐放大器的频率特性曲线</a:t>
              </a:r>
              <a:endParaRPr lang="zh-CN" altLang="en-US" sz="1400" dirty="0">
                <a:solidFill>
                  <a:srgbClr val="0000FF"/>
                </a:solidFill>
                <a:latin typeface="仿宋" panose="02010609060101010101" charset="-122"/>
                <a:ea typeface="仿宋" panose="02010609060101010101" charset="-122"/>
                <a:cs typeface="仿宋" panose="02010609060101010101" charset="-122"/>
              </a:endParaRPr>
            </a:p>
          </p:txBody>
        </p:sp>
      </p:grpSp>
      <p:sp>
        <p:nvSpPr>
          <p:cNvPr id="120847" name="矩形 120846"/>
          <p:cNvSpPr/>
          <p:nvPr/>
        </p:nvSpPr>
        <p:spPr>
          <a:xfrm>
            <a:off x="1371600" y="5181600"/>
            <a:ext cx="7772400" cy="822325"/>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由合成谐振曲线可见：利用三参差调谐电路，并适当地选择每个回路的有载品质因数   和 </a:t>
            </a:r>
            <a:endParaRPr lang="zh-CN" altLang="en-US" sz="2400" b="1" dirty="0">
              <a:solidFill>
                <a:srgbClr val="006C00"/>
              </a:solidFill>
              <a:latin typeface="仿宋" panose="02010609060101010101" charset="-122"/>
              <a:ea typeface="仿宋" panose="02010609060101010101" charset="-122"/>
              <a:cs typeface="仿宋" panose="02010609060101010101" charset="-122"/>
            </a:endParaRPr>
          </a:p>
        </p:txBody>
      </p:sp>
      <p:graphicFrame>
        <p:nvGraphicFramePr>
          <p:cNvPr id="120848" name="对象 120847"/>
          <p:cNvGraphicFramePr/>
          <p:nvPr/>
        </p:nvGraphicFramePr>
        <p:xfrm>
          <a:off x="5486400" y="5562600"/>
          <a:ext cx="344488" cy="457200"/>
        </p:xfrm>
        <a:graphic>
          <a:graphicData uri="http://schemas.openxmlformats.org/presentationml/2006/ole">
            <mc:AlternateContent xmlns:mc="http://schemas.openxmlformats.org/markup-compatibility/2006">
              <mc:Choice xmlns:v="urn:schemas-microsoft-com:vml" Requires="v">
                <p:oleObj spid="_x0000_s23560" name="" r:id="rId5" imgW="190500" imgH="228600" progId="Equation.DSMT4">
                  <p:embed/>
                </p:oleObj>
              </mc:Choice>
              <mc:Fallback>
                <p:oleObj name="" r:id="rId5" imgW="190500" imgH="228600" progId="Equation.DSMT4">
                  <p:embed/>
                  <p:pic>
                    <p:nvPicPr>
                      <p:cNvPr id="0" name="图片 3154"/>
                      <p:cNvPicPr/>
                      <p:nvPr/>
                    </p:nvPicPr>
                    <p:blipFill>
                      <a:blip r:embed="rId6"/>
                      <a:stretch>
                        <a:fillRect/>
                      </a:stretch>
                    </p:blipFill>
                    <p:spPr>
                      <a:xfrm>
                        <a:off x="5486400" y="5562600"/>
                        <a:ext cx="344488" cy="457200"/>
                      </a:xfrm>
                      <a:prstGeom prst="rect">
                        <a:avLst/>
                      </a:prstGeom>
                      <a:noFill/>
                      <a:ln w="38100">
                        <a:noFill/>
                        <a:miter/>
                      </a:ln>
                    </p:spPr>
                  </p:pic>
                </p:oleObj>
              </mc:Fallback>
            </mc:AlternateContent>
          </a:graphicData>
        </a:graphic>
      </p:graphicFrame>
      <p:graphicFrame>
        <p:nvGraphicFramePr>
          <p:cNvPr id="120849" name="对象 120848"/>
          <p:cNvGraphicFramePr/>
          <p:nvPr/>
        </p:nvGraphicFramePr>
        <p:xfrm>
          <a:off x="6172200" y="5638800"/>
          <a:ext cx="381000" cy="331788"/>
        </p:xfrm>
        <a:graphic>
          <a:graphicData uri="http://schemas.openxmlformats.org/presentationml/2006/ole">
            <mc:AlternateContent xmlns:mc="http://schemas.openxmlformats.org/markup-compatibility/2006">
              <mc:Choice xmlns:v="urn:schemas-microsoft-com:vml" Requires="v">
                <p:oleObj spid="_x0000_s23561" name="" r:id="rId7" imgW="215900" imgH="203200" progId="Equation.DSMT4">
                  <p:embed/>
                </p:oleObj>
              </mc:Choice>
              <mc:Fallback>
                <p:oleObj name="" r:id="rId7" imgW="215900" imgH="203200" progId="Equation.DSMT4">
                  <p:embed/>
                  <p:pic>
                    <p:nvPicPr>
                      <p:cNvPr id="0" name="图片 3155"/>
                      <p:cNvPicPr/>
                      <p:nvPr/>
                    </p:nvPicPr>
                    <p:blipFill>
                      <a:blip r:embed="rId8"/>
                      <a:stretch>
                        <a:fillRect/>
                      </a:stretch>
                    </p:blipFill>
                    <p:spPr>
                      <a:xfrm>
                        <a:off x="6172200" y="5638800"/>
                        <a:ext cx="381000" cy="331788"/>
                      </a:xfrm>
                      <a:prstGeom prst="rect">
                        <a:avLst/>
                      </a:prstGeom>
                      <a:noFill/>
                      <a:ln w="38100">
                        <a:noFill/>
                        <a:miter/>
                      </a:ln>
                    </p:spPr>
                  </p:pic>
                </p:oleObj>
              </mc:Fallback>
            </mc:AlternateContent>
          </a:graphicData>
        </a:graphic>
      </p:graphicFrame>
      <p:sp>
        <p:nvSpPr>
          <p:cNvPr id="120850" name="矩形 120849"/>
          <p:cNvSpPr/>
          <p:nvPr/>
        </p:nvSpPr>
        <p:spPr>
          <a:xfrm>
            <a:off x="6400800" y="5562600"/>
            <a:ext cx="2514600" cy="457200"/>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rPr>
              <a:t>，就可以获得双</a:t>
            </a:r>
            <a:endParaRPr lang="zh-CN" altLang="en-US" sz="2400" b="1" dirty="0">
              <a:solidFill>
                <a:srgbClr val="006C00"/>
              </a:solidFill>
              <a:latin typeface="仿宋" panose="02010609060101010101" charset="-122"/>
              <a:ea typeface="仿宋" panose="02010609060101010101" charset="-122"/>
            </a:endParaRPr>
          </a:p>
        </p:txBody>
      </p:sp>
      <p:sp>
        <p:nvSpPr>
          <p:cNvPr id="120851" name="矩形 120850"/>
          <p:cNvSpPr/>
          <p:nvPr/>
        </p:nvSpPr>
        <p:spPr>
          <a:xfrm>
            <a:off x="1371600" y="5943600"/>
            <a:ext cx="4724400" cy="457200"/>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rPr>
              <a:t>参差调谐所不能得到的通频带。</a:t>
            </a:r>
            <a:endParaRPr lang="zh-CN" altLang="en-US" sz="2400" b="1" dirty="0">
              <a:solidFill>
                <a:srgbClr val="006C00"/>
              </a:solidFill>
              <a:latin typeface="仿宋" panose="02010609060101010101" charset="-122"/>
              <a:ea typeface="仿宋" panose="02010609060101010101" charset="-122"/>
            </a:endParaRPr>
          </a:p>
        </p:txBody>
      </p:sp>
      <p:sp>
        <p:nvSpPr>
          <p:cNvPr id="26641" name="文本框 120854"/>
          <p:cNvSpPr txBox="1"/>
          <p:nvPr/>
        </p:nvSpPr>
        <p:spPr>
          <a:xfrm>
            <a:off x="5105400" y="990600"/>
            <a:ext cx="1524000" cy="366713"/>
          </a:xfrm>
          <a:prstGeom prst="rect">
            <a:avLst/>
          </a:prstGeom>
          <a:noFill/>
          <a:ln w="9525">
            <a:noFill/>
          </a:ln>
        </p:spPr>
        <p:txBody>
          <a:bodyPr anchor="t" anchorCtr="0">
            <a:spAutoFit/>
          </a:bodyPr>
          <a:lstStyle/>
          <a:p>
            <a:pPr>
              <a:spcBef>
                <a:spcPct val="50000"/>
              </a:spcBef>
            </a:pPr>
            <a:endParaRPr lang="zh-CN" altLang="zh-CN" dirty="0">
              <a:latin typeface="仿宋" panose="02010609060101010101" charset="-122"/>
              <a:ea typeface="仿宋" panose="02010609060101010101" charset="-122"/>
            </a:endParaRPr>
          </a:p>
        </p:txBody>
      </p:sp>
      <p:sp>
        <p:nvSpPr>
          <p:cNvPr id="120856" name="文本框 120855"/>
          <p:cNvSpPr txBox="1"/>
          <p:nvPr/>
        </p:nvSpPr>
        <p:spPr>
          <a:xfrm>
            <a:off x="4724400" y="897255"/>
            <a:ext cx="3048000" cy="366713"/>
          </a:xfrm>
          <a:prstGeom prst="rect">
            <a:avLst/>
          </a:prstGeom>
          <a:noFill/>
          <a:ln w="9525">
            <a:noFill/>
          </a:ln>
        </p:spPr>
        <p:txBody>
          <a:bodyPr anchor="t" anchorCtr="0">
            <a:spAutoFit/>
          </a:bodyPr>
          <a:lstStyle/>
          <a:p>
            <a:pPr>
              <a:spcBef>
                <a:spcPct val="50000"/>
              </a:spcBef>
            </a:pPr>
            <a:r>
              <a:rPr lang="zh-CN" altLang="en-US" dirty="0">
                <a:latin typeface="仿宋" panose="02010609060101010101" charset="-122"/>
                <a:ea typeface="仿宋" panose="02010609060101010101" charset="-122"/>
                <a:hlinkClick r:id="rId3" action="ppaction://hlinkfile"/>
              </a:rPr>
              <a:t>（三参差调谐动画）</a:t>
            </a:r>
            <a:endParaRPr lang="zh-CN" altLang="en-US" dirty="0">
              <a:latin typeface="仿宋" panose="02010609060101010101" charset="-122"/>
              <a:ea typeface="仿宋" panose="02010609060101010101" charset="-122"/>
              <a:hlinkClick r:id="rId3" action="ppaction://hlinkfile"/>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20834"/>
                                        </p:tgtEl>
                                        <p:attrNameLst>
                                          <p:attrName>style.visibility</p:attrName>
                                        </p:attrNameLst>
                                      </p:cBhvr>
                                      <p:to>
                                        <p:strVal val="visible"/>
                                      </p:to>
                                    </p:set>
                                    <p:anim calcmode="discrete" valueType="clr">
                                      <p:cBhvr override="childStyle">
                                        <p:cTn id="7" dur="80"/>
                                        <p:tgtEl>
                                          <p:spTgt spid="1208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0834"/>
                                        </p:tgtEl>
                                        <p:attrNameLst>
                                          <p:attrName>fillcolor</p:attrName>
                                        </p:attrNameLst>
                                      </p:cBhvr>
                                      <p:tavLst>
                                        <p:tav tm="0">
                                          <p:val>
                                            <p:clrVal>
                                              <a:schemeClr val="accent2"/>
                                            </p:clrVal>
                                          </p:val>
                                        </p:tav>
                                        <p:tav tm="50000">
                                          <p:val>
                                            <p:clrVal>
                                              <a:schemeClr val="hlink"/>
                                            </p:clrVal>
                                          </p:val>
                                        </p:tav>
                                      </p:tavLst>
                                    </p:anim>
                                    <p:set>
                                      <p:cBhvr>
                                        <p:cTn id="9" dur="80"/>
                                        <p:tgtEl>
                                          <p:spTgt spid="12083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20856"/>
                                        </p:tgtEl>
                                        <p:attrNameLst>
                                          <p:attrName>style.visibility</p:attrName>
                                        </p:attrNameLst>
                                      </p:cBhvr>
                                      <p:to>
                                        <p:strVal val="visible"/>
                                      </p:to>
                                    </p:set>
                                    <p:anim calcmode="discrete" valueType="clr">
                                      <p:cBhvr override="childStyle">
                                        <p:cTn id="14" dur="80"/>
                                        <p:tgtEl>
                                          <p:spTgt spid="120856"/>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20856"/>
                                        </p:tgtEl>
                                        <p:attrNameLst>
                                          <p:attrName>fillcolor</p:attrName>
                                        </p:attrNameLst>
                                      </p:cBhvr>
                                      <p:tavLst>
                                        <p:tav tm="0">
                                          <p:val>
                                            <p:clrVal>
                                              <a:schemeClr val="accent2"/>
                                            </p:clrVal>
                                          </p:val>
                                        </p:tav>
                                        <p:tav tm="50000">
                                          <p:val>
                                            <p:clrVal>
                                              <a:schemeClr val="hlink"/>
                                            </p:clrVal>
                                          </p:val>
                                        </p:tav>
                                      </p:tavLst>
                                    </p:anim>
                                    <p:set>
                                      <p:cBhvr>
                                        <p:cTn id="16" dur="80"/>
                                        <p:tgtEl>
                                          <p:spTgt spid="120856"/>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20837"/>
                                        </p:tgtEl>
                                        <p:attrNameLst>
                                          <p:attrName>style.visibility</p:attrName>
                                        </p:attrNameLst>
                                      </p:cBhvr>
                                      <p:to>
                                        <p:strVal val="visible"/>
                                      </p:to>
                                    </p:set>
                                    <p:anim calcmode="discrete" valueType="clr">
                                      <p:cBhvr override="childStyle">
                                        <p:cTn id="21" dur="80"/>
                                        <p:tgtEl>
                                          <p:spTgt spid="120837"/>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20837"/>
                                        </p:tgtEl>
                                        <p:attrNameLst>
                                          <p:attrName>fillcolor</p:attrName>
                                        </p:attrNameLst>
                                      </p:cBhvr>
                                      <p:tavLst>
                                        <p:tav tm="0">
                                          <p:val>
                                            <p:clrVal>
                                              <a:schemeClr val="accent2"/>
                                            </p:clrVal>
                                          </p:val>
                                        </p:tav>
                                        <p:tav tm="50000">
                                          <p:val>
                                            <p:clrVal>
                                              <a:schemeClr val="hlink"/>
                                            </p:clrVal>
                                          </p:val>
                                        </p:tav>
                                      </p:tavLst>
                                    </p:anim>
                                    <p:set>
                                      <p:cBhvr>
                                        <p:cTn id="23" dur="80"/>
                                        <p:tgtEl>
                                          <p:spTgt spid="120837"/>
                                        </p:tgtEl>
                                        <p:attrNameLst>
                                          <p:attrName>fill.type</p:attrName>
                                        </p:attrNameLst>
                                      </p:cBhvr>
                                      <p:to>
                                        <p:strVal val="solid"/>
                                      </p:to>
                                    </p:set>
                                  </p:childTnLst>
                                </p:cTn>
                              </p:par>
                              <p:par>
                                <p:cTn id="24" presetID="4" presetClass="entr" presetSubtype="16" fill="hold" nodeType="withEffect">
                                  <p:stCondLst>
                                    <p:cond delay="0"/>
                                  </p:stCondLst>
                                  <p:childTnLst>
                                    <p:set>
                                      <p:cBhvr>
                                        <p:cTn id="25" dur="1" fill="hold">
                                          <p:stCondLst>
                                            <p:cond delay="0"/>
                                          </p:stCondLst>
                                        </p:cTn>
                                        <p:tgtEl>
                                          <p:spTgt spid="120838"/>
                                        </p:tgtEl>
                                        <p:attrNameLst>
                                          <p:attrName>style.visibility</p:attrName>
                                        </p:attrNameLst>
                                      </p:cBhvr>
                                      <p:to>
                                        <p:strVal val="visible"/>
                                      </p:to>
                                    </p:set>
                                    <p:animEffect transition="in" filter="box(in)">
                                      <p:cBhvr>
                                        <p:cTn id="26" dur="500"/>
                                        <p:tgtEl>
                                          <p:spTgt spid="120838"/>
                                        </p:tgtEl>
                                      </p:cBhvr>
                                    </p:animEffect>
                                  </p:childTnLst>
                                </p:cTn>
                              </p:par>
                            </p:childTnLst>
                          </p:cTn>
                        </p:par>
                      </p:childTnLst>
                    </p:cTn>
                  </p:par>
                  <p:par>
                    <p:cTn id="27" fill="hold">
                      <p:stCondLst>
                        <p:cond delay="indefinite"/>
                      </p:stCondLst>
                      <p:childTnLst>
                        <p:par>
                          <p:cTn id="28" fill="hold">
                            <p:stCondLst>
                              <p:cond delay="0"/>
                            </p:stCondLst>
                            <p:childTnLst>
                              <p:par>
                                <p:cTn id="29" presetID="27" presetClass="entr" presetSubtype="0" fill="hold" grpId="0" nodeType="clickEffect">
                                  <p:stCondLst>
                                    <p:cond delay="0"/>
                                  </p:stCondLst>
                                  <p:iterate type="lt">
                                    <p:tmPct val="50000"/>
                                  </p:iterate>
                                  <p:childTnLst>
                                    <p:set>
                                      <p:cBhvr>
                                        <p:cTn id="30" dur="1" fill="hold">
                                          <p:stCondLst>
                                            <p:cond delay="0"/>
                                          </p:stCondLst>
                                        </p:cTn>
                                        <p:tgtEl>
                                          <p:spTgt spid="120839"/>
                                        </p:tgtEl>
                                        <p:attrNameLst>
                                          <p:attrName>style.visibility</p:attrName>
                                        </p:attrNameLst>
                                      </p:cBhvr>
                                      <p:to>
                                        <p:strVal val="visible"/>
                                      </p:to>
                                    </p:set>
                                    <p:anim calcmode="discrete" valueType="clr">
                                      <p:cBhvr override="childStyle">
                                        <p:cTn id="31" dur="80"/>
                                        <p:tgtEl>
                                          <p:spTgt spid="120839"/>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120839"/>
                                        </p:tgtEl>
                                        <p:attrNameLst>
                                          <p:attrName>fillcolor</p:attrName>
                                        </p:attrNameLst>
                                      </p:cBhvr>
                                      <p:tavLst>
                                        <p:tav tm="0">
                                          <p:val>
                                            <p:clrVal>
                                              <a:schemeClr val="accent2"/>
                                            </p:clrVal>
                                          </p:val>
                                        </p:tav>
                                        <p:tav tm="50000">
                                          <p:val>
                                            <p:clrVal>
                                              <a:schemeClr val="hlink"/>
                                            </p:clrVal>
                                          </p:val>
                                        </p:tav>
                                      </p:tavLst>
                                    </p:anim>
                                    <p:set>
                                      <p:cBhvr>
                                        <p:cTn id="33" dur="80"/>
                                        <p:tgtEl>
                                          <p:spTgt spid="120839"/>
                                        </p:tgtEl>
                                        <p:attrNameLst>
                                          <p:attrName>fill.type</p:attrName>
                                        </p:attrNameLst>
                                      </p:cBhvr>
                                      <p:to>
                                        <p:strVal val="solid"/>
                                      </p:to>
                                    </p:se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nodeType="clickEffect">
                                  <p:stCondLst>
                                    <p:cond delay="0"/>
                                  </p:stCondLst>
                                  <p:childTnLst>
                                    <p:set>
                                      <p:cBhvr>
                                        <p:cTn id="37" dur="1" fill="hold">
                                          <p:stCondLst>
                                            <p:cond delay="0"/>
                                          </p:stCondLst>
                                        </p:cTn>
                                        <p:tgtEl>
                                          <p:spTgt spid="120841"/>
                                        </p:tgtEl>
                                        <p:attrNameLst>
                                          <p:attrName>style.visibility</p:attrName>
                                        </p:attrNameLst>
                                      </p:cBhvr>
                                      <p:to>
                                        <p:strVal val="visible"/>
                                      </p:to>
                                    </p:set>
                                    <p:animEffect transition="in" filter="box(in)">
                                      <p:cBhvr>
                                        <p:cTn id="38" dur="500"/>
                                        <p:tgtEl>
                                          <p:spTgt spid="120841"/>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grpId="0" nodeType="clickEffect">
                                  <p:stCondLst>
                                    <p:cond delay="0"/>
                                  </p:stCondLst>
                                  <p:iterate type="lt">
                                    <p:tmPct val="50000"/>
                                  </p:iterate>
                                  <p:childTnLst>
                                    <p:set>
                                      <p:cBhvr>
                                        <p:cTn id="42" dur="1" fill="hold">
                                          <p:stCondLst>
                                            <p:cond delay="0"/>
                                          </p:stCondLst>
                                        </p:cTn>
                                        <p:tgtEl>
                                          <p:spTgt spid="120847"/>
                                        </p:tgtEl>
                                        <p:attrNameLst>
                                          <p:attrName>style.visibility</p:attrName>
                                        </p:attrNameLst>
                                      </p:cBhvr>
                                      <p:to>
                                        <p:strVal val="visible"/>
                                      </p:to>
                                    </p:set>
                                    <p:anim calcmode="discrete" valueType="clr">
                                      <p:cBhvr override="childStyle">
                                        <p:cTn id="43" dur="80"/>
                                        <p:tgtEl>
                                          <p:spTgt spid="120847"/>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120847"/>
                                        </p:tgtEl>
                                        <p:attrNameLst>
                                          <p:attrName>fillcolor</p:attrName>
                                        </p:attrNameLst>
                                      </p:cBhvr>
                                      <p:tavLst>
                                        <p:tav tm="0">
                                          <p:val>
                                            <p:clrVal>
                                              <a:schemeClr val="accent2"/>
                                            </p:clrVal>
                                          </p:val>
                                        </p:tav>
                                        <p:tav tm="50000">
                                          <p:val>
                                            <p:clrVal>
                                              <a:schemeClr val="hlink"/>
                                            </p:clrVal>
                                          </p:val>
                                        </p:tav>
                                      </p:tavLst>
                                    </p:anim>
                                    <p:set>
                                      <p:cBhvr>
                                        <p:cTn id="45" dur="80"/>
                                        <p:tgtEl>
                                          <p:spTgt spid="120847"/>
                                        </p:tgtEl>
                                        <p:attrNameLst>
                                          <p:attrName>fill.type</p:attrName>
                                        </p:attrNameLst>
                                      </p:cBhvr>
                                      <p:to>
                                        <p:strVal val="solid"/>
                                      </p:to>
                                    </p:set>
                                  </p:childTnLst>
                                </p:cTn>
                              </p:par>
                              <p:par>
                                <p:cTn id="46" presetID="4" presetClass="entr" presetSubtype="16" fill="hold" nodeType="withEffect">
                                  <p:stCondLst>
                                    <p:cond delay="0"/>
                                  </p:stCondLst>
                                  <p:childTnLst>
                                    <p:set>
                                      <p:cBhvr>
                                        <p:cTn id="47" dur="1" fill="hold">
                                          <p:stCondLst>
                                            <p:cond delay="0"/>
                                          </p:stCondLst>
                                        </p:cTn>
                                        <p:tgtEl>
                                          <p:spTgt spid="120848"/>
                                        </p:tgtEl>
                                        <p:attrNameLst>
                                          <p:attrName>style.visibility</p:attrName>
                                        </p:attrNameLst>
                                      </p:cBhvr>
                                      <p:to>
                                        <p:strVal val="visible"/>
                                      </p:to>
                                    </p:set>
                                    <p:animEffect transition="in" filter="box(in)">
                                      <p:cBhvr>
                                        <p:cTn id="48" dur="500"/>
                                        <p:tgtEl>
                                          <p:spTgt spid="120848"/>
                                        </p:tgtEl>
                                      </p:cBhvr>
                                    </p:animEffect>
                                  </p:childTnLst>
                                </p:cTn>
                              </p:par>
                              <p:par>
                                <p:cTn id="49" presetID="4" presetClass="entr" presetSubtype="16" fill="hold" nodeType="withEffect">
                                  <p:stCondLst>
                                    <p:cond delay="0"/>
                                  </p:stCondLst>
                                  <p:childTnLst>
                                    <p:set>
                                      <p:cBhvr>
                                        <p:cTn id="50" dur="1" fill="hold">
                                          <p:stCondLst>
                                            <p:cond delay="0"/>
                                          </p:stCondLst>
                                        </p:cTn>
                                        <p:tgtEl>
                                          <p:spTgt spid="120849"/>
                                        </p:tgtEl>
                                        <p:attrNameLst>
                                          <p:attrName>style.visibility</p:attrName>
                                        </p:attrNameLst>
                                      </p:cBhvr>
                                      <p:to>
                                        <p:strVal val="visible"/>
                                      </p:to>
                                    </p:set>
                                    <p:animEffect transition="in" filter="box(in)">
                                      <p:cBhvr>
                                        <p:cTn id="51" dur="500"/>
                                        <p:tgtEl>
                                          <p:spTgt spid="120849"/>
                                        </p:tgtEl>
                                      </p:cBhvr>
                                    </p:animEffect>
                                  </p:childTnLst>
                                </p:cTn>
                              </p:par>
                            </p:childTnLst>
                          </p:cTn>
                        </p:par>
                      </p:childTnLst>
                    </p:cTn>
                  </p:par>
                  <p:par>
                    <p:cTn id="52" fill="hold">
                      <p:stCondLst>
                        <p:cond delay="indefinite"/>
                      </p:stCondLst>
                      <p:childTnLst>
                        <p:par>
                          <p:cTn id="53" fill="hold">
                            <p:stCondLst>
                              <p:cond delay="0"/>
                            </p:stCondLst>
                            <p:childTnLst>
                              <p:par>
                                <p:cTn id="54" presetID="27" presetClass="entr" presetSubtype="0" fill="hold" grpId="0" nodeType="clickEffect">
                                  <p:stCondLst>
                                    <p:cond delay="0"/>
                                  </p:stCondLst>
                                  <p:iterate type="lt">
                                    <p:tmPct val="50000"/>
                                  </p:iterate>
                                  <p:childTnLst>
                                    <p:set>
                                      <p:cBhvr>
                                        <p:cTn id="55" dur="1" fill="hold">
                                          <p:stCondLst>
                                            <p:cond delay="0"/>
                                          </p:stCondLst>
                                        </p:cTn>
                                        <p:tgtEl>
                                          <p:spTgt spid="120850"/>
                                        </p:tgtEl>
                                        <p:attrNameLst>
                                          <p:attrName>style.visibility</p:attrName>
                                        </p:attrNameLst>
                                      </p:cBhvr>
                                      <p:to>
                                        <p:strVal val="visible"/>
                                      </p:to>
                                    </p:set>
                                    <p:anim calcmode="discrete" valueType="clr">
                                      <p:cBhvr override="childStyle">
                                        <p:cTn id="56" dur="80"/>
                                        <p:tgtEl>
                                          <p:spTgt spid="120850"/>
                                        </p:tgtEl>
                                        <p:attrNameLst>
                                          <p:attrName>style.color</p:attrName>
                                        </p:attrNameLst>
                                      </p:cBhvr>
                                      <p:tavLst>
                                        <p:tav tm="0">
                                          <p:val>
                                            <p:clrVal>
                                              <a:schemeClr val="accent2"/>
                                            </p:clrVal>
                                          </p:val>
                                        </p:tav>
                                        <p:tav tm="50000">
                                          <p:val>
                                            <p:clrVal>
                                              <a:schemeClr val="hlink"/>
                                            </p:clrVal>
                                          </p:val>
                                        </p:tav>
                                      </p:tavLst>
                                    </p:anim>
                                    <p:anim calcmode="discrete" valueType="clr">
                                      <p:cBhvr>
                                        <p:cTn id="57" dur="80"/>
                                        <p:tgtEl>
                                          <p:spTgt spid="120850"/>
                                        </p:tgtEl>
                                        <p:attrNameLst>
                                          <p:attrName>fillcolor</p:attrName>
                                        </p:attrNameLst>
                                      </p:cBhvr>
                                      <p:tavLst>
                                        <p:tav tm="0">
                                          <p:val>
                                            <p:clrVal>
                                              <a:schemeClr val="accent2"/>
                                            </p:clrVal>
                                          </p:val>
                                        </p:tav>
                                        <p:tav tm="50000">
                                          <p:val>
                                            <p:clrVal>
                                              <a:schemeClr val="hlink"/>
                                            </p:clrVal>
                                          </p:val>
                                        </p:tav>
                                      </p:tavLst>
                                    </p:anim>
                                    <p:set>
                                      <p:cBhvr>
                                        <p:cTn id="58" dur="80"/>
                                        <p:tgtEl>
                                          <p:spTgt spid="120850"/>
                                        </p:tgtEl>
                                        <p:attrNameLst>
                                          <p:attrName>fill.type</p:attrName>
                                        </p:attrNameLst>
                                      </p:cBhvr>
                                      <p:to>
                                        <p:strVal val="solid"/>
                                      </p:to>
                                    </p:set>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grpId="0" nodeType="clickEffect">
                                  <p:stCondLst>
                                    <p:cond delay="0"/>
                                  </p:stCondLst>
                                  <p:iterate type="lt">
                                    <p:tmPct val="50000"/>
                                  </p:iterate>
                                  <p:childTnLst>
                                    <p:set>
                                      <p:cBhvr>
                                        <p:cTn id="62" dur="1" fill="hold">
                                          <p:stCondLst>
                                            <p:cond delay="0"/>
                                          </p:stCondLst>
                                        </p:cTn>
                                        <p:tgtEl>
                                          <p:spTgt spid="120851"/>
                                        </p:tgtEl>
                                        <p:attrNameLst>
                                          <p:attrName>style.visibility</p:attrName>
                                        </p:attrNameLst>
                                      </p:cBhvr>
                                      <p:to>
                                        <p:strVal val="visible"/>
                                      </p:to>
                                    </p:set>
                                    <p:anim calcmode="discrete" valueType="clr">
                                      <p:cBhvr override="childStyle">
                                        <p:cTn id="63" dur="80"/>
                                        <p:tgtEl>
                                          <p:spTgt spid="120851"/>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120851"/>
                                        </p:tgtEl>
                                        <p:attrNameLst>
                                          <p:attrName>fillcolor</p:attrName>
                                        </p:attrNameLst>
                                      </p:cBhvr>
                                      <p:tavLst>
                                        <p:tav tm="0">
                                          <p:val>
                                            <p:clrVal>
                                              <a:schemeClr val="accent2"/>
                                            </p:clrVal>
                                          </p:val>
                                        </p:tav>
                                        <p:tav tm="50000">
                                          <p:val>
                                            <p:clrVal>
                                              <a:schemeClr val="hlink"/>
                                            </p:clrVal>
                                          </p:val>
                                        </p:tav>
                                      </p:tavLst>
                                    </p:anim>
                                    <p:set>
                                      <p:cBhvr>
                                        <p:cTn id="65" dur="80"/>
                                        <p:tgtEl>
                                          <p:spTgt spid="12085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7" grpId="0"/>
      <p:bldP spid="120839" grpId="0"/>
      <p:bldP spid="120847" grpId="0"/>
      <p:bldP spid="120850" grpId="0"/>
      <p:bldP spid="120851" grpId="0"/>
      <p:bldP spid="12085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矩形 121857"/>
          <p:cNvSpPr/>
          <p:nvPr/>
        </p:nvSpPr>
        <p:spPr>
          <a:xfrm>
            <a:off x="0" y="332422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27650" name="矩形 121858"/>
          <p:cNvSpPr/>
          <p:nvPr/>
        </p:nvSpPr>
        <p:spPr>
          <a:xfrm>
            <a:off x="0" y="3324225"/>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27651" name="矩形 121859"/>
          <p:cNvSpPr/>
          <p:nvPr/>
        </p:nvSpPr>
        <p:spPr>
          <a:xfrm>
            <a:off x="0" y="3314700"/>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pSp>
        <p:nvGrpSpPr>
          <p:cNvPr id="121884" name="组合 121883"/>
          <p:cNvGrpSpPr/>
          <p:nvPr/>
        </p:nvGrpSpPr>
        <p:grpSpPr>
          <a:xfrm>
            <a:off x="1905000" y="914400"/>
            <a:ext cx="6484938" cy="533400"/>
            <a:chOff x="912" y="576"/>
            <a:chExt cx="4085" cy="336"/>
          </a:xfrm>
        </p:grpSpPr>
        <p:sp>
          <p:nvSpPr>
            <p:cNvPr id="27653" name="矩形 121861"/>
            <p:cNvSpPr/>
            <p:nvPr/>
          </p:nvSpPr>
          <p:spPr>
            <a:xfrm>
              <a:off x="912" y="576"/>
              <a:ext cx="2448"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需要指出，由于参差调谐在 </a:t>
              </a:r>
              <a:endParaRPr lang="zh-CN" altLang="en-US" sz="2400" b="1" dirty="0">
                <a:solidFill>
                  <a:srgbClr val="006C00"/>
                </a:solidFill>
                <a:latin typeface="仿宋" panose="02010609060101010101" charset="-122"/>
                <a:ea typeface="仿宋" panose="02010609060101010101" charset="-122"/>
                <a:cs typeface="仿宋" panose="02010609060101010101" charset="-122"/>
              </a:endParaRPr>
            </a:p>
          </p:txBody>
        </p:sp>
        <p:graphicFrame>
          <p:nvGraphicFramePr>
            <p:cNvPr id="27654" name="对象 121862"/>
            <p:cNvGraphicFramePr/>
            <p:nvPr/>
          </p:nvGraphicFramePr>
          <p:xfrm>
            <a:off x="3270" y="576"/>
            <a:ext cx="219" cy="276"/>
          </p:xfrm>
          <a:graphic>
            <a:graphicData uri="http://schemas.openxmlformats.org/presentationml/2006/ole">
              <mc:AlternateContent xmlns:mc="http://schemas.openxmlformats.org/markup-compatibility/2006">
                <mc:Choice xmlns:v="urn:schemas-microsoft-com:vml" Requires="v">
                  <p:oleObj spid="_x0000_s24589" name="" r:id="rId1" imgW="165100" imgH="228600" progId="Equation.DSMT4">
                    <p:embed/>
                  </p:oleObj>
                </mc:Choice>
                <mc:Fallback>
                  <p:oleObj name="" r:id="rId1" imgW="165100" imgH="228600" progId="Equation.DSMT4">
                    <p:embed/>
                    <p:pic>
                      <p:nvPicPr>
                        <p:cNvPr id="0" name="图片 3156"/>
                        <p:cNvPicPr/>
                        <p:nvPr/>
                      </p:nvPicPr>
                      <p:blipFill>
                        <a:blip r:embed="rId2"/>
                        <a:stretch>
                          <a:fillRect/>
                        </a:stretch>
                      </p:blipFill>
                      <p:spPr>
                        <a:xfrm>
                          <a:off x="3270" y="576"/>
                          <a:ext cx="219" cy="276"/>
                        </a:xfrm>
                        <a:prstGeom prst="rect">
                          <a:avLst/>
                        </a:prstGeom>
                        <a:noFill/>
                        <a:ln w="38100">
                          <a:noFill/>
                          <a:miter/>
                        </a:ln>
                      </p:spPr>
                    </p:pic>
                  </p:oleObj>
                </mc:Fallback>
              </mc:AlternateContent>
            </a:graphicData>
          </a:graphic>
        </p:graphicFrame>
        <p:sp>
          <p:nvSpPr>
            <p:cNvPr id="27655" name="矩形 121863"/>
            <p:cNvSpPr/>
            <p:nvPr/>
          </p:nvSpPr>
          <p:spPr>
            <a:xfrm>
              <a:off x="3418" y="576"/>
              <a:ext cx="1525"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处失谐，故其在 </a:t>
              </a:r>
              <a:endParaRPr lang="zh-CN" altLang="en-US" sz="2400" b="1" dirty="0">
                <a:solidFill>
                  <a:srgbClr val="006C00"/>
                </a:solidFill>
                <a:latin typeface="仿宋" panose="02010609060101010101" charset="-122"/>
                <a:ea typeface="仿宋" panose="02010609060101010101" charset="-122"/>
                <a:cs typeface="仿宋" panose="02010609060101010101" charset="-122"/>
              </a:endParaRPr>
            </a:p>
          </p:txBody>
        </p:sp>
        <p:graphicFrame>
          <p:nvGraphicFramePr>
            <p:cNvPr id="27656" name="对象 121864"/>
            <p:cNvGraphicFramePr/>
            <p:nvPr/>
          </p:nvGraphicFramePr>
          <p:xfrm>
            <a:off x="4837" y="624"/>
            <a:ext cx="160" cy="288"/>
          </p:xfrm>
          <a:graphic>
            <a:graphicData uri="http://schemas.openxmlformats.org/presentationml/2006/ole">
              <mc:AlternateContent xmlns:mc="http://schemas.openxmlformats.org/markup-compatibility/2006">
                <mc:Choice xmlns:v="urn:schemas-microsoft-com:vml" Requires="v">
                  <p:oleObj spid="_x0000_s24590" name="" r:id="rId3" imgW="165100" imgH="228600" progId="Equation.DSMT4">
                    <p:embed/>
                  </p:oleObj>
                </mc:Choice>
                <mc:Fallback>
                  <p:oleObj name="" r:id="rId3" imgW="165100" imgH="228600" progId="Equation.DSMT4">
                    <p:embed/>
                    <p:pic>
                      <p:nvPicPr>
                        <p:cNvPr id="0" name="图片 3153"/>
                        <p:cNvPicPr/>
                        <p:nvPr/>
                      </p:nvPicPr>
                      <p:blipFill>
                        <a:blip r:embed="rId2"/>
                        <a:stretch>
                          <a:fillRect/>
                        </a:stretch>
                      </p:blipFill>
                      <p:spPr>
                        <a:xfrm>
                          <a:off x="4837" y="624"/>
                          <a:ext cx="160" cy="288"/>
                        </a:xfrm>
                        <a:prstGeom prst="rect">
                          <a:avLst/>
                        </a:prstGeom>
                        <a:noFill/>
                        <a:ln w="38100">
                          <a:noFill/>
                          <a:miter/>
                        </a:ln>
                      </p:spPr>
                    </p:pic>
                  </p:oleObj>
                </mc:Fallback>
              </mc:AlternateContent>
            </a:graphicData>
          </a:graphic>
        </p:graphicFrame>
      </p:grpSp>
      <p:sp>
        <p:nvSpPr>
          <p:cNvPr id="121869" name="矩形 121868"/>
          <p:cNvSpPr/>
          <p:nvPr/>
        </p:nvSpPr>
        <p:spPr>
          <a:xfrm>
            <a:off x="1219200" y="2209800"/>
            <a:ext cx="5200650" cy="457200"/>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倍数小。可以证明它们有如下关系：</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sp>
        <p:nvSpPr>
          <p:cNvPr id="27658" name="矩形 121869"/>
          <p:cNvSpPr/>
          <p:nvPr/>
        </p:nvSpPr>
        <p:spPr>
          <a:xfrm>
            <a:off x="0" y="323373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121871" name="对象 121870"/>
          <p:cNvGraphicFramePr/>
          <p:nvPr/>
        </p:nvGraphicFramePr>
        <p:xfrm>
          <a:off x="1828800" y="3048000"/>
          <a:ext cx="5638800" cy="715963"/>
        </p:xfrm>
        <a:graphic>
          <a:graphicData uri="http://schemas.openxmlformats.org/presentationml/2006/ole">
            <mc:AlternateContent xmlns:mc="http://schemas.openxmlformats.org/markup-compatibility/2006">
              <mc:Choice xmlns:v="urn:schemas-microsoft-com:vml" Requires="v">
                <p:oleObj spid="_x0000_s24591" name="" r:id="rId4" imgW="3465830" imgH="444500" progId="Equation.DSMT4">
                  <p:embed/>
                </p:oleObj>
              </mc:Choice>
              <mc:Fallback>
                <p:oleObj name="" r:id="rId4" imgW="3465830" imgH="444500" progId="Equation.DSMT4">
                  <p:embed/>
                  <p:pic>
                    <p:nvPicPr>
                      <p:cNvPr id="0" name="图片 3158"/>
                      <p:cNvPicPr/>
                      <p:nvPr/>
                    </p:nvPicPr>
                    <p:blipFill>
                      <a:blip r:embed="rId5"/>
                      <a:stretch>
                        <a:fillRect/>
                      </a:stretch>
                    </p:blipFill>
                    <p:spPr>
                      <a:xfrm>
                        <a:off x="1828800" y="3048000"/>
                        <a:ext cx="5638800" cy="715963"/>
                      </a:xfrm>
                      <a:prstGeom prst="rect">
                        <a:avLst/>
                      </a:prstGeom>
                      <a:noFill/>
                      <a:ln w="38100">
                        <a:noFill/>
                        <a:miter/>
                      </a:ln>
                    </p:spPr>
                  </p:pic>
                </p:oleObj>
              </mc:Fallback>
            </mc:AlternateContent>
          </a:graphicData>
        </a:graphic>
      </p:graphicFrame>
      <p:grpSp>
        <p:nvGrpSpPr>
          <p:cNvPr id="121887" name="组合 121886"/>
          <p:cNvGrpSpPr/>
          <p:nvPr/>
        </p:nvGrpSpPr>
        <p:grpSpPr>
          <a:xfrm>
            <a:off x="1905000" y="4038600"/>
            <a:ext cx="4343400" cy="609600"/>
            <a:chOff x="720" y="2736"/>
            <a:chExt cx="2736" cy="384"/>
          </a:xfrm>
        </p:grpSpPr>
        <p:sp>
          <p:nvSpPr>
            <p:cNvPr id="27661" name="矩形 121871"/>
            <p:cNvSpPr/>
            <p:nvPr/>
          </p:nvSpPr>
          <p:spPr>
            <a:xfrm>
              <a:off x="720" y="2784"/>
              <a:ext cx="1008"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例如，设</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aphicFrame>
          <p:nvGraphicFramePr>
            <p:cNvPr id="27662" name="对象 121873"/>
            <p:cNvGraphicFramePr/>
            <p:nvPr/>
          </p:nvGraphicFramePr>
          <p:xfrm>
            <a:off x="1584" y="2832"/>
            <a:ext cx="392" cy="240"/>
          </p:xfrm>
          <a:graphic>
            <a:graphicData uri="http://schemas.openxmlformats.org/presentationml/2006/ole">
              <mc:AlternateContent xmlns:mc="http://schemas.openxmlformats.org/markup-compatibility/2006">
                <mc:Choice xmlns:v="urn:schemas-microsoft-com:vml" Requires="v">
                  <p:oleObj spid="_x0000_s24592" name="" r:id="rId6" imgW="381000" imgH="228600" progId="Equation.DSMT4">
                    <p:embed/>
                  </p:oleObj>
                </mc:Choice>
                <mc:Fallback>
                  <p:oleObj name="" r:id="rId6" imgW="381000" imgH="228600" progId="Equation.DSMT4">
                    <p:embed/>
                    <p:pic>
                      <p:nvPicPr>
                        <p:cNvPr id="0" name="图片 3160"/>
                        <p:cNvPicPr/>
                        <p:nvPr/>
                      </p:nvPicPr>
                      <p:blipFill>
                        <a:blip r:embed="rId7"/>
                        <a:stretch>
                          <a:fillRect/>
                        </a:stretch>
                      </p:blipFill>
                      <p:spPr>
                        <a:xfrm>
                          <a:off x="1584" y="2832"/>
                          <a:ext cx="392" cy="240"/>
                        </a:xfrm>
                        <a:prstGeom prst="rect">
                          <a:avLst/>
                        </a:prstGeom>
                        <a:noFill/>
                        <a:ln w="38100">
                          <a:noFill/>
                          <a:miter/>
                        </a:ln>
                      </p:spPr>
                    </p:pic>
                  </p:oleObj>
                </mc:Fallback>
              </mc:AlternateContent>
            </a:graphicData>
          </a:graphic>
        </p:graphicFrame>
        <p:sp>
          <p:nvSpPr>
            <p:cNvPr id="27663" name="矩形 121874"/>
            <p:cNvSpPr/>
            <p:nvPr/>
          </p:nvSpPr>
          <p:spPr>
            <a:xfrm>
              <a:off x="1968" y="2784"/>
              <a:ext cx="1326"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，则上式等于 </a:t>
              </a:r>
              <a:endParaRPr lang="zh-CN" altLang="en-US" sz="2400" b="1" dirty="0">
                <a:solidFill>
                  <a:srgbClr val="006C00"/>
                </a:solidFill>
                <a:latin typeface="仿宋" panose="02010609060101010101" charset="-122"/>
                <a:ea typeface="仿宋" panose="02010609060101010101" charset="-122"/>
                <a:cs typeface="仿宋" panose="02010609060101010101" charset="-122"/>
              </a:endParaRPr>
            </a:p>
          </p:txBody>
        </p:sp>
        <p:graphicFrame>
          <p:nvGraphicFramePr>
            <p:cNvPr id="27664" name="对象 121875"/>
            <p:cNvGraphicFramePr/>
            <p:nvPr/>
          </p:nvGraphicFramePr>
          <p:xfrm>
            <a:off x="3168" y="2736"/>
            <a:ext cx="288" cy="384"/>
          </p:xfrm>
          <a:graphic>
            <a:graphicData uri="http://schemas.openxmlformats.org/presentationml/2006/ole">
              <mc:AlternateContent xmlns:mc="http://schemas.openxmlformats.org/markup-compatibility/2006">
                <mc:Choice xmlns:v="urn:schemas-microsoft-com:vml" Requires="v">
                  <p:oleObj spid="_x0000_s24593" name="" r:id="rId8" imgW="228600" imgH="304800" progId="Equation.DSMT4">
                    <p:embed/>
                  </p:oleObj>
                </mc:Choice>
                <mc:Fallback>
                  <p:oleObj name="" r:id="rId8" imgW="228600" imgH="304800" progId="Equation.DSMT4">
                    <p:embed/>
                    <p:pic>
                      <p:nvPicPr>
                        <p:cNvPr id="0" name="图片 3157"/>
                        <p:cNvPicPr/>
                        <p:nvPr/>
                      </p:nvPicPr>
                      <p:blipFill>
                        <a:blip r:embed="rId9"/>
                        <a:stretch>
                          <a:fillRect/>
                        </a:stretch>
                      </p:blipFill>
                      <p:spPr>
                        <a:xfrm>
                          <a:off x="3168" y="2736"/>
                          <a:ext cx="288" cy="384"/>
                        </a:xfrm>
                        <a:prstGeom prst="rect">
                          <a:avLst/>
                        </a:prstGeom>
                        <a:noFill/>
                        <a:ln w="38100">
                          <a:noFill/>
                          <a:miter/>
                        </a:ln>
                      </p:spPr>
                    </p:pic>
                  </p:oleObj>
                </mc:Fallback>
              </mc:AlternateContent>
            </a:graphicData>
          </a:graphic>
        </p:graphicFrame>
      </p:grpSp>
      <p:sp>
        <p:nvSpPr>
          <p:cNvPr id="121877" name="矩形 121876"/>
          <p:cNvSpPr/>
          <p:nvPr/>
        </p:nvSpPr>
        <p:spPr>
          <a:xfrm>
            <a:off x="1143000" y="4876800"/>
            <a:ext cx="7772400" cy="1152525"/>
          </a:xfrm>
          <a:prstGeom prst="rect">
            <a:avLst/>
          </a:prstGeom>
          <a:noFill/>
          <a:ln w="9525">
            <a:noFill/>
          </a:ln>
        </p:spPr>
        <p:txBody>
          <a:bodyPr anchor="t" anchorCtr="0">
            <a:spAutoFit/>
          </a:bodyPr>
          <a:lstStyle/>
          <a:p>
            <a:pPr>
              <a:lnSpc>
                <a:spcPct val="145000"/>
              </a:lnSpc>
            </a:pPr>
            <a:r>
              <a:rPr lang="en-US" altLang="zh-CN" sz="2400" b="1" dirty="0">
                <a:solidFill>
                  <a:srgbClr val="00CC00"/>
                </a:solidFill>
                <a:latin typeface="仿宋" panose="02010609060101010101" charset="-122"/>
                <a:ea typeface="仿宋" panose="02010609060101010101" charset="-122"/>
                <a:cs typeface="仿宋" panose="02010609060101010101" charset="-122"/>
              </a:rPr>
              <a:t>    </a:t>
            </a:r>
            <a:r>
              <a:rPr lang="zh-CN" altLang="en-US" sz="2400" b="1" dirty="0">
                <a:solidFill>
                  <a:srgbClr val="006C00"/>
                </a:solidFill>
                <a:latin typeface="仿宋" panose="02010609060101010101" charset="-122"/>
                <a:ea typeface="仿宋" panose="02010609060101010101" charset="-122"/>
                <a:cs typeface="仿宋" panose="02010609060101010101" charset="-122"/>
              </a:rPr>
              <a:t>即双参差调谐放大的谐振放大倍数等于调谐于同一频率的两级放大器的放大倍数的一半。</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pSp>
        <p:nvGrpSpPr>
          <p:cNvPr id="121886" name="组合 121885"/>
          <p:cNvGrpSpPr/>
          <p:nvPr/>
        </p:nvGrpSpPr>
        <p:grpSpPr>
          <a:xfrm>
            <a:off x="1143000" y="1524000"/>
            <a:ext cx="8001000" cy="457200"/>
            <a:chOff x="720" y="960"/>
            <a:chExt cx="5040" cy="288"/>
          </a:xfrm>
        </p:grpSpPr>
        <p:grpSp>
          <p:nvGrpSpPr>
            <p:cNvPr id="27670" name="组合 121882"/>
            <p:cNvGrpSpPr/>
            <p:nvPr/>
          </p:nvGrpSpPr>
          <p:grpSpPr>
            <a:xfrm>
              <a:off x="720" y="960"/>
              <a:ext cx="1440" cy="288"/>
              <a:chOff x="720" y="960"/>
              <a:chExt cx="1440" cy="288"/>
            </a:xfrm>
          </p:grpSpPr>
          <p:sp>
            <p:nvSpPr>
              <p:cNvPr id="27671" name="矩形 121865"/>
              <p:cNvSpPr/>
              <p:nvPr/>
            </p:nvSpPr>
            <p:spPr>
              <a:xfrm>
                <a:off x="720" y="960"/>
                <a:ext cx="990"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rPr>
                  <a:t>点的放大</a:t>
                </a:r>
                <a:endParaRPr lang="zh-CN" altLang="en-US" sz="2400" b="1" dirty="0">
                  <a:solidFill>
                    <a:srgbClr val="006C00"/>
                  </a:solidFill>
                  <a:latin typeface="仿宋" panose="02010609060101010101" charset="-122"/>
                  <a:ea typeface="仿宋" panose="02010609060101010101" charset="-122"/>
                </a:endParaRPr>
              </a:p>
            </p:txBody>
          </p:sp>
          <p:graphicFrame>
            <p:nvGraphicFramePr>
              <p:cNvPr id="27672" name="对象 121867"/>
              <p:cNvGraphicFramePr/>
              <p:nvPr/>
            </p:nvGraphicFramePr>
            <p:xfrm>
              <a:off x="1920" y="1008"/>
              <a:ext cx="240" cy="230"/>
            </p:xfrm>
            <a:graphic>
              <a:graphicData uri="http://schemas.openxmlformats.org/presentationml/2006/ole">
                <mc:AlternateContent xmlns:mc="http://schemas.openxmlformats.org/markup-compatibility/2006">
                  <mc:Choice xmlns:v="urn:schemas-microsoft-com:vml" Requires="v">
                    <p:oleObj spid="_x0000_s24594" name="" r:id="rId10" imgW="241300" imgH="228600" progId="Equation.DSMT4">
                      <p:embed/>
                    </p:oleObj>
                  </mc:Choice>
                  <mc:Fallback>
                    <p:oleObj name="" r:id="rId10" imgW="241300" imgH="228600" progId="Equation.DSMT4">
                      <p:embed/>
                      <p:pic>
                        <p:nvPicPr>
                          <p:cNvPr id="0" name="图片 3159"/>
                          <p:cNvPicPr/>
                          <p:nvPr/>
                        </p:nvPicPr>
                        <p:blipFill>
                          <a:blip r:embed="rId11"/>
                          <a:stretch>
                            <a:fillRect/>
                          </a:stretch>
                        </p:blipFill>
                        <p:spPr>
                          <a:xfrm>
                            <a:off x="1920" y="1008"/>
                            <a:ext cx="240" cy="230"/>
                          </a:xfrm>
                          <a:prstGeom prst="rect">
                            <a:avLst/>
                          </a:prstGeom>
                          <a:noFill/>
                          <a:ln w="38100">
                            <a:noFill/>
                            <a:miter/>
                          </a:ln>
                        </p:spPr>
                      </p:pic>
                    </p:oleObj>
                  </mc:Fallback>
                </mc:AlternateContent>
              </a:graphicData>
            </a:graphic>
          </p:graphicFrame>
          <p:sp>
            <p:nvSpPr>
              <p:cNvPr id="27673" name="矩形 121880"/>
              <p:cNvSpPr/>
              <p:nvPr/>
            </p:nvSpPr>
            <p:spPr>
              <a:xfrm>
                <a:off x="1488" y="960"/>
                <a:ext cx="528" cy="288"/>
              </a:xfrm>
              <a:prstGeom prst="rect">
                <a:avLst/>
              </a:prstGeom>
              <a:noFill/>
              <a:ln w="9525">
                <a:noFill/>
              </a:ln>
            </p:spPr>
            <p:txBody>
              <a:bodyPr anchor="t" anchorCtr="0">
                <a:spAutoFit/>
              </a:bodyPr>
              <a:lstStyle/>
              <a:p>
                <a:r>
                  <a:rPr lang="zh-CN" altLang="en-US" sz="2400" b="1" dirty="0">
                    <a:solidFill>
                      <a:srgbClr val="006C00"/>
                    </a:solidFill>
                    <a:latin typeface="仿宋" panose="02010609060101010101" charset="-122"/>
                    <a:ea typeface="仿宋" panose="02010609060101010101" charset="-122"/>
                    <a:cs typeface="仿宋" panose="02010609060101010101" charset="-122"/>
                  </a:rPr>
                  <a:t>倍数</a:t>
                </a:r>
                <a:r>
                  <a:rPr lang="zh-CN" altLang="en-US" sz="2400" b="1" dirty="0">
                    <a:solidFill>
                      <a:srgbClr val="00CC00"/>
                    </a:solidFill>
                    <a:latin typeface="仿宋" panose="02010609060101010101" charset="-122"/>
                    <a:ea typeface="仿宋" panose="02010609060101010101" charset="-122"/>
                    <a:cs typeface="仿宋" panose="02010609060101010101" charset="-122"/>
                  </a:rPr>
                  <a:t> </a:t>
                </a:r>
                <a:endParaRPr lang="zh-CN" altLang="en-US" sz="2400" b="1" dirty="0">
                  <a:solidFill>
                    <a:srgbClr val="00CC00"/>
                  </a:solidFill>
                  <a:latin typeface="仿宋" panose="02010609060101010101" charset="-122"/>
                  <a:ea typeface="仿宋" panose="02010609060101010101" charset="-122"/>
                  <a:cs typeface="仿宋" panose="02010609060101010101" charset="-122"/>
                </a:endParaRPr>
              </a:p>
            </p:txBody>
          </p:sp>
        </p:grpSp>
        <p:sp>
          <p:nvSpPr>
            <p:cNvPr id="27674" name="矩形 121884"/>
            <p:cNvSpPr/>
            <p:nvPr/>
          </p:nvSpPr>
          <p:spPr>
            <a:xfrm>
              <a:off x="2170" y="960"/>
              <a:ext cx="3590" cy="288"/>
            </a:xfrm>
            <a:prstGeom prst="rect">
              <a:avLst/>
            </a:prstGeom>
            <a:noFill/>
            <a:ln w="9525">
              <a:noFill/>
            </a:ln>
          </p:spPr>
          <p:txBody>
            <a:bodyPr wrap="none" anchor="t" anchorCtr="0">
              <a:spAutoFit/>
            </a:bodyPr>
            <a:lstStyle/>
            <a:p>
              <a:r>
                <a:rPr lang="zh-CN" altLang="en-US" sz="2400" b="1" dirty="0">
                  <a:solidFill>
                    <a:srgbClr val="006C00"/>
                  </a:solidFill>
                  <a:latin typeface="仿宋" panose="02010609060101010101" charset="-122"/>
                  <a:ea typeface="仿宋" panose="02010609060101010101" charset="-122"/>
                </a:rPr>
                <a:t>要比调谐于同一频率的两级放大器的放大</a:t>
              </a:r>
              <a:endParaRPr lang="zh-CN" altLang="en-US" sz="2400" b="1" dirty="0">
                <a:solidFill>
                  <a:srgbClr val="006C00"/>
                </a:solidFill>
                <a:latin typeface="仿宋" panose="02010609060101010101" charset="-122"/>
                <a:ea typeface="仿宋" panose="02010609060101010101" charset="-122"/>
              </a:endParaRP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21884"/>
                                        </p:tgtEl>
                                        <p:attrNameLst>
                                          <p:attrName>style.visibility</p:attrName>
                                        </p:attrNameLst>
                                      </p:cBhvr>
                                      <p:to>
                                        <p:strVal val="visible"/>
                                      </p:to>
                                    </p:set>
                                    <p:animEffect transition="in" filter="strips(upRight)">
                                      <p:cBhvr>
                                        <p:cTn id="7" dur="500"/>
                                        <p:tgtEl>
                                          <p:spTgt spid="12188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121886"/>
                                        </p:tgtEl>
                                        <p:attrNameLst>
                                          <p:attrName>style.visibility</p:attrName>
                                        </p:attrNameLst>
                                      </p:cBhvr>
                                      <p:to>
                                        <p:strVal val="visible"/>
                                      </p:to>
                                    </p:set>
                                    <p:animEffect transition="in" filter="strips(upRight)">
                                      <p:cBhvr>
                                        <p:cTn id="12" dur="500"/>
                                        <p:tgtEl>
                                          <p:spTgt spid="121886"/>
                                        </p:tgtEl>
                                      </p:cBhvr>
                                    </p:animEffect>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21869"/>
                                        </p:tgtEl>
                                        <p:attrNameLst>
                                          <p:attrName>style.visibility</p:attrName>
                                        </p:attrNameLst>
                                      </p:cBhvr>
                                      <p:to>
                                        <p:strVal val="visible"/>
                                      </p:to>
                                    </p:set>
                                    <p:anim calcmode="discrete" valueType="clr">
                                      <p:cBhvr override="childStyle">
                                        <p:cTn id="17" dur="80"/>
                                        <p:tgtEl>
                                          <p:spTgt spid="121869"/>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21869"/>
                                        </p:tgtEl>
                                        <p:attrNameLst>
                                          <p:attrName>fillcolor</p:attrName>
                                        </p:attrNameLst>
                                      </p:cBhvr>
                                      <p:tavLst>
                                        <p:tav tm="0">
                                          <p:val>
                                            <p:clrVal>
                                              <a:schemeClr val="accent2"/>
                                            </p:clrVal>
                                          </p:val>
                                        </p:tav>
                                        <p:tav tm="50000">
                                          <p:val>
                                            <p:clrVal>
                                              <a:schemeClr val="hlink"/>
                                            </p:clrVal>
                                          </p:val>
                                        </p:tav>
                                      </p:tavLst>
                                    </p:anim>
                                    <p:set>
                                      <p:cBhvr>
                                        <p:cTn id="19" dur="80"/>
                                        <p:tgtEl>
                                          <p:spTgt spid="121869"/>
                                        </p:tgtEl>
                                        <p:attrNameLst>
                                          <p:attrName>fill.type</p:attrName>
                                        </p:attrNameLst>
                                      </p:cBhvr>
                                      <p:to>
                                        <p:strVal val="solid"/>
                                      </p:to>
                                    </p:se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nodeType="clickEffect">
                                  <p:stCondLst>
                                    <p:cond delay="0"/>
                                  </p:stCondLst>
                                  <p:childTnLst>
                                    <p:set>
                                      <p:cBhvr>
                                        <p:cTn id="23" dur="1" fill="hold">
                                          <p:stCondLst>
                                            <p:cond delay="0"/>
                                          </p:stCondLst>
                                        </p:cTn>
                                        <p:tgtEl>
                                          <p:spTgt spid="121871"/>
                                        </p:tgtEl>
                                        <p:attrNameLst>
                                          <p:attrName>style.visibility</p:attrName>
                                        </p:attrNameLst>
                                      </p:cBhvr>
                                      <p:to>
                                        <p:strVal val="visible"/>
                                      </p:to>
                                    </p:set>
                                    <p:animEffect transition="in" filter="strips(upRight)">
                                      <p:cBhvr>
                                        <p:cTn id="24" dur="500"/>
                                        <p:tgtEl>
                                          <p:spTgt spid="121871"/>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3" fill="hold" nodeType="clickEffect">
                                  <p:stCondLst>
                                    <p:cond delay="0"/>
                                  </p:stCondLst>
                                  <p:childTnLst>
                                    <p:set>
                                      <p:cBhvr>
                                        <p:cTn id="28" dur="1" fill="hold">
                                          <p:stCondLst>
                                            <p:cond delay="0"/>
                                          </p:stCondLst>
                                        </p:cTn>
                                        <p:tgtEl>
                                          <p:spTgt spid="121887"/>
                                        </p:tgtEl>
                                        <p:attrNameLst>
                                          <p:attrName>style.visibility</p:attrName>
                                        </p:attrNameLst>
                                      </p:cBhvr>
                                      <p:to>
                                        <p:strVal val="visible"/>
                                      </p:to>
                                    </p:set>
                                    <p:animEffect transition="in" filter="strips(upRight)">
                                      <p:cBhvr>
                                        <p:cTn id="29" dur="500"/>
                                        <p:tgtEl>
                                          <p:spTgt spid="121887"/>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grpId="0" nodeType="clickEffect">
                                  <p:stCondLst>
                                    <p:cond delay="0"/>
                                  </p:stCondLst>
                                  <p:iterate type="lt">
                                    <p:tmPct val="50000"/>
                                  </p:iterate>
                                  <p:childTnLst>
                                    <p:set>
                                      <p:cBhvr>
                                        <p:cTn id="33" dur="1" fill="hold">
                                          <p:stCondLst>
                                            <p:cond delay="0"/>
                                          </p:stCondLst>
                                        </p:cTn>
                                        <p:tgtEl>
                                          <p:spTgt spid="121877"/>
                                        </p:tgtEl>
                                        <p:attrNameLst>
                                          <p:attrName>style.visibility</p:attrName>
                                        </p:attrNameLst>
                                      </p:cBhvr>
                                      <p:to>
                                        <p:strVal val="visible"/>
                                      </p:to>
                                    </p:set>
                                    <p:anim calcmode="discrete" valueType="clr">
                                      <p:cBhvr override="childStyle">
                                        <p:cTn id="34" dur="80"/>
                                        <p:tgtEl>
                                          <p:spTgt spid="121877"/>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121877"/>
                                        </p:tgtEl>
                                        <p:attrNameLst>
                                          <p:attrName>fillcolor</p:attrName>
                                        </p:attrNameLst>
                                      </p:cBhvr>
                                      <p:tavLst>
                                        <p:tav tm="0">
                                          <p:val>
                                            <p:clrVal>
                                              <a:schemeClr val="accent2"/>
                                            </p:clrVal>
                                          </p:val>
                                        </p:tav>
                                        <p:tav tm="50000">
                                          <p:val>
                                            <p:clrVal>
                                              <a:schemeClr val="hlink"/>
                                            </p:clrVal>
                                          </p:val>
                                        </p:tav>
                                      </p:tavLst>
                                    </p:anim>
                                    <p:set>
                                      <p:cBhvr>
                                        <p:cTn id="36" dur="80"/>
                                        <p:tgtEl>
                                          <p:spTgt spid="1218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9" grpId="0"/>
      <p:bldP spid="12187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矩形 146435"/>
          <p:cNvSpPr/>
          <p:nvPr/>
        </p:nvSpPr>
        <p:spPr>
          <a:xfrm>
            <a:off x="1904365" y="152241"/>
            <a:ext cx="5692140" cy="645160"/>
          </a:xfrm>
          <a:prstGeom prst="rect">
            <a:avLst/>
          </a:prstGeom>
          <a:noFill/>
          <a:ln w="9525">
            <a:noFill/>
          </a:ln>
        </p:spPr>
        <p:txBody>
          <a:bodyPr wrap="none" anchor="ctr" anchorCtr="0">
            <a:spAutoFit/>
          </a:bodyPr>
          <a:lstStyle/>
          <a:p>
            <a:r>
              <a:rPr lang="zh-CN" altLang="en-US" sz="3600" b="1" dirty="0">
                <a:solidFill>
                  <a:schemeClr val="tx1"/>
                </a:solidFill>
                <a:latin typeface="仿宋" panose="02010609060101010101" charset="-122"/>
                <a:ea typeface="仿宋" panose="02010609060101010101" charset="-122"/>
              </a:rPr>
              <a:t>五、双调谐回路谐振放大器</a:t>
            </a:r>
            <a:endParaRPr lang="zh-CN" altLang="en-US" sz="3600" b="1" dirty="0">
              <a:solidFill>
                <a:schemeClr val="tx1"/>
              </a:solidFill>
              <a:latin typeface="仿宋" panose="02010609060101010101" charset="-122"/>
              <a:ea typeface="仿宋" panose="02010609060101010101" charset="-122"/>
            </a:endParaRPr>
          </a:p>
        </p:txBody>
      </p:sp>
      <p:sp>
        <p:nvSpPr>
          <p:cNvPr id="28674" name="矩形 146436"/>
          <p:cNvSpPr/>
          <p:nvPr/>
        </p:nvSpPr>
        <p:spPr>
          <a:xfrm>
            <a:off x="914400" y="1524000"/>
            <a:ext cx="7696200" cy="1552575"/>
          </a:xfrm>
          <a:prstGeom prst="rect">
            <a:avLst/>
          </a:prstGeom>
          <a:noFill/>
          <a:ln w="9525">
            <a:noFill/>
          </a:ln>
        </p:spPr>
        <p:txBody>
          <a:bodyPr anchor="ctr" anchorCtr="0">
            <a:spAutoFit/>
          </a:bodyPr>
          <a:lstStyle/>
          <a:p>
            <a:r>
              <a:rPr lang="en-US" altLang="zh-CN" sz="2400" b="1" dirty="0">
                <a:solidFill>
                  <a:srgbClr val="00CC66"/>
                </a:solidFill>
                <a:latin typeface="仿宋" panose="02010609060101010101" charset="-122"/>
                <a:ea typeface="仿宋" panose="02010609060101010101" charset="-122"/>
                <a:cs typeface="仿宋" panose="02010609060101010101" charset="-122"/>
              </a:rPr>
              <a:t>    </a:t>
            </a:r>
            <a:r>
              <a:rPr lang="zh-CN" altLang="en-US" sz="2400" b="1" dirty="0">
                <a:latin typeface="仿宋" panose="02010609060101010101" charset="-122"/>
                <a:ea typeface="仿宋" panose="02010609060101010101" charset="-122"/>
                <a:cs typeface="仿宋" panose="02010609060101010101" charset="-122"/>
              </a:rPr>
              <a:t>双调谐回路谐振放大器如图</a:t>
            </a:r>
            <a:r>
              <a:rPr lang="en-US" altLang="zh-CN" sz="2400" b="1" dirty="0">
                <a:latin typeface="仿宋" panose="02010609060101010101" charset="-122"/>
                <a:ea typeface="仿宋" panose="02010609060101010101" charset="-122"/>
                <a:cs typeface="仿宋" panose="02010609060101010101" charset="-122"/>
              </a:rPr>
              <a:t>3-5</a:t>
            </a:r>
            <a:r>
              <a:rPr lang="zh-CN" altLang="en-US" sz="2400" b="1" dirty="0">
                <a:latin typeface="仿宋" panose="02010609060101010101" charset="-122"/>
                <a:ea typeface="仿宋" panose="02010609060101010101" charset="-122"/>
                <a:cs typeface="仿宋" panose="02010609060101010101" charset="-122"/>
              </a:rPr>
              <a:t>所示。与单调谐回路谐振放大器比较，该电路输出变压器的初、次级均接有并联谐振回路。这种调谐放大器容易做到既有较宽的通频带，又有较好的选择性。</a:t>
            </a:r>
            <a:endParaRPr lang="zh-CN" altLang="en-US" sz="2400" b="1" dirty="0">
              <a:latin typeface="仿宋" panose="02010609060101010101" charset="-122"/>
              <a:ea typeface="仿宋" panose="02010609060101010101" charset="-122"/>
              <a:cs typeface="仿宋" panose="02010609060101010101" charset="-122"/>
            </a:endParaRPr>
          </a:p>
        </p:txBody>
      </p:sp>
      <p:pic>
        <p:nvPicPr>
          <p:cNvPr id="28675" name="图片 146437"/>
          <p:cNvPicPr>
            <a:picLocks noChangeAspect="1"/>
          </p:cNvPicPr>
          <p:nvPr/>
        </p:nvPicPr>
        <p:blipFill>
          <a:blip r:embed="rId1"/>
          <a:stretch>
            <a:fillRect/>
          </a:stretch>
        </p:blipFill>
        <p:spPr>
          <a:xfrm>
            <a:off x="2057400" y="3200400"/>
            <a:ext cx="4953000" cy="2925763"/>
          </a:xfrm>
          <a:prstGeom prst="rect">
            <a:avLst/>
          </a:prstGeom>
          <a:noFill/>
          <a:ln w="9525">
            <a:noFill/>
          </a:ln>
        </p:spPr>
      </p:pic>
      <p:sp>
        <p:nvSpPr>
          <p:cNvPr id="28676" name="矩形 146438"/>
          <p:cNvSpPr/>
          <p:nvPr/>
        </p:nvSpPr>
        <p:spPr>
          <a:xfrm>
            <a:off x="3200400" y="6172200"/>
            <a:ext cx="3092450" cy="366713"/>
          </a:xfrm>
          <a:prstGeom prst="rect">
            <a:avLst/>
          </a:prstGeom>
          <a:noFill/>
          <a:ln w="9525">
            <a:noFill/>
          </a:ln>
        </p:spPr>
        <p:txBody>
          <a:bodyPr wrap="none" anchor="ctr" anchorCtr="0">
            <a:spAutoFit/>
          </a:bodyPr>
          <a:lstStyle/>
          <a:p>
            <a:pPr algn="ctr"/>
            <a:r>
              <a:rPr lang="zh-CN" altLang="en-US" dirty="0">
                <a:latin typeface="仿宋" panose="02010609060101010101" charset="-122"/>
                <a:ea typeface="仿宋" panose="02010609060101010101" charset="-122"/>
                <a:cs typeface="仿宋" panose="02010609060101010101" charset="-122"/>
              </a:rPr>
              <a:t>图</a:t>
            </a:r>
            <a:r>
              <a:rPr lang="en-US" altLang="zh-CN" dirty="0">
                <a:latin typeface="仿宋" panose="02010609060101010101" charset="-122"/>
                <a:ea typeface="仿宋" panose="02010609060101010101" charset="-122"/>
                <a:cs typeface="仿宋" panose="02010609060101010101" charset="-122"/>
              </a:rPr>
              <a:t>3-5 </a:t>
            </a:r>
            <a:r>
              <a:rPr lang="zh-CN" altLang="en-US" dirty="0">
                <a:latin typeface="仿宋" panose="02010609060101010101" charset="-122"/>
                <a:ea typeface="仿宋" panose="02010609060101010101" charset="-122"/>
                <a:cs typeface="仿宋" panose="02010609060101010101" charset="-122"/>
              </a:rPr>
              <a:t>双调谐回路谐振放大器</a:t>
            </a:r>
            <a:endParaRPr lang="zh-CN" altLang="en-US" dirty="0">
              <a:latin typeface="仿宋" panose="02010609060101010101" charset="-122"/>
              <a:ea typeface="仿宋" panose="02010609060101010101" charset="-122"/>
              <a:cs typeface="仿宋" panose="02010609060101010101" charset="-122"/>
            </a:endParaRPr>
          </a:p>
        </p:txBody>
      </p:sp>
    </p:spTree>
  </p:cSld>
  <p:clrMapOvr>
    <a:masterClrMapping/>
  </p:clrMapOvr>
  <p:transition>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147459"/>
          <p:cNvSpPr/>
          <p:nvPr/>
        </p:nvSpPr>
        <p:spPr>
          <a:xfrm>
            <a:off x="1295400" y="1173163"/>
            <a:ext cx="6736080" cy="460375"/>
          </a:xfrm>
          <a:prstGeom prst="rect">
            <a:avLst/>
          </a:prstGeom>
          <a:noFill/>
          <a:ln w="9525">
            <a:noFill/>
          </a:ln>
        </p:spPr>
        <p:txBody>
          <a:bodyPr wrap="none" anchor="ctr" anchorCtr="0">
            <a:spAutoFit/>
          </a:bodyPr>
          <a:lstStyle/>
          <a:p>
            <a:r>
              <a:rPr lang="zh-CN" altLang="en-US" sz="2400" dirty="0">
                <a:latin typeface="仿宋" panose="02010609060101010101" charset="-122"/>
                <a:ea typeface="仿宋" panose="02010609060101010101" charset="-122"/>
                <a:cs typeface="仿宋" panose="02010609060101010101" charset="-122"/>
              </a:rPr>
              <a:t>下面对双调谐回路谐振放大器的指标进行分析。 </a:t>
            </a:r>
            <a:endParaRPr lang="zh-CN" altLang="en-US" sz="2400" dirty="0">
              <a:latin typeface="仿宋" panose="02010609060101010101" charset="-122"/>
              <a:ea typeface="仿宋" panose="02010609060101010101" charset="-122"/>
              <a:cs typeface="仿宋" panose="02010609060101010101" charset="-122"/>
            </a:endParaRPr>
          </a:p>
        </p:txBody>
      </p:sp>
      <p:sp>
        <p:nvSpPr>
          <p:cNvPr id="29698" name="矩形 147460"/>
          <p:cNvSpPr/>
          <p:nvPr/>
        </p:nvSpPr>
        <p:spPr>
          <a:xfrm>
            <a:off x="1143000" y="1600200"/>
            <a:ext cx="7086600" cy="1187450"/>
          </a:xfrm>
          <a:prstGeom prst="rect">
            <a:avLst/>
          </a:prstGeom>
          <a:noFill/>
          <a:ln w="9525">
            <a:noFill/>
          </a:ln>
        </p:spPr>
        <p:txBody>
          <a:bodyPr anchor="ctr" anchorCtr="0">
            <a:spAutoFit/>
          </a:bodyPr>
          <a:lstStyle/>
          <a:p>
            <a:r>
              <a:rPr lang="en-US" altLang="zh-CN" sz="2400" dirty="0">
                <a:latin typeface="仿宋" panose="02010609060101010101" charset="-122"/>
                <a:ea typeface="仿宋" panose="02010609060101010101" charset="-122"/>
                <a:cs typeface="仿宋" panose="02010609060101010101" charset="-122"/>
              </a:rPr>
              <a:t>    </a:t>
            </a:r>
            <a:r>
              <a:rPr lang="zh-CN" altLang="en-US" sz="2400" dirty="0">
                <a:latin typeface="仿宋" panose="02010609060101010101" charset="-122"/>
                <a:ea typeface="仿宋" panose="02010609060101010101" charset="-122"/>
                <a:cs typeface="仿宋" panose="02010609060101010101" charset="-122"/>
              </a:rPr>
              <a:t>设输出变压器处于临界耦合状态（</a:t>
            </a:r>
            <a:r>
              <a:rPr lang="en-US" altLang="zh-CN" sz="2400" dirty="0">
                <a:latin typeface="仿宋" panose="02010609060101010101" charset="-122"/>
                <a:ea typeface="仿宋" panose="02010609060101010101" charset="-122"/>
                <a:cs typeface="仿宋" panose="02010609060101010101" charset="-122"/>
              </a:rPr>
              <a:t>η=1</a:t>
            </a:r>
            <a:r>
              <a:rPr lang="zh-CN" altLang="en-US" sz="2400" dirty="0">
                <a:latin typeface="仿宋" panose="02010609060101010101" charset="-122"/>
                <a:ea typeface="仿宋" panose="02010609060101010101" charset="-122"/>
                <a:cs typeface="仿宋" panose="02010609060101010101" charset="-122"/>
              </a:rPr>
              <a:t>），初、次级接相同的并联谐振回路，可以得到如图</a:t>
            </a:r>
            <a:r>
              <a:rPr lang="en-US" altLang="zh-CN" sz="2400" dirty="0">
                <a:latin typeface="仿宋" panose="02010609060101010101" charset="-122"/>
                <a:ea typeface="仿宋" panose="02010609060101010101" charset="-122"/>
                <a:cs typeface="仿宋" panose="02010609060101010101" charset="-122"/>
              </a:rPr>
              <a:t>3-6</a:t>
            </a:r>
            <a:r>
              <a:rPr lang="zh-CN" altLang="en-US" sz="2400" dirty="0">
                <a:latin typeface="仿宋" panose="02010609060101010101" charset="-122"/>
                <a:ea typeface="仿宋" panose="02010609060101010101" charset="-122"/>
                <a:cs typeface="仿宋" panose="02010609060101010101" charset="-122"/>
              </a:rPr>
              <a:t>所示的简化交流等效电路。  </a:t>
            </a:r>
            <a:endParaRPr lang="zh-CN" altLang="en-US" sz="2400" dirty="0">
              <a:latin typeface="仿宋" panose="02010609060101010101" charset="-122"/>
              <a:ea typeface="仿宋" panose="02010609060101010101" charset="-122"/>
              <a:cs typeface="仿宋" panose="02010609060101010101" charset="-122"/>
            </a:endParaRPr>
          </a:p>
        </p:txBody>
      </p:sp>
      <p:pic>
        <p:nvPicPr>
          <p:cNvPr id="29699" name="图片 147461"/>
          <p:cNvPicPr>
            <a:picLocks noChangeAspect="1"/>
          </p:cNvPicPr>
          <p:nvPr/>
        </p:nvPicPr>
        <p:blipFill>
          <a:blip r:embed="rId1"/>
          <a:stretch>
            <a:fillRect/>
          </a:stretch>
        </p:blipFill>
        <p:spPr>
          <a:xfrm>
            <a:off x="1752600" y="3581400"/>
            <a:ext cx="5943600" cy="1987550"/>
          </a:xfrm>
          <a:prstGeom prst="rect">
            <a:avLst/>
          </a:prstGeom>
          <a:noFill/>
          <a:ln w="9525">
            <a:noFill/>
          </a:ln>
        </p:spPr>
      </p:pic>
      <p:sp>
        <p:nvSpPr>
          <p:cNvPr id="29700" name="矩形 147462"/>
          <p:cNvSpPr/>
          <p:nvPr/>
        </p:nvSpPr>
        <p:spPr>
          <a:xfrm>
            <a:off x="2362200" y="5791200"/>
            <a:ext cx="4692650" cy="366713"/>
          </a:xfrm>
          <a:prstGeom prst="rect">
            <a:avLst/>
          </a:prstGeom>
          <a:noFill/>
          <a:ln w="9525">
            <a:noFill/>
          </a:ln>
        </p:spPr>
        <p:txBody>
          <a:bodyPr wrap="none" anchor="ctr" anchorCtr="0">
            <a:spAutoFit/>
          </a:bodyPr>
          <a:lstStyle/>
          <a:p>
            <a:pPr algn="ctr"/>
            <a:r>
              <a:rPr lang="zh-CN" altLang="en-US" dirty="0">
                <a:latin typeface="仿宋" panose="02010609060101010101" charset="-122"/>
                <a:ea typeface="仿宋" panose="02010609060101010101" charset="-122"/>
                <a:cs typeface="仿宋" panose="02010609060101010101" charset="-122"/>
              </a:rPr>
              <a:t>图</a:t>
            </a:r>
            <a:r>
              <a:rPr lang="en-US" altLang="zh-CN" dirty="0">
                <a:latin typeface="仿宋" panose="02010609060101010101" charset="-122"/>
                <a:ea typeface="仿宋" panose="02010609060101010101" charset="-122"/>
                <a:cs typeface="仿宋" panose="02010609060101010101" charset="-122"/>
              </a:rPr>
              <a:t>3-6 </a:t>
            </a:r>
            <a:r>
              <a:rPr lang="zh-CN" altLang="en-US" dirty="0">
                <a:latin typeface="仿宋" panose="02010609060101010101" charset="-122"/>
                <a:ea typeface="仿宋" panose="02010609060101010101" charset="-122"/>
                <a:cs typeface="仿宋" panose="02010609060101010101" charset="-122"/>
              </a:rPr>
              <a:t>双调谐回路放大器的简化交流等效电路</a:t>
            </a:r>
            <a:endParaRPr lang="zh-CN" altLang="en-US" dirty="0">
              <a:latin typeface="仿宋" panose="02010609060101010101" charset="-122"/>
              <a:ea typeface="仿宋" panose="02010609060101010101" charset="-122"/>
              <a:cs typeface="仿宋" panose="02010609060101010101" charset="-122"/>
            </a:endParaRPr>
          </a:p>
        </p:txBody>
      </p:sp>
      <p:sp>
        <p:nvSpPr>
          <p:cNvPr id="29701" name="矩形 147464"/>
          <p:cNvSpPr/>
          <p:nvPr/>
        </p:nvSpPr>
        <p:spPr>
          <a:xfrm>
            <a:off x="0" y="3214688"/>
            <a:ext cx="9144000" cy="0"/>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graphicFrame>
        <p:nvGraphicFramePr>
          <p:cNvPr id="29702" name="对象 147463"/>
          <p:cNvGraphicFramePr/>
          <p:nvPr/>
        </p:nvGraphicFramePr>
        <p:xfrm>
          <a:off x="2743200" y="2895600"/>
          <a:ext cx="914400" cy="696913"/>
        </p:xfrm>
        <a:graphic>
          <a:graphicData uri="http://schemas.openxmlformats.org/presentationml/2006/ole">
            <mc:AlternateContent xmlns:mc="http://schemas.openxmlformats.org/markup-compatibility/2006">
              <mc:Choice xmlns:v="urn:schemas-microsoft-com:vml" Requires="v">
                <p:oleObj spid="_x0000_s25605" name="" r:id="rId2" imgW="558800" imgH="431800" progId="Equation.3">
                  <p:embed/>
                </p:oleObj>
              </mc:Choice>
              <mc:Fallback>
                <p:oleObj name="" r:id="rId2" imgW="558800" imgH="431800" progId="Equation.3">
                  <p:embed/>
                  <p:pic>
                    <p:nvPicPr>
                      <p:cNvPr id="0" name="图片 3161"/>
                      <p:cNvPicPr/>
                      <p:nvPr/>
                    </p:nvPicPr>
                    <p:blipFill>
                      <a:blip r:embed="rId3"/>
                      <a:stretch>
                        <a:fillRect/>
                      </a:stretch>
                    </p:blipFill>
                    <p:spPr>
                      <a:xfrm>
                        <a:off x="2743200" y="2895600"/>
                        <a:ext cx="914400" cy="696913"/>
                      </a:xfrm>
                      <a:prstGeom prst="rect">
                        <a:avLst/>
                      </a:prstGeom>
                      <a:noFill/>
                      <a:ln w="38100">
                        <a:noFill/>
                        <a:miter/>
                      </a:ln>
                    </p:spPr>
                  </p:pic>
                </p:oleObj>
              </mc:Fallback>
            </mc:AlternateContent>
          </a:graphicData>
        </a:graphic>
      </p:graphicFrame>
      <p:graphicFrame>
        <p:nvGraphicFramePr>
          <p:cNvPr id="29704" name="对象 147465"/>
          <p:cNvGraphicFramePr/>
          <p:nvPr/>
        </p:nvGraphicFramePr>
        <p:xfrm>
          <a:off x="4333240" y="2895600"/>
          <a:ext cx="934720" cy="685800"/>
        </p:xfrm>
        <a:graphic>
          <a:graphicData uri="http://schemas.openxmlformats.org/presentationml/2006/ole">
            <mc:AlternateContent xmlns:mc="http://schemas.openxmlformats.org/markup-compatibility/2006">
              <mc:Choice xmlns:v="urn:schemas-microsoft-com:vml" Requires="v">
                <p:oleObj spid="_x0000_s25606" name="" r:id="rId4" imgW="584200" imgH="431800" progId="Equation.3">
                  <p:embed/>
                </p:oleObj>
              </mc:Choice>
              <mc:Fallback>
                <p:oleObj name="" r:id="rId4" imgW="584200" imgH="431800" progId="Equation.3">
                  <p:embed/>
                  <p:pic>
                    <p:nvPicPr>
                      <p:cNvPr id="0" name="图片 3165"/>
                      <p:cNvPicPr/>
                      <p:nvPr/>
                    </p:nvPicPr>
                    <p:blipFill>
                      <a:blip r:embed="rId5"/>
                      <a:stretch>
                        <a:fillRect/>
                      </a:stretch>
                    </p:blipFill>
                    <p:spPr>
                      <a:xfrm>
                        <a:off x="4333240" y="2895600"/>
                        <a:ext cx="934720" cy="685800"/>
                      </a:xfrm>
                      <a:prstGeom prst="rect">
                        <a:avLst/>
                      </a:prstGeom>
                      <a:noFill/>
                      <a:ln w="38100">
                        <a:noFill/>
                        <a:miter/>
                      </a:ln>
                    </p:spPr>
                  </p:pic>
                </p:oleObj>
              </mc:Fallback>
            </mc:AlternateContent>
          </a:graphicData>
        </a:graphic>
      </p:graphicFrame>
    </p:spTree>
  </p:cSld>
  <p:clrMapOvr>
    <a:masterClrMapping/>
  </p:clrMapOvr>
  <p:transition>
    <p:randomBar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183297"/>
          <p:cNvSpPr/>
          <p:nvPr/>
        </p:nvSpPr>
        <p:spPr>
          <a:xfrm>
            <a:off x="762000" y="1143000"/>
            <a:ext cx="4724400" cy="829945"/>
          </a:xfrm>
          <a:prstGeom prst="rect">
            <a:avLst/>
          </a:prstGeom>
          <a:noFill/>
          <a:ln w="9525">
            <a:noFill/>
          </a:ln>
        </p:spPr>
        <p:txBody>
          <a:bodyPr anchor="t" anchorCtr="0">
            <a:spAutoFit/>
          </a:bodyPr>
          <a:lstStyle/>
          <a:p>
            <a:pPr algn="just" defTabSz="914400">
              <a:buClr>
                <a:schemeClr val="bg1"/>
              </a:buClr>
              <a:tabLst>
                <a:tab pos="4968875" algn="r"/>
              </a:tabLst>
            </a:pPr>
            <a:r>
              <a:rPr lang="en-US" altLang="zh-CN" sz="2400" b="1" dirty="0">
                <a:solidFill>
                  <a:srgbClr val="636563"/>
                </a:solidFill>
                <a:latin typeface="仿宋" panose="02010609060101010101" charset="-122"/>
                <a:ea typeface="仿宋" panose="02010609060101010101" charset="-122"/>
                <a:cs typeface="仿宋" panose="02010609060101010101" charset="-122"/>
              </a:rPr>
              <a:t>     </a:t>
            </a:r>
            <a:r>
              <a:rPr lang="zh-CN" altLang="en-US" sz="2400" b="1" dirty="0">
                <a:solidFill>
                  <a:srgbClr val="636563"/>
                </a:solidFill>
                <a:latin typeface="仿宋" panose="02010609060101010101" charset="-122"/>
                <a:ea typeface="仿宋" panose="02010609060101010101" charset="-122"/>
                <a:cs typeface="仿宋" panose="02010609060101010101" charset="-122"/>
              </a:rPr>
              <a:t>耦合回路的频率特性：</a:t>
            </a:r>
            <a:endParaRPr lang="zh-CN" altLang="en-US" sz="2400" b="1" dirty="0">
              <a:solidFill>
                <a:srgbClr val="636563"/>
              </a:solidFill>
              <a:latin typeface="仿宋" panose="02010609060101010101" charset="-122"/>
              <a:ea typeface="仿宋" panose="02010609060101010101" charset="-122"/>
              <a:cs typeface="仿宋" panose="02010609060101010101" charset="-122"/>
            </a:endParaRPr>
          </a:p>
          <a:p>
            <a:pPr defTabSz="914400" eaLnBrk="0" hangingPunct="0">
              <a:buClr>
                <a:schemeClr val="bg1"/>
              </a:buClr>
              <a:tabLst>
                <a:tab pos="4968875" algn="r"/>
              </a:tabLst>
            </a:pPr>
            <a:endParaRPr lang="zh-CN" altLang="en-US" sz="2400" dirty="0">
              <a:solidFill>
                <a:srgbClr val="636563"/>
              </a:solidFill>
              <a:latin typeface="仿宋" panose="02010609060101010101" charset="-122"/>
              <a:ea typeface="仿宋" panose="02010609060101010101" charset="-122"/>
              <a:cs typeface="仿宋" panose="02010609060101010101" charset="-122"/>
            </a:endParaRPr>
          </a:p>
        </p:txBody>
      </p:sp>
      <p:sp>
        <p:nvSpPr>
          <p:cNvPr id="183299" name="矩形 183298"/>
          <p:cNvSpPr/>
          <p:nvPr/>
        </p:nvSpPr>
        <p:spPr>
          <a:xfrm>
            <a:off x="509588" y="1863725"/>
            <a:ext cx="8064500" cy="1797050"/>
          </a:xfrm>
          <a:prstGeom prst="rect">
            <a:avLst/>
          </a:prstGeom>
          <a:noFill/>
          <a:ln w="9525">
            <a:noFill/>
          </a:ln>
        </p:spPr>
        <p:txBody>
          <a:bodyPr anchor="t" anchorCtr="0">
            <a:spAutoFit/>
          </a:bodyPr>
          <a:lstStyle/>
          <a:p>
            <a:pPr defTabSz="914400">
              <a:buClr>
                <a:schemeClr val="bg1"/>
              </a:buClr>
              <a:tabLst>
                <a:tab pos="1711325" algn="l"/>
              </a:tabLst>
            </a:pPr>
            <a:r>
              <a:rPr lang="en-US" altLang="zh-CN" sz="1000" dirty="0">
                <a:solidFill>
                  <a:srgbClr val="636563"/>
                </a:solidFill>
                <a:latin typeface="仿宋" panose="02010609060101010101" charset="-122"/>
                <a:ea typeface="仿宋" panose="02010609060101010101" charset="-122"/>
                <a:cs typeface="仿宋" panose="02010609060101010101" charset="-122"/>
              </a:rPr>
              <a:t>                </a:t>
            </a:r>
            <a:r>
              <a:rPr lang="zh-CN" altLang="en-US" sz="2400" b="1" dirty="0">
                <a:solidFill>
                  <a:srgbClr val="636563"/>
                </a:solidFill>
                <a:latin typeface="仿宋" panose="02010609060101010101" charset="-122"/>
                <a:ea typeface="仿宋" panose="02010609060101010101" charset="-122"/>
                <a:cs typeface="仿宋" panose="02010609060101010101" charset="-122"/>
              </a:rPr>
              <a:t>当初，次级回路</a:t>
            </a:r>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01</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02</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0</a:t>
            </a:r>
            <a:r>
              <a:rPr lang="zh-CN" altLang="en-US"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Q</a:t>
            </a:r>
            <a:r>
              <a:rPr lang="en-US" altLang="zh-CN" sz="2400" b="1" baseline="-30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1</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Q</a:t>
            </a:r>
            <a:r>
              <a:rPr lang="en-US" altLang="zh-CN" sz="2400" b="1" baseline="-30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2</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Q</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时，</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a:buClr>
                <a:schemeClr val="bg1"/>
              </a:buClr>
              <a:tabLst>
                <a:tab pos="1711325" algn="l"/>
              </a:tabLst>
            </a:pPr>
            <a:endParaRPr lang="zh-CN" altLang="en-US" sz="8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a:buClr>
                <a:schemeClr val="bg1"/>
              </a:buClr>
              <a:tabLst>
                <a:tab pos="1711325" algn="l"/>
              </a:tabLst>
            </a:pPr>
            <a:endParaRPr lang="zh-CN" altLang="en-US" sz="8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广义失调         ，可以证明次级回路电流比</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p:txBody>
      </p:sp>
      <p:sp>
        <p:nvSpPr>
          <p:cNvPr id="183303" name="文本框 183302"/>
          <p:cNvSpPr txBox="1"/>
          <p:nvPr/>
        </p:nvSpPr>
        <p:spPr>
          <a:xfrm>
            <a:off x="1085850" y="4598988"/>
            <a:ext cx="7913688" cy="731837"/>
          </a:xfrm>
          <a:prstGeom prst="rect">
            <a:avLst/>
          </a:prstGeom>
          <a:noFill/>
          <a:ln w="9525">
            <a:noFill/>
          </a:ln>
        </p:spPr>
        <p:txBody>
          <a:bodyPr wrap="none" anchor="t" anchorCtr="0">
            <a:spAutoFit/>
          </a:bodyPr>
          <a:lstStyle/>
          <a:p>
            <a:pPr eaLnBrk="0" hangingPunct="0">
              <a:buClr>
                <a:schemeClr val="bg1"/>
              </a:buClr>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为广义失谐，</a:t>
            </a:r>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zh-CN" altLang="en-US" sz="2400" b="1" dirty="0">
                <a:solidFill>
                  <a:srgbClr val="636563"/>
                </a:solidFill>
                <a:latin typeface="仿宋" panose="02010609060101010101" charset="-122"/>
                <a:ea typeface="仿宋" panose="02010609060101010101" charset="-122"/>
                <a:cs typeface="仿宋" panose="02010609060101010101" charset="-122"/>
              </a:rPr>
              <a:t>为耦合因数，</a:t>
            </a:r>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zh-CN" altLang="en-US" sz="2400" b="1" dirty="0">
                <a:solidFill>
                  <a:srgbClr val="636563"/>
                </a:solidFill>
                <a:latin typeface="仿宋" panose="02010609060101010101" charset="-122"/>
                <a:ea typeface="仿宋" panose="02010609060101010101" charset="-122"/>
                <a:cs typeface="仿宋" panose="02010609060101010101" charset="-122"/>
              </a:rPr>
              <a:t>表示耦合回路的频率特性。</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endParaRPr lang="zh-CN" altLang="en-US" dirty="0">
              <a:solidFill>
                <a:srgbClr val="636563"/>
              </a:solidFill>
              <a:latin typeface="仿宋" panose="02010609060101010101" charset="-122"/>
              <a:ea typeface="仿宋" panose="02010609060101010101" charset="-122"/>
              <a:cs typeface="仿宋" panose="02010609060101010101" charset="-122"/>
            </a:endParaRPr>
          </a:p>
        </p:txBody>
      </p:sp>
      <p:graphicFrame>
        <p:nvGraphicFramePr>
          <p:cNvPr id="30724" name="对象 1"/>
          <p:cNvGraphicFramePr/>
          <p:nvPr/>
        </p:nvGraphicFramePr>
        <p:xfrm>
          <a:off x="2244725" y="2447925"/>
          <a:ext cx="2011363" cy="508000"/>
        </p:xfrm>
        <a:graphic>
          <a:graphicData uri="http://schemas.openxmlformats.org/presentationml/2006/ole">
            <mc:AlternateContent xmlns:mc="http://schemas.openxmlformats.org/markup-compatibility/2006">
              <mc:Choice xmlns:v="urn:schemas-microsoft-com:vml" Requires="v">
                <p:oleObj spid="_x0000_s26631" name="" r:id="rId1" imgW="1002665" imgH="215900" progId="Equation.KSEE3">
                  <p:embed/>
                </p:oleObj>
              </mc:Choice>
              <mc:Fallback>
                <p:oleObj name="" r:id="rId1" imgW="1002665" imgH="215900" progId="Equation.KSEE3">
                  <p:embed/>
                  <p:pic>
                    <p:nvPicPr>
                      <p:cNvPr id="0" name="图片 3162"/>
                      <p:cNvPicPr/>
                      <p:nvPr/>
                    </p:nvPicPr>
                    <p:blipFill>
                      <a:blip r:embed="rId2"/>
                      <a:stretch>
                        <a:fillRect/>
                      </a:stretch>
                    </p:blipFill>
                    <p:spPr>
                      <a:xfrm>
                        <a:off x="2244725" y="2447925"/>
                        <a:ext cx="2011363" cy="508000"/>
                      </a:xfrm>
                      <a:prstGeom prst="rect">
                        <a:avLst/>
                      </a:prstGeom>
                      <a:noFill/>
                      <a:ln w="38100">
                        <a:noFill/>
                        <a:miter/>
                      </a:ln>
                    </p:spPr>
                  </p:pic>
                </p:oleObj>
              </mc:Fallback>
            </mc:AlternateContent>
          </a:graphicData>
        </a:graphic>
      </p:graphicFrame>
      <p:graphicFrame>
        <p:nvGraphicFramePr>
          <p:cNvPr id="30725" name="对象 3"/>
          <p:cNvGraphicFramePr/>
          <p:nvPr/>
        </p:nvGraphicFramePr>
        <p:xfrm>
          <a:off x="2233613" y="3206750"/>
          <a:ext cx="4910137" cy="1139825"/>
        </p:xfrm>
        <a:graphic>
          <a:graphicData uri="http://schemas.openxmlformats.org/presentationml/2006/ole">
            <mc:AlternateContent xmlns:mc="http://schemas.openxmlformats.org/markup-compatibility/2006">
              <mc:Choice xmlns:v="urn:schemas-microsoft-com:vml" Requires="v">
                <p:oleObj spid="_x0000_s26632" name="" r:id="rId3" imgW="2082800" imgH="469900" progId="Equation.KSEE3">
                  <p:embed/>
                </p:oleObj>
              </mc:Choice>
              <mc:Fallback>
                <p:oleObj name="" r:id="rId3" imgW="2082800" imgH="469900" progId="Equation.KSEE3">
                  <p:embed/>
                  <p:pic>
                    <p:nvPicPr>
                      <p:cNvPr id="0" name="图片 3163"/>
                      <p:cNvPicPr/>
                      <p:nvPr/>
                    </p:nvPicPr>
                    <p:blipFill>
                      <a:blip r:embed="rId4"/>
                      <a:stretch>
                        <a:fillRect/>
                      </a:stretch>
                    </p:blipFill>
                    <p:spPr>
                      <a:xfrm>
                        <a:off x="2233613" y="3206750"/>
                        <a:ext cx="4910137" cy="1139825"/>
                      </a:xfrm>
                      <a:prstGeom prst="rect">
                        <a:avLst/>
                      </a:prstGeom>
                      <a:noFill/>
                      <a:ln w="38100">
                        <a:noFill/>
                        <a:miter/>
                      </a:ln>
                    </p:spPr>
                  </p:pic>
                </p:oleObj>
              </mc:Fallback>
            </mc:AlternateContent>
          </a:graphicData>
        </a:graphic>
      </p:graphicFrame>
      <p:graphicFrame>
        <p:nvGraphicFramePr>
          <p:cNvPr id="30726" name="对象 5"/>
          <p:cNvGraphicFramePr/>
          <p:nvPr/>
        </p:nvGraphicFramePr>
        <p:xfrm>
          <a:off x="879475" y="4598988"/>
          <a:ext cx="455613" cy="479425"/>
        </p:xfrm>
        <a:graphic>
          <a:graphicData uri="http://schemas.openxmlformats.org/presentationml/2006/ole">
            <mc:AlternateContent xmlns:mc="http://schemas.openxmlformats.org/markup-compatibility/2006">
              <mc:Choice xmlns:v="urn:schemas-microsoft-com:vml" Requires="v">
                <p:oleObj spid="_x0000_s26633" name="" r:id="rId5" imgW="127000" imgH="203200" progId="Equation.KSEE3">
                  <p:embed/>
                </p:oleObj>
              </mc:Choice>
              <mc:Fallback>
                <p:oleObj name="" r:id="rId5" imgW="127000" imgH="203200" progId="Equation.KSEE3">
                  <p:embed/>
                  <p:pic>
                    <p:nvPicPr>
                      <p:cNvPr id="0" name="图片 3164"/>
                      <p:cNvPicPr/>
                      <p:nvPr/>
                    </p:nvPicPr>
                    <p:blipFill>
                      <a:blip r:embed="rId6"/>
                      <a:stretch>
                        <a:fillRect/>
                      </a:stretch>
                    </p:blipFill>
                    <p:spPr>
                      <a:xfrm>
                        <a:off x="879475" y="4598988"/>
                        <a:ext cx="455613" cy="479425"/>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83299"/>
                                        </p:tgtEl>
                                        <p:attrNameLst>
                                          <p:attrName>style.visibility</p:attrName>
                                        </p:attrNameLst>
                                      </p:cBhvr>
                                      <p:to>
                                        <p:strVal val="visible"/>
                                      </p:to>
                                    </p:set>
                                    <p:animEffect transition="in" filter="blinds(horizontal)">
                                      <p:cBhvr>
                                        <p:cTn id="7" dur="500"/>
                                        <p:tgtEl>
                                          <p:spTgt spid="1832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3303"/>
                                        </p:tgtEl>
                                        <p:attrNameLst>
                                          <p:attrName>style.visibility</p:attrName>
                                        </p:attrNameLst>
                                      </p:cBhvr>
                                      <p:to>
                                        <p:strVal val="visible"/>
                                      </p:to>
                                    </p:set>
                                    <p:animEffect transition="in" filter="blinds(horizontal)">
                                      <p:cBhvr>
                                        <p:cTn id="12" dur="500"/>
                                        <p:tgtEl>
                                          <p:spTgt spid="183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p:bldP spid="18330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文本框 184321"/>
          <p:cNvSpPr txBox="1"/>
          <p:nvPr/>
        </p:nvSpPr>
        <p:spPr>
          <a:xfrm>
            <a:off x="914400" y="1143000"/>
            <a:ext cx="7777163" cy="2061210"/>
          </a:xfrm>
          <a:prstGeom prst="rect">
            <a:avLst/>
          </a:prstGeom>
          <a:noFill/>
          <a:ln w="9525">
            <a:noFill/>
          </a:ln>
        </p:spPr>
        <p:txBody>
          <a:bodyPr wrap="square" anchor="t" anchorCtr="0">
            <a:spAutoFit/>
          </a:bodyPr>
          <a:lstStyle/>
          <a:p>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当回路谐振频率</a:t>
            </a:r>
            <a:r>
              <a:rPr lang="en-US" altLang="zh-CN" sz="28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800" b="1" dirty="0">
                <a:solidFill>
                  <a:srgbClr val="636563"/>
                </a:solidFill>
                <a:latin typeface="仿宋" panose="02010609060101010101" charset="-122"/>
                <a:ea typeface="仿宋" panose="02010609060101010101" charset="-122"/>
                <a:cs typeface="仿宋" panose="02010609060101010101" charset="-122"/>
              </a:rPr>
              <a:t> </a:t>
            </a:r>
            <a:r>
              <a:rPr lang="en-US" altLang="zh-CN" sz="2400" b="1">
                <a:solidFill>
                  <a:srgbClr val="636563"/>
                </a:solidFill>
                <a:latin typeface="仿宋" panose="02010609060101010101" charset="-122"/>
                <a:ea typeface="仿宋" panose="02010609060101010101" charset="-122"/>
                <a:cs typeface="仿宋" panose="02010609060101010101" charset="-122"/>
              </a:rPr>
              <a:t>= </a:t>
            </a:r>
            <a:r>
              <a:rPr lang="en-US" altLang="zh-CN" sz="28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1600" b="1" baseline="-25000">
                <a:solidFill>
                  <a:srgbClr val="636563"/>
                </a:solidFill>
                <a:latin typeface="仿宋" panose="02010609060101010101" charset="-122"/>
                <a:ea typeface="仿宋" panose="02010609060101010101" charset="-122"/>
                <a:cs typeface="仿宋" panose="02010609060101010101" charset="-122"/>
              </a:rPr>
              <a:t>0</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时，</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r>
              <a:rPr lang="en-US" altLang="zh-CN" sz="2400" b="1" dirty="0">
                <a:solidFill>
                  <a:srgbClr val="219EE7"/>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a:solidFill>
                  <a:srgbClr val="219EE7"/>
                </a:solidFill>
                <a:latin typeface="仿宋" panose="02010609060101010101" charset="-122"/>
                <a:ea typeface="仿宋" panose="02010609060101010101" charset="-122"/>
                <a:cs typeface="仿宋" panose="02010609060101010101" charset="-122"/>
              </a:rPr>
              <a:t>&gt;1</a:t>
            </a:r>
            <a:r>
              <a:rPr lang="zh-CN" altLang="en-US" sz="2400" b="1" dirty="0">
                <a:solidFill>
                  <a:srgbClr val="219EE7"/>
                </a:solidFill>
                <a:latin typeface="仿宋" panose="02010609060101010101" charset="-122"/>
                <a:ea typeface="仿宋" panose="02010609060101010101" charset="-122"/>
                <a:cs typeface="仿宋" panose="02010609060101010101" charset="-122"/>
                <a:sym typeface="Symbol" panose="05050102010706020507" pitchFamily="18" charset="2"/>
              </a:rPr>
              <a:t>称为强耦合，谐振曲线出现双峰</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，谷值</a:t>
            </a:r>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&lt;1,</a:t>
            </a:r>
            <a:endPar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在          处，</a:t>
            </a:r>
            <a:r>
              <a:rPr lang="en-US" altLang="zh-CN" sz="28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x</a:t>
            </a:r>
            <a:r>
              <a:rPr lang="en-US" altLang="zh-CN" sz="1400" b="1" baseline="-25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11</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a:t>
            </a:r>
            <a:r>
              <a:rPr lang="en-US" altLang="zh-CN" sz="28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x</a:t>
            </a:r>
            <a:r>
              <a:rPr lang="en-US" altLang="zh-CN" sz="1400" b="1" baseline="-25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f1</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0, R</a:t>
            </a:r>
            <a:r>
              <a:rPr lang="en-US" altLang="zh-CN" sz="1400" b="1" baseline="-25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f1 </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R</a:t>
            </a:r>
            <a:r>
              <a:rPr lang="en-US" altLang="zh-CN" sz="1400" b="1" baseline="-2500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11</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回路达到匹配，相当于复谐振，谐振曲线呈最大值，</a:t>
            </a:r>
            <a:r>
              <a:rPr lang="en-US" altLang="zh-CN"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dirty="0">
                <a:solidFill>
                  <a:srgbClr val="636563"/>
                </a:solidFill>
                <a:latin typeface="仿宋" panose="02010609060101010101" charset="-122"/>
                <a:ea typeface="仿宋" panose="02010609060101010101" charset="-122"/>
                <a:cs typeface="仿宋" panose="02010609060101010101" charset="-122"/>
              </a:rPr>
              <a:t> </a:t>
            </a:r>
            <a:r>
              <a:rPr lang="en-US" altLang="zh-CN" sz="2400" b="1">
                <a:solidFill>
                  <a:srgbClr val="636563"/>
                </a:solidFill>
                <a:latin typeface="仿宋" panose="02010609060101010101" charset="-122"/>
                <a:ea typeface="仿宋" panose="02010609060101010101" charset="-122"/>
                <a:cs typeface="仿宋" panose="02010609060101010101" charset="-122"/>
              </a:rPr>
              <a:t>= 1</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endParaRPr lang="zh-CN" altLang="en-US" sz="2400" dirty="0">
              <a:solidFill>
                <a:srgbClr val="636563"/>
              </a:solidFill>
              <a:latin typeface="仿宋" panose="02010609060101010101" charset="-122"/>
              <a:ea typeface="仿宋" panose="02010609060101010101" charset="-122"/>
              <a:cs typeface="仿宋" panose="02010609060101010101" charset="-122"/>
            </a:endParaRPr>
          </a:p>
        </p:txBody>
      </p:sp>
      <p:grpSp>
        <p:nvGrpSpPr>
          <p:cNvPr id="184325" name="组合 184324"/>
          <p:cNvGrpSpPr>
            <a:grpSpLocks noChangeAspect="1"/>
          </p:cNvGrpSpPr>
          <p:nvPr/>
        </p:nvGrpSpPr>
        <p:grpSpPr>
          <a:xfrm>
            <a:off x="3579813" y="2935288"/>
            <a:ext cx="2601912" cy="2125662"/>
            <a:chOff x="2064" y="1520"/>
            <a:chExt cx="1639" cy="1339"/>
          </a:xfrm>
        </p:grpSpPr>
        <p:sp>
          <p:nvSpPr>
            <p:cNvPr id="31747" name="矩形 184325"/>
            <p:cNvSpPr>
              <a:spLocks noChangeAspect="1" noTextEdit="1"/>
            </p:cNvSpPr>
            <p:nvPr/>
          </p:nvSpPr>
          <p:spPr>
            <a:xfrm>
              <a:off x="2064" y="1525"/>
              <a:ext cx="1632" cy="1334"/>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48" name="直接连接符 184326"/>
            <p:cNvSpPr/>
            <p:nvPr/>
          </p:nvSpPr>
          <p:spPr>
            <a:xfrm>
              <a:off x="2072" y="2678"/>
              <a:ext cx="1443" cy="1"/>
            </a:xfrm>
            <a:prstGeom prst="line">
              <a:avLst/>
            </a:prstGeom>
            <a:ln w="15875" cap="flat" cmpd="sng">
              <a:solidFill>
                <a:srgbClr val="000000"/>
              </a:solidFill>
              <a:prstDash val="solid"/>
              <a:round/>
              <a:headEnd type="none" w="med" len="med"/>
              <a:tailEnd type="none" w="med" len="med"/>
            </a:ln>
          </p:spPr>
        </p:sp>
        <p:sp>
          <p:nvSpPr>
            <p:cNvPr id="31749" name="任意多边形 184327"/>
            <p:cNvSpPr/>
            <p:nvPr/>
          </p:nvSpPr>
          <p:spPr>
            <a:xfrm>
              <a:off x="3450" y="2664"/>
              <a:ext cx="107" cy="28"/>
            </a:xfrm>
            <a:custGeom>
              <a:avLst/>
              <a:gdLst/>
              <a:ahLst/>
              <a:cxnLst/>
              <a:rect l="0" t="0" r="0" b="0"/>
              <a:pathLst>
                <a:path w="107" h="28">
                  <a:moveTo>
                    <a:pt x="107" y="12"/>
                  </a:moveTo>
                  <a:lnTo>
                    <a:pt x="0" y="0"/>
                  </a:lnTo>
                  <a:lnTo>
                    <a:pt x="0" y="28"/>
                  </a:lnTo>
                  <a:lnTo>
                    <a:pt x="107" y="12"/>
                  </a:lnTo>
                  <a:close/>
                </a:path>
              </a:pathLst>
            </a:custGeom>
            <a:solidFill>
              <a:srgbClr val="000000"/>
            </a:solidFill>
            <a:ln w="4763" cap="flat" cmpd="sng">
              <a:solidFill>
                <a:srgbClr val="000000"/>
              </a:solidFill>
              <a:prstDash val="solid"/>
              <a:round/>
              <a:headEnd type="none" w="med" len="med"/>
              <a:tailEnd type="none" w="med" len="med"/>
            </a:ln>
          </p:spPr>
          <p:txBody>
            <a:bodyPr/>
            <a:lstStyle/>
            <a:p>
              <a:endParaRPr lang="zh-CN" altLang="en-US">
                <a:latin typeface="仿宋" panose="02010609060101010101" charset="-122"/>
                <a:ea typeface="仿宋" panose="02010609060101010101" charset="-122"/>
              </a:endParaRPr>
            </a:p>
          </p:txBody>
        </p:sp>
        <p:sp>
          <p:nvSpPr>
            <p:cNvPr id="31750" name="任意多边形 184328"/>
            <p:cNvSpPr/>
            <p:nvPr/>
          </p:nvSpPr>
          <p:spPr>
            <a:xfrm>
              <a:off x="2720" y="1533"/>
              <a:ext cx="31" cy="103"/>
            </a:xfrm>
            <a:custGeom>
              <a:avLst/>
              <a:gdLst/>
              <a:ahLst/>
              <a:cxnLst/>
              <a:rect l="0" t="0" r="0" b="0"/>
              <a:pathLst>
                <a:path w="31" h="103">
                  <a:moveTo>
                    <a:pt x="15" y="0"/>
                  </a:moveTo>
                  <a:lnTo>
                    <a:pt x="0" y="103"/>
                  </a:lnTo>
                  <a:lnTo>
                    <a:pt x="31" y="103"/>
                  </a:lnTo>
                  <a:lnTo>
                    <a:pt x="15" y="0"/>
                  </a:lnTo>
                  <a:close/>
                </a:path>
              </a:pathLst>
            </a:custGeom>
            <a:solidFill>
              <a:srgbClr val="000000"/>
            </a:solidFill>
            <a:ln w="4763" cap="flat" cmpd="sng">
              <a:solidFill>
                <a:srgbClr val="000000"/>
              </a:solidFill>
              <a:prstDash val="solid"/>
              <a:round/>
              <a:headEnd type="none" w="med" len="med"/>
              <a:tailEnd type="none" w="med" len="med"/>
            </a:ln>
          </p:spPr>
          <p:txBody>
            <a:bodyPr/>
            <a:lstStyle/>
            <a:p>
              <a:endParaRPr lang="zh-CN" altLang="en-US">
                <a:latin typeface="仿宋" panose="02010609060101010101" charset="-122"/>
                <a:ea typeface="仿宋" panose="02010609060101010101" charset="-122"/>
              </a:endParaRPr>
            </a:p>
          </p:txBody>
        </p:sp>
        <p:sp>
          <p:nvSpPr>
            <p:cNvPr id="31751" name="矩形 184329"/>
            <p:cNvSpPr/>
            <p:nvPr/>
          </p:nvSpPr>
          <p:spPr>
            <a:xfrm>
              <a:off x="2735" y="1520"/>
              <a:ext cx="165" cy="155"/>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52" name="矩形 184330"/>
            <p:cNvSpPr/>
            <p:nvPr/>
          </p:nvSpPr>
          <p:spPr>
            <a:xfrm>
              <a:off x="2779" y="1520"/>
              <a:ext cx="71"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a</a:t>
              </a:r>
              <a:endParaRPr lang="en-US" altLang="zh-CN" sz="1400" b="1" i="1">
                <a:solidFill>
                  <a:srgbClr val="000000"/>
                </a:solidFill>
                <a:latin typeface="仿宋" panose="02010609060101010101" charset="-122"/>
                <a:ea typeface="仿宋" panose="02010609060101010101" charset="-122"/>
              </a:endParaRPr>
            </a:p>
          </p:txBody>
        </p:sp>
        <p:sp>
          <p:nvSpPr>
            <p:cNvPr id="31753" name="矩形 184331"/>
            <p:cNvSpPr/>
            <p:nvPr/>
          </p:nvSpPr>
          <p:spPr>
            <a:xfrm>
              <a:off x="3538" y="2563"/>
              <a:ext cx="165" cy="204"/>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54" name="矩形 184332"/>
            <p:cNvSpPr/>
            <p:nvPr/>
          </p:nvSpPr>
          <p:spPr>
            <a:xfrm>
              <a:off x="3601" y="2598"/>
              <a:ext cx="31"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f</a:t>
              </a:r>
              <a:endParaRPr lang="en-US" altLang="zh-CN" sz="1400" b="1" i="1">
                <a:solidFill>
                  <a:srgbClr val="000000"/>
                </a:solidFill>
                <a:latin typeface="仿宋" panose="02010609060101010101" charset="-122"/>
                <a:ea typeface="仿宋" panose="02010609060101010101" charset="-122"/>
              </a:endParaRPr>
            </a:p>
          </p:txBody>
        </p:sp>
        <p:sp>
          <p:nvSpPr>
            <p:cNvPr id="31755" name="任意多边形 184333"/>
            <p:cNvSpPr/>
            <p:nvPr/>
          </p:nvSpPr>
          <p:spPr>
            <a:xfrm>
              <a:off x="2467" y="2119"/>
              <a:ext cx="532" cy="424"/>
            </a:xfrm>
            <a:custGeom>
              <a:avLst/>
              <a:gdLst/>
              <a:ahLst/>
              <a:cxnLst/>
              <a:rect l="0" t="0" r="0" b="0"/>
              <a:pathLst>
                <a:path w="532" h="424">
                  <a:moveTo>
                    <a:pt x="0" y="410"/>
                  </a:moveTo>
                  <a:lnTo>
                    <a:pt x="12" y="424"/>
                  </a:lnTo>
                  <a:lnTo>
                    <a:pt x="18" y="421"/>
                  </a:lnTo>
                  <a:lnTo>
                    <a:pt x="10" y="413"/>
                  </a:lnTo>
                  <a:lnTo>
                    <a:pt x="15" y="422"/>
                  </a:lnTo>
                  <a:lnTo>
                    <a:pt x="21" y="419"/>
                  </a:lnTo>
                  <a:lnTo>
                    <a:pt x="29" y="418"/>
                  </a:lnTo>
                  <a:lnTo>
                    <a:pt x="39" y="413"/>
                  </a:lnTo>
                  <a:lnTo>
                    <a:pt x="51" y="407"/>
                  </a:lnTo>
                  <a:lnTo>
                    <a:pt x="54" y="405"/>
                  </a:lnTo>
                  <a:lnTo>
                    <a:pt x="65" y="396"/>
                  </a:lnTo>
                  <a:lnTo>
                    <a:pt x="72" y="388"/>
                  </a:lnTo>
                  <a:lnTo>
                    <a:pt x="80" y="381"/>
                  </a:lnTo>
                  <a:lnTo>
                    <a:pt x="88" y="370"/>
                  </a:lnTo>
                  <a:lnTo>
                    <a:pt x="96" y="358"/>
                  </a:lnTo>
                  <a:lnTo>
                    <a:pt x="105" y="344"/>
                  </a:lnTo>
                  <a:lnTo>
                    <a:pt x="114" y="324"/>
                  </a:lnTo>
                  <a:lnTo>
                    <a:pt x="124" y="302"/>
                  </a:lnTo>
                  <a:lnTo>
                    <a:pt x="126" y="295"/>
                  </a:lnTo>
                  <a:lnTo>
                    <a:pt x="137" y="269"/>
                  </a:lnTo>
                  <a:lnTo>
                    <a:pt x="149" y="243"/>
                  </a:lnTo>
                  <a:lnTo>
                    <a:pt x="160" y="213"/>
                  </a:lnTo>
                  <a:lnTo>
                    <a:pt x="183" y="155"/>
                  </a:lnTo>
                  <a:lnTo>
                    <a:pt x="196" y="126"/>
                  </a:lnTo>
                  <a:lnTo>
                    <a:pt x="186" y="126"/>
                  </a:lnTo>
                  <a:lnTo>
                    <a:pt x="193" y="134"/>
                  </a:lnTo>
                  <a:lnTo>
                    <a:pt x="206" y="106"/>
                  </a:lnTo>
                  <a:lnTo>
                    <a:pt x="219" y="81"/>
                  </a:lnTo>
                  <a:lnTo>
                    <a:pt x="230" y="60"/>
                  </a:lnTo>
                  <a:lnTo>
                    <a:pt x="243" y="42"/>
                  </a:lnTo>
                  <a:lnTo>
                    <a:pt x="255" y="28"/>
                  </a:lnTo>
                  <a:lnTo>
                    <a:pt x="266" y="19"/>
                  </a:lnTo>
                  <a:lnTo>
                    <a:pt x="260" y="12"/>
                  </a:lnTo>
                  <a:lnTo>
                    <a:pt x="263" y="20"/>
                  </a:lnTo>
                  <a:lnTo>
                    <a:pt x="269" y="19"/>
                  </a:lnTo>
                  <a:lnTo>
                    <a:pt x="266" y="9"/>
                  </a:lnTo>
                  <a:lnTo>
                    <a:pt x="266" y="19"/>
                  </a:lnTo>
                  <a:lnTo>
                    <a:pt x="271" y="19"/>
                  </a:lnTo>
                  <a:lnTo>
                    <a:pt x="278" y="20"/>
                  </a:lnTo>
                  <a:lnTo>
                    <a:pt x="278" y="11"/>
                  </a:lnTo>
                  <a:lnTo>
                    <a:pt x="273" y="19"/>
                  </a:lnTo>
                  <a:lnTo>
                    <a:pt x="279" y="22"/>
                  </a:lnTo>
                  <a:lnTo>
                    <a:pt x="282" y="12"/>
                  </a:lnTo>
                  <a:lnTo>
                    <a:pt x="276" y="20"/>
                  </a:lnTo>
                  <a:lnTo>
                    <a:pt x="287" y="28"/>
                  </a:lnTo>
                  <a:lnTo>
                    <a:pt x="299" y="43"/>
                  </a:lnTo>
                  <a:lnTo>
                    <a:pt x="310" y="61"/>
                  </a:lnTo>
                  <a:lnTo>
                    <a:pt x="323" y="83"/>
                  </a:lnTo>
                  <a:lnTo>
                    <a:pt x="335" y="108"/>
                  </a:lnTo>
                  <a:lnTo>
                    <a:pt x="346" y="135"/>
                  </a:lnTo>
                  <a:lnTo>
                    <a:pt x="354" y="127"/>
                  </a:lnTo>
                  <a:lnTo>
                    <a:pt x="344" y="127"/>
                  </a:lnTo>
                  <a:lnTo>
                    <a:pt x="356" y="157"/>
                  </a:lnTo>
                  <a:lnTo>
                    <a:pt x="379" y="217"/>
                  </a:lnTo>
                  <a:lnTo>
                    <a:pt x="390" y="244"/>
                  </a:lnTo>
                  <a:lnTo>
                    <a:pt x="400" y="272"/>
                  </a:lnTo>
                  <a:lnTo>
                    <a:pt x="410" y="298"/>
                  </a:lnTo>
                  <a:lnTo>
                    <a:pt x="420" y="321"/>
                  </a:lnTo>
                  <a:lnTo>
                    <a:pt x="421" y="327"/>
                  </a:lnTo>
                  <a:lnTo>
                    <a:pt x="431" y="347"/>
                  </a:lnTo>
                  <a:lnTo>
                    <a:pt x="439" y="361"/>
                  </a:lnTo>
                  <a:lnTo>
                    <a:pt x="439" y="361"/>
                  </a:lnTo>
                  <a:lnTo>
                    <a:pt x="446" y="373"/>
                  </a:lnTo>
                  <a:lnTo>
                    <a:pt x="454" y="384"/>
                  </a:lnTo>
                  <a:lnTo>
                    <a:pt x="460" y="392"/>
                  </a:lnTo>
                  <a:lnTo>
                    <a:pt x="467" y="398"/>
                  </a:lnTo>
                  <a:lnTo>
                    <a:pt x="478" y="407"/>
                  </a:lnTo>
                  <a:lnTo>
                    <a:pt x="482" y="408"/>
                  </a:lnTo>
                  <a:lnTo>
                    <a:pt x="491" y="415"/>
                  </a:lnTo>
                  <a:lnTo>
                    <a:pt x="499" y="418"/>
                  </a:lnTo>
                  <a:lnTo>
                    <a:pt x="508" y="419"/>
                  </a:lnTo>
                  <a:lnTo>
                    <a:pt x="516" y="421"/>
                  </a:lnTo>
                  <a:lnTo>
                    <a:pt x="519" y="413"/>
                  </a:lnTo>
                  <a:lnTo>
                    <a:pt x="513" y="419"/>
                  </a:lnTo>
                  <a:lnTo>
                    <a:pt x="521" y="424"/>
                  </a:lnTo>
                  <a:lnTo>
                    <a:pt x="532" y="408"/>
                  </a:lnTo>
                  <a:lnTo>
                    <a:pt x="527" y="405"/>
                  </a:lnTo>
                  <a:lnTo>
                    <a:pt x="524" y="404"/>
                  </a:lnTo>
                  <a:lnTo>
                    <a:pt x="516" y="402"/>
                  </a:lnTo>
                  <a:lnTo>
                    <a:pt x="508" y="401"/>
                  </a:lnTo>
                  <a:lnTo>
                    <a:pt x="499" y="398"/>
                  </a:lnTo>
                  <a:lnTo>
                    <a:pt x="490" y="392"/>
                  </a:lnTo>
                  <a:lnTo>
                    <a:pt x="485" y="401"/>
                  </a:lnTo>
                  <a:lnTo>
                    <a:pt x="493" y="393"/>
                  </a:lnTo>
                  <a:lnTo>
                    <a:pt x="482" y="384"/>
                  </a:lnTo>
                  <a:lnTo>
                    <a:pt x="475" y="378"/>
                  </a:lnTo>
                  <a:lnTo>
                    <a:pt x="468" y="370"/>
                  </a:lnTo>
                  <a:lnTo>
                    <a:pt x="460" y="359"/>
                  </a:lnTo>
                  <a:lnTo>
                    <a:pt x="454" y="349"/>
                  </a:lnTo>
                  <a:lnTo>
                    <a:pt x="446" y="355"/>
                  </a:lnTo>
                  <a:lnTo>
                    <a:pt x="454" y="350"/>
                  </a:lnTo>
                  <a:lnTo>
                    <a:pt x="446" y="333"/>
                  </a:lnTo>
                  <a:lnTo>
                    <a:pt x="436" y="313"/>
                  </a:lnTo>
                  <a:lnTo>
                    <a:pt x="429" y="321"/>
                  </a:lnTo>
                  <a:lnTo>
                    <a:pt x="439" y="321"/>
                  </a:lnTo>
                  <a:lnTo>
                    <a:pt x="429" y="298"/>
                  </a:lnTo>
                  <a:lnTo>
                    <a:pt x="420" y="272"/>
                  </a:lnTo>
                  <a:lnTo>
                    <a:pt x="410" y="244"/>
                  </a:lnTo>
                  <a:lnTo>
                    <a:pt x="398" y="217"/>
                  </a:lnTo>
                  <a:lnTo>
                    <a:pt x="375" y="157"/>
                  </a:lnTo>
                  <a:lnTo>
                    <a:pt x="364" y="127"/>
                  </a:lnTo>
                  <a:lnTo>
                    <a:pt x="361" y="121"/>
                  </a:lnTo>
                  <a:lnTo>
                    <a:pt x="349" y="94"/>
                  </a:lnTo>
                  <a:lnTo>
                    <a:pt x="338" y="69"/>
                  </a:lnTo>
                  <a:lnTo>
                    <a:pt x="325" y="48"/>
                  </a:lnTo>
                  <a:lnTo>
                    <a:pt x="313" y="29"/>
                  </a:lnTo>
                  <a:lnTo>
                    <a:pt x="302" y="14"/>
                  </a:lnTo>
                  <a:lnTo>
                    <a:pt x="291" y="6"/>
                  </a:lnTo>
                  <a:lnTo>
                    <a:pt x="287" y="5"/>
                  </a:lnTo>
                  <a:lnTo>
                    <a:pt x="281" y="2"/>
                  </a:lnTo>
                  <a:lnTo>
                    <a:pt x="278" y="2"/>
                  </a:lnTo>
                  <a:lnTo>
                    <a:pt x="271" y="0"/>
                  </a:lnTo>
                  <a:lnTo>
                    <a:pt x="266" y="0"/>
                  </a:lnTo>
                  <a:lnTo>
                    <a:pt x="261" y="2"/>
                  </a:lnTo>
                  <a:lnTo>
                    <a:pt x="255" y="3"/>
                  </a:lnTo>
                  <a:lnTo>
                    <a:pt x="251" y="5"/>
                  </a:lnTo>
                  <a:lnTo>
                    <a:pt x="240" y="14"/>
                  </a:lnTo>
                  <a:lnTo>
                    <a:pt x="229" y="28"/>
                  </a:lnTo>
                  <a:lnTo>
                    <a:pt x="216" y="46"/>
                  </a:lnTo>
                  <a:lnTo>
                    <a:pt x="204" y="68"/>
                  </a:lnTo>
                  <a:lnTo>
                    <a:pt x="191" y="92"/>
                  </a:lnTo>
                  <a:lnTo>
                    <a:pt x="178" y="120"/>
                  </a:lnTo>
                  <a:lnTo>
                    <a:pt x="176" y="126"/>
                  </a:lnTo>
                  <a:lnTo>
                    <a:pt x="176" y="126"/>
                  </a:lnTo>
                  <a:lnTo>
                    <a:pt x="163" y="155"/>
                  </a:lnTo>
                  <a:lnTo>
                    <a:pt x="140" y="213"/>
                  </a:lnTo>
                  <a:lnTo>
                    <a:pt x="129" y="243"/>
                  </a:lnTo>
                  <a:lnTo>
                    <a:pt x="118" y="269"/>
                  </a:lnTo>
                  <a:lnTo>
                    <a:pt x="106" y="295"/>
                  </a:lnTo>
                  <a:lnTo>
                    <a:pt x="116" y="295"/>
                  </a:lnTo>
                  <a:lnTo>
                    <a:pt x="109" y="289"/>
                  </a:lnTo>
                  <a:lnTo>
                    <a:pt x="100" y="310"/>
                  </a:lnTo>
                  <a:lnTo>
                    <a:pt x="90" y="330"/>
                  </a:lnTo>
                  <a:lnTo>
                    <a:pt x="82" y="345"/>
                  </a:lnTo>
                  <a:lnTo>
                    <a:pt x="74" y="356"/>
                  </a:lnTo>
                  <a:lnTo>
                    <a:pt x="65" y="367"/>
                  </a:lnTo>
                  <a:lnTo>
                    <a:pt x="57" y="375"/>
                  </a:lnTo>
                  <a:lnTo>
                    <a:pt x="51" y="382"/>
                  </a:lnTo>
                  <a:lnTo>
                    <a:pt x="39" y="392"/>
                  </a:lnTo>
                  <a:lnTo>
                    <a:pt x="46" y="399"/>
                  </a:lnTo>
                  <a:lnTo>
                    <a:pt x="43" y="390"/>
                  </a:lnTo>
                  <a:lnTo>
                    <a:pt x="31" y="396"/>
                  </a:lnTo>
                  <a:lnTo>
                    <a:pt x="21" y="401"/>
                  </a:lnTo>
                  <a:lnTo>
                    <a:pt x="13" y="402"/>
                  </a:lnTo>
                  <a:lnTo>
                    <a:pt x="7" y="405"/>
                  </a:lnTo>
                  <a:lnTo>
                    <a:pt x="3" y="407"/>
                  </a:lnTo>
                  <a:lnTo>
                    <a:pt x="0" y="410"/>
                  </a:lnTo>
                  <a:close/>
                </a:path>
              </a:pathLst>
            </a:custGeom>
            <a:solidFill>
              <a:srgbClr val="FF0000"/>
            </a:solidFill>
            <a:ln w="9525">
              <a:noFill/>
            </a:ln>
          </p:spPr>
          <p:txBody>
            <a:bodyPr/>
            <a:lstStyle/>
            <a:p>
              <a:endParaRPr lang="zh-CN" altLang="en-US">
                <a:latin typeface="仿宋" panose="02010609060101010101" charset="-122"/>
                <a:ea typeface="仿宋" panose="02010609060101010101" charset="-122"/>
              </a:endParaRPr>
            </a:p>
          </p:txBody>
        </p:sp>
        <p:sp>
          <p:nvSpPr>
            <p:cNvPr id="31756" name="直接连接符 184334"/>
            <p:cNvSpPr/>
            <p:nvPr/>
          </p:nvSpPr>
          <p:spPr>
            <a:xfrm>
              <a:off x="2736" y="1602"/>
              <a:ext cx="1" cy="1076"/>
            </a:xfrm>
            <a:prstGeom prst="line">
              <a:avLst/>
            </a:prstGeom>
            <a:ln w="15875" cap="flat" cmpd="sng">
              <a:solidFill>
                <a:srgbClr val="000000"/>
              </a:solidFill>
              <a:prstDash val="solid"/>
              <a:round/>
              <a:headEnd type="none" w="med" len="med"/>
              <a:tailEnd type="none" w="med" len="med"/>
            </a:ln>
          </p:spPr>
        </p:sp>
        <p:sp>
          <p:nvSpPr>
            <p:cNvPr id="31757" name="矩形 184335"/>
            <p:cNvSpPr/>
            <p:nvPr/>
          </p:nvSpPr>
          <p:spPr>
            <a:xfrm>
              <a:off x="2634" y="2653"/>
              <a:ext cx="164" cy="204"/>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58" name="矩形 184336"/>
            <p:cNvSpPr/>
            <p:nvPr/>
          </p:nvSpPr>
          <p:spPr>
            <a:xfrm>
              <a:off x="2679" y="2690"/>
              <a:ext cx="31"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f</a:t>
              </a:r>
              <a:endParaRPr lang="en-US" altLang="zh-CN" sz="1400" b="1" i="1">
                <a:solidFill>
                  <a:srgbClr val="000000"/>
                </a:solidFill>
                <a:latin typeface="仿宋" panose="02010609060101010101" charset="-122"/>
                <a:ea typeface="仿宋" panose="02010609060101010101" charset="-122"/>
              </a:endParaRPr>
            </a:p>
          </p:txBody>
        </p:sp>
        <p:sp>
          <p:nvSpPr>
            <p:cNvPr id="31759" name="矩形 184337"/>
            <p:cNvSpPr/>
            <p:nvPr/>
          </p:nvSpPr>
          <p:spPr>
            <a:xfrm>
              <a:off x="2714" y="2755"/>
              <a:ext cx="36" cy="86"/>
            </a:xfrm>
            <a:prstGeom prst="rect">
              <a:avLst/>
            </a:prstGeom>
            <a:noFill/>
            <a:ln w="9525">
              <a:noFill/>
            </a:ln>
          </p:spPr>
          <p:txBody>
            <a:bodyPr wrap="none" lIns="0" tIns="0" rIns="0" bIns="0" anchor="t" anchorCtr="0">
              <a:spAutoFit/>
            </a:bodyPr>
            <a:lstStyle/>
            <a:p>
              <a:r>
                <a:rPr lang="en-US" altLang="zh-CN" sz="900">
                  <a:solidFill>
                    <a:srgbClr val="000000"/>
                  </a:solidFill>
                  <a:latin typeface="仿宋" panose="02010609060101010101" charset="-122"/>
                  <a:ea typeface="仿宋" panose="02010609060101010101" charset="-122"/>
                </a:rPr>
                <a:t>0</a:t>
              </a:r>
              <a:endParaRPr lang="en-US" altLang="zh-CN" sz="900" b="1">
                <a:solidFill>
                  <a:srgbClr val="000000"/>
                </a:solidFill>
                <a:latin typeface="仿宋" panose="02010609060101010101" charset="-122"/>
                <a:ea typeface="仿宋" panose="02010609060101010101" charset="-122"/>
              </a:endParaRPr>
            </a:p>
          </p:txBody>
        </p:sp>
        <p:sp>
          <p:nvSpPr>
            <p:cNvPr id="31760" name="任意多边形 184338"/>
            <p:cNvSpPr/>
            <p:nvPr/>
          </p:nvSpPr>
          <p:spPr>
            <a:xfrm>
              <a:off x="2284" y="1970"/>
              <a:ext cx="882" cy="556"/>
            </a:xfrm>
            <a:custGeom>
              <a:avLst/>
              <a:gdLst/>
              <a:ahLst/>
              <a:cxnLst/>
              <a:rect l="0" t="0" r="0" b="0"/>
              <a:pathLst>
                <a:path w="882" h="556">
                  <a:moveTo>
                    <a:pt x="0" y="542"/>
                  </a:moveTo>
                  <a:lnTo>
                    <a:pt x="12" y="556"/>
                  </a:lnTo>
                  <a:lnTo>
                    <a:pt x="20" y="550"/>
                  </a:lnTo>
                  <a:lnTo>
                    <a:pt x="26" y="545"/>
                  </a:lnTo>
                  <a:lnTo>
                    <a:pt x="35" y="539"/>
                  </a:lnTo>
                  <a:lnTo>
                    <a:pt x="44" y="531"/>
                  </a:lnTo>
                  <a:lnTo>
                    <a:pt x="57" y="521"/>
                  </a:lnTo>
                  <a:lnTo>
                    <a:pt x="74" y="505"/>
                  </a:lnTo>
                  <a:lnTo>
                    <a:pt x="84" y="494"/>
                  </a:lnTo>
                  <a:lnTo>
                    <a:pt x="95" y="484"/>
                  </a:lnTo>
                  <a:lnTo>
                    <a:pt x="106" y="470"/>
                  </a:lnTo>
                  <a:lnTo>
                    <a:pt x="119" y="455"/>
                  </a:lnTo>
                  <a:lnTo>
                    <a:pt x="136" y="435"/>
                  </a:lnTo>
                  <a:lnTo>
                    <a:pt x="152" y="409"/>
                  </a:lnTo>
                  <a:lnTo>
                    <a:pt x="170" y="379"/>
                  </a:lnTo>
                  <a:lnTo>
                    <a:pt x="191" y="347"/>
                  </a:lnTo>
                  <a:lnTo>
                    <a:pt x="211" y="312"/>
                  </a:lnTo>
                  <a:lnTo>
                    <a:pt x="234" y="275"/>
                  </a:lnTo>
                  <a:lnTo>
                    <a:pt x="279" y="201"/>
                  </a:lnTo>
                  <a:lnTo>
                    <a:pt x="304" y="164"/>
                  </a:lnTo>
                  <a:lnTo>
                    <a:pt x="328" y="131"/>
                  </a:lnTo>
                  <a:lnTo>
                    <a:pt x="353" y="98"/>
                  </a:lnTo>
                  <a:lnTo>
                    <a:pt x="377" y="71"/>
                  </a:lnTo>
                  <a:lnTo>
                    <a:pt x="400" y="48"/>
                  </a:lnTo>
                  <a:lnTo>
                    <a:pt x="412" y="39"/>
                  </a:lnTo>
                  <a:lnTo>
                    <a:pt x="423" y="31"/>
                  </a:lnTo>
                  <a:lnTo>
                    <a:pt x="416" y="25"/>
                  </a:lnTo>
                  <a:lnTo>
                    <a:pt x="420" y="32"/>
                  </a:lnTo>
                  <a:lnTo>
                    <a:pt x="431" y="26"/>
                  </a:lnTo>
                  <a:lnTo>
                    <a:pt x="443" y="22"/>
                  </a:lnTo>
                  <a:lnTo>
                    <a:pt x="454" y="19"/>
                  </a:lnTo>
                  <a:lnTo>
                    <a:pt x="449" y="11"/>
                  </a:lnTo>
                  <a:lnTo>
                    <a:pt x="449" y="20"/>
                  </a:lnTo>
                  <a:lnTo>
                    <a:pt x="461" y="19"/>
                  </a:lnTo>
                  <a:lnTo>
                    <a:pt x="472" y="20"/>
                  </a:lnTo>
                  <a:lnTo>
                    <a:pt x="472" y="11"/>
                  </a:lnTo>
                  <a:lnTo>
                    <a:pt x="467" y="19"/>
                  </a:lnTo>
                  <a:lnTo>
                    <a:pt x="478" y="23"/>
                  </a:lnTo>
                  <a:lnTo>
                    <a:pt x="488" y="28"/>
                  </a:lnTo>
                  <a:lnTo>
                    <a:pt x="500" y="34"/>
                  </a:lnTo>
                  <a:lnTo>
                    <a:pt x="505" y="26"/>
                  </a:lnTo>
                  <a:lnTo>
                    <a:pt x="496" y="32"/>
                  </a:lnTo>
                  <a:lnTo>
                    <a:pt x="508" y="42"/>
                  </a:lnTo>
                  <a:lnTo>
                    <a:pt x="519" y="51"/>
                  </a:lnTo>
                  <a:lnTo>
                    <a:pt x="542" y="75"/>
                  </a:lnTo>
                  <a:lnTo>
                    <a:pt x="565" y="105"/>
                  </a:lnTo>
                  <a:lnTo>
                    <a:pt x="589" y="137"/>
                  </a:lnTo>
                  <a:lnTo>
                    <a:pt x="612" y="172"/>
                  </a:lnTo>
                  <a:lnTo>
                    <a:pt x="635" y="210"/>
                  </a:lnTo>
                  <a:lnTo>
                    <a:pt x="678" y="287"/>
                  </a:lnTo>
                  <a:lnTo>
                    <a:pt x="699" y="324"/>
                  </a:lnTo>
                  <a:lnTo>
                    <a:pt x="718" y="359"/>
                  </a:lnTo>
                  <a:lnTo>
                    <a:pt x="736" y="393"/>
                  </a:lnTo>
                  <a:lnTo>
                    <a:pt x="754" y="422"/>
                  </a:lnTo>
                  <a:lnTo>
                    <a:pt x="769" y="448"/>
                  </a:lnTo>
                  <a:lnTo>
                    <a:pt x="776" y="459"/>
                  </a:lnTo>
                  <a:lnTo>
                    <a:pt x="784" y="468"/>
                  </a:lnTo>
                  <a:lnTo>
                    <a:pt x="795" y="482"/>
                  </a:lnTo>
                  <a:lnTo>
                    <a:pt x="807" y="496"/>
                  </a:lnTo>
                  <a:lnTo>
                    <a:pt x="815" y="507"/>
                  </a:lnTo>
                  <a:lnTo>
                    <a:pt x="823" y="514"/>
                  </a:lnTo>
                  <a:lnTo>
                    <a:pt x="829" y="522"/>
                  </a:lnTo>
                  <a:lnTo>
                    <a:pt x="836" y="527"/>
                  </a:lnTo>
                  <a:lnTo>
                    <a:pt x="846" y="534"/>
                  </a:lnTo>
                  <a:lnTo>
                    <a:pt x="849" y="536"/>
                  </a:lnTo>
                  <a:lnTo>
                    <a:pt x="855" y="539"/>
                  </a:lnTo>
                  <a:lnTo>
                    <a:pt x="860" y="541"/>
                  </a:lnTo>
                  <a:lnTo>
                    <a:pt x="865" y="544"/>
                  </a:lnTo>
                  <a:lnTo>
                    <a:pt x="869" y="534"/>
                  </a:lnTo>
                  <a:lnTo>
                    <a:pt x="862" y="542"/>
                  </a:lnTo>
                  <a:lnTo>
                    <a:pt x="870" y="547"/>
                  </a:lnTo>
                  <a:lnTo>
                    <a:pt x="882" y="533"/>
                  </a:lnTo>
                  <a:lnTo>
                    <a:pt x="877" y="528"/>
                  </a:lnTo>
                  <a:lnTo>
                    <a:pt x="873" y="527"/>
                  </a:lnTo>
                  <a:lnTo>
                    <a:pt x="869" y="524"/>
                  </a:lnTo>
                  <a:lnTo>
                    <a:pt x="864" y="522"/>
                  </a:lnTo>
                  <a:lnTo>
                    <a:pt x="857" y="519"/>
                  </a:lnTo>
                  <a:lnTo>
                    <a:pt x="852" y="527"/>
                  </a:lnTo>
                  <a:lnTo>
                    <a:pt x="860" y="521"/>
                  </a:lnTo>
                  <a:lnTo>
                    <a:pt x="851" y="513"/>
                  </a:lnTo>
                  <a:lnTo>
                    <a:pt x="844" y="508"/>
                  </a:lnTo>
                  <a:lnTo>
                    <a:pt x="838" y="501"/>
                  </a:lnTo>
                  <a:lnTo>
                    <a:pt x="829" y="493"/>
                  </a:lnTo>
                  <a:lnTo>
                    <a:pt x="821" y="482"/>
                  </a:lnTo>
                  <a:lnTo>
                    <a:pt x="810" y="468"/>
                  </a:lnTo>
                  <a:lnTo>
                    <a:pt x="797" y="455"/>
                  </a:lnTo>
                  <a:lnTo>
                    <a:pt x="790" y="445"/>
                  </a:lnTo>
                  <a:lnTo>
                    <a:pt x="784" y="435"/>
                  </a:lnTo>
                  <a:lnTo>
                    <a:pt x="769" y="409"/>
                  </a:lnTo>
                  <a:lnTo>
                    <a:pt x="751" y="379"/>
                  </a:lnTo>
                  <a:lnTo>
                    <a:pt x="733" y="346"/>
                  </a:lnTo>
                  <a:lnTo>
                    <a:pt x="714" y="310"/>
                  </a:lnTo>
                  <a:lnTo>
                    <a:pt x="692" y="273"/>
                  </a:lnTo>
                  <a:lnTo>
                    <a:pt x="650" y="197"/>
                  </a:lnTo>
                  <a:lnTo>
                    <a:pt x="627" y="158"/>
                  </a:lnTo>
                  <a:lnTo>
                    <a:pt x="604" y="123"/>
                  </a:lnTo>
                  <a:lnTo>
                    <a:pt x="580" y="91"/>
                  </a:lnTo>
                  <a:lnTo>
                    <a:pt x="557" y="62"/>
                  </a:lnTo>
                  <a:lnTo>
                    <a:pt x="534" y="37"/>
                  </a:lnTo>
                  <a:lnTo>
                    <a:pt x="523" y="28"/>
                  </a:lnTo>
                  <a:lnTo>
                    <a:pt x="511" y="19"/>
                  </a:lnTo>
                  <a:lnTo>
                    <a:pt x="508" y="17"/>
                  </a:lnTo>
                  <a:lnTo>
                    <a:pt x="496" y="11"/>
                  </a:lnTo>
                  <a:lnTo>
                    <a:pt x="487" y="6"/>
                  </a:lnTo>
                  <a:lnTo>
                    <a:pt x="475" y="2"/>
                  </a:lnTo>
                  <a:lnTo>
                    <a:pt x="472" y="2"/>
                  </a:lnTo>
                  <a:lnTo>
                    <a:pt x="461" y="0"/>
                  </a:lnTo>
                  <a:lnTo>
                    <a:pt x="449" y="2"/>
                  </a:lnTo>
                  <a:lnTo>
                    <a:pt x="446" y="2"/>
                  </a:lnTo>
                  <a:lnTo>
                    <a:pt x="434" y="5"/>
                  </a:lnTo>
                  <a:lnTo>
                    <a:pt x="423" y="9"/>
                  </a:lnTo>
                  <a:lnTo>
                    <a:pt x="412" y="16"/>
                  </a:lnTo>
                  <a:lnTo>
                    <a:pt x="408" y="17"/>
                  </a:lnTo>
                  <a:lnTo>
                    <a:pt x="397" y="25"/>
                  </a:lnTo>
                  <a:lnTo>
                    <a:pt x="385" y="34"/>
                  </a:lnTo>
                  <a:lnTo>
                    <a:pt x="363" y="57"/>
                  </a:lnTo>
                  <a:lnTo>
                    <a:pt x="338" y="85"/>
                  </a:lnTo>
                  <a:lnTo>
                    <a:pt x="314" y="117"/>
                  </a:lnTo>
                  <a:lnTo>
                    <a:pt x="289" y="151"/>
                  </a:lnTo>
                  <a:lnTo>
                    <a:pt x="265" y="187"/>
                  </a:lnTo>
                  <a:lnTo>
                    <a:pt x="219" y="261"/>
                  </a:lnTo>
                  <a:lnTo>
                    <a:pt x="196" y="298"/>
                  </a:lnTo>
                  <a:lnTo>
                    <a:pt x="177" y="333"/>
                  </a:lnTo>
                  <a:lnTo>
                    <a:pt x="155" y="366"/>
                  </a:lnTo>
                  <a:lnTo>
                    <a:pt x="137" y="395"/>
                  </a:lnTo>
                  <a:lnTo>
                    <a:pt x="121" y="421"/>
                  </a:lnTo>
                  <a:lnTo>
                    <a:pt x="106" y="441"/>
                  </a:lnTo>
                  <a:lnTo>
                    <a:pt x="92" y="456"/>
                  </a:lnTo>
                  <a:lnTo>
                    <a:pt x="80" y="470"/>
                  </a:lnTo>
                  <a:lnTo>
                    <a:pt x="69" y="481"/>
                  </a:lnTo>
                  <a:lnTo>
                    <a:pt x="59" y="491"/>
                  </a:lnTo>
                  <a:lnTo>
                    <a:pt x="43" y="507"/>
                  </a:lnTo>
                  <a:lnTo>
                    <a:pt x="30" y="518"/>
                  </a:lnTo>
                  <a:lnTo>
                    <a:pt x="20" y="525"/>
                  </a:lnTo>
                  <a:lnTo>
                    <a:pt x="12" y="531"/>
                  </a:lnTo>
                  <a:lnTo>
                    <a:pt x="5" y="536"/>
                  </a:lnTo>
                  <a:lnTo>
                    <a:pt x="0" y="542"/>
                  </a:lnTo>
                  <a:close/>
                </a:path>
              </a:pathLst>
            </a:custGeom>
            <a:solidFill>
              <a:srgbClr val="0000FF"/>
            </a:solidFill>
            <a:ln w="9525">
              <a:noFill/>
            </a:ln>
          </p:spPr>
          <p:txBody>
            <a:bodyPr/>
            <a:lstStyle/>
            <a:p>
              <a:endParaRPr lang="zh-CN" altLang="en-US">
                <a:latin typeface="仿宋" panose="02010609060101010101" charset="-122"/>
                <a:ea typeface="仿宋" panose="02010609060101010101" charset="-122"/>
              </a:endParaRPr>
            </a:p>
          </p:txBody>
        </p:sp>
        <p:sp>
          <p:nvSpPr>
            <p:cNvPr id="31761" name="矩形 184339"/>
            <p:cNvSpPr/>
            <p:nvPr/>
          </p:nvSpPr>
          <p:spPr>
            <a:xfrm>
              <a:off x="2847" y="2511"/>
              <a:ext cx="247" cy="164"/>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62" name="矩形 184340"/>
            <p:cNvSpPr/>
            <p:nvPr/>
          </p:nvSpPr>
          <p:spPr>
            <a:xfrm>
              <a:off x="2852" y="2509"/>
              <a:ext cx="68"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h</a:t>
              </a:r>
              <a:endParaRPr lang="en-US" altLang="zh-CN" sz="1400" b="1" i="1">
                <a:solidFill>
                  <a:srgbClr val="000000"/>
                </a:solidFill>
                <a:latin typeface="仿宋" panose="02010609060101010101" charset="-122"/>
                <a:ea typeface="仿宋" panose="02010609060101010101" charset="-122"/>
              </a:endParaRPr>
            </a:p>
          </p:txBody>
        </p:sp>
        <p:sp>
          <p:nvSpPr>
            <p:cNvPr id="31763" name="矩形 184341"/>
            <p:cNvSpPr/>
            <p:nvPr/>
          </p:nvSpPr>
          <p:spPr>
            <a:xfrm>
              <a:off x="2926" y="2521"/>
              <a:ext cx="28" cy="134"/>
            </a:xfrm>
            <a:prstGeom prst="rect">
              <a:avLst/>
            </a:prstGeom>
            <a:noFill/>
            <a:ln w="9525">
              <a:noFill/>
            </a:ln>
          </p:spPr>
          <p:txBody>
            <a:bodyPr wrap="none" lIns="0" tIns="0" rIns="0" bIns="0" anchor="t" anchorCtr="0">
              <a:spAutoFit/>
            </a:bodyPr>
            <a:lstStyle/>
            <a:p>
              <a:r>
                <a:rPr lang="en-US" altLang="zh-CN" sz="1400" i="1" dirty="0">
                  <a:solidFill>
                    <a:srgbClr val="000000"/>
                  </a:solidFill>
                  <a:latin typeface="仿宋" panose="02010609060101010101" charset="-122"/>
                  <a:ea typeface="仿宋" panose="02010609060101010101" charset="-122"/>
                </a:rPr>
                <a:t> </a:t>
              </a:r>
              <a:endParaRPr lang="en-US" altLang="zh-CN" sz="1400" b="1" i="1" dirty="0">
                <a:solidFill>
                  <a:srgbClr val="000000"/>
                </a:solidFill>
                <a:latin typeface="仿宋" panose="02010609060101010101" charset="-122"/>
                <a:ea typeface="仿宋" panose="02010609060101010101" charset="-122"/>
              </a:endParaRPr>
            </a:p>
          </p:txBody>
        </p:sp>
        <p:sp>
          <p:nvSpPr>
            <p:cNvPr id="31764" name="矩形 184342"/>
            <p:cNvSpPr/>
            <p:nvPr/>
          </p:nvSpPr>
          <p:spPr>
            <a:xfrm>
              <a:off x="2957" y="2521"/>
              <a:ext cx="119" cy="134"/>
            </a:xfrm>
            <a:prstGeom prst="rect">
              <a:avLst/>
            </a:prstGeom>
            <a:noFill/>
            <a:ln w="9525">
              <a:noFill/>
            </a:ln>
          </p:spPr>
          <p:txBody>
            <a:bodyPr wrap="none" lIns="0" tIns="0" rIns="0" bIns="0" anchor="t" anchorCtr="0">
              <a:spAutoFit/>
            </a:bodyPr>
            <a:lstStyle/>
            <a:p>
              <a:r>
                <a:rPr lang="en-US" altLang="zh-CN" sz="1400">
                  <a:solidFill>
                    <a:srgbClr val="000000"/>
                  </a:solidFill>
                  <a:latin typeface="仿宋" panose="02010609060101010101" charset="-122"/>
                  <a:ea typeface="仿宋" panose="02010609060101010101" charset="-122"/>
                </a:rPr>
                <a:t>&lt;1</a:t>
              </a:r>
              <a:endParaRPr lang="en-US" altLang="zh-CN" sz="1400" b="1">
                <a:solidFill>
                  <a:srgbClr val="000000"/>
                </a:solidFill>
                <a:latin typeface="仿宋" panose="02010609060101010101" charset="-122"/>
                <a:ea typeface="仿宋" panose="02010609060101010101" charset="-122"/>
              </a:endParaRPr>
            </a:p>
          </p:txBody>
        </p:sp>
        <p:grpSp>
          <p:nvGrpSpPr>
            <p:cNvPr id="31765" name="组合 184343"/>
            <p:cNvGrpSpPr/>
            <p:nvPr/>
          </p:nvGrpSpPr>
          <p:grpSpPr>
            <a:xfrm>
              <a:off x="2067" y="1973"/>
              <a:ext cx="1453" cy="9"/>
              <a:chOff x="2067" y="1973"/>
              <a:chExt cx="1453" cy="9"/>
            </a:xfrm>
          </p:grpSpPr>
          <p:sp>
            <p:nvSpPr>
              <p:cNvPr id="31766" name="任意多边形 184344"/>
              <p:cNvSpPr/>
              <p:nvPr/>
            </p:nvSpPr>
            <p:spPr>
              <a:xfrm>
                <a:off x="2067" y="1973"/>
                <a:ext cx="49" cy="9"/>
              </a:xfrm>
              <a:custGeom>
                <a:avLst/>
                <a:gdLst/>
                <a:ahLst/>
                <a:cxnLst/>
                <a:rect l="0" t="0" r="0" b="0"/>
                <a:pathLst>
                  <a:path w="49" h="9">
                    <a:moveTo>
                      <a:pt x="7" y="0"/>
                    </a:moveTo>
                    <a:lnTo>
                      <a:pt x="5" y="0"/>
                    </a:lnTo>
                    <a:lnTo>
                      <a:pt x="4" y="2"/>
                    </a:lnTo>
                    <a:lnTo>
                      <a:pt x="2" y="3"/>
                    </a:lnTo>
                    <a:lnTo>
                      <a:pt x="0" y="5"/>
                    </a:lnTo>
                    <a:lnTo>
                      <a:pt x="0" y="5"/>
                    </a:lnTo>
                    <a:lnTo>
                      <a:pt x="2" y="6"/>
                    </a:lnTo>
                    <a:lnTo>
                      <a:pt x="4" y="8"/>
                    </a:lnTo>
                    <a:lnTo>
                      <a:pt x="5" y="9"/>
                    </a:lnTo>
                    <a:lnTo>
                      <a:pt x="43" y="9"/>
                    </a:lnTo>
                    <a:lnTo>
                      <a:pt x="44" y="9"/>
                    </a:lnTo>
                    <a:lnTo>
                      <a:pt x="46" y="9"/>
                    </a:lnTo>
                    <a:lnTo>
                      <a:pt x="48" y="8"/>
                    </a:lnTo>
                    <a:lnTo>
                      <a:pt x="49" y="6"/>
                    </a:lnTo>
                    <a:lnTo>
                      <a:pt x="49" y="5"/>
                    </a:lnTo>
                    <a:lnTo>
                      <a:pt x="48" y="3"/>
                    </a:lnTo>
                    <a:lnTo>
                      <a:pt x="46" y="2"/>
                    </a:lnTo>
                    <a:lnTo>
                      <a:pt x="44" y="0"/>
                    </a:lnTo>
                    <a:lnTo>
                      <a:pt x="7"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67" name="任意多边形 184345"/>
              <p:cNvSpPr/>
              <p:nvPr/>
            </p:nvSpPr>
            <p:spPr>
              <a:xfrm>
                <a:off x="2136" y="1973"/>
                <a:ext cx="49" cy="9"/>
              </a:xfrm>
              <a:custGeom>
                <a:avLst/>
                <a:gdLst/>
                <a:ahLst/>
                <a:cxnLst/>
                <a:rect l="0" t="0" r="0" b="0"/>
                <a:pathLst>
                  <a:path w="49" h="9">
                    <a:moveTo>
                      <a:pt x="5" y="0"/>
                    </a:moveTo>
                    <a:lnTo>
                      <a:pt x="3" y="0"/>
                    </a:lnTo>
                    <a:lnTo>
                      <a:pt x="1" y="2"/>
                    </a:lnTo>
                    <a:lnTo>
                      <a:pt x="0" y="3"/>
                    </a:lnTo>
                    <a:lnTo>
                      <a:pt x="0" y="5"/>
                    </a:lnTo>
                    <a:lnTo>
                      <a:pt x="0" y="6"/>
                    </a:lnTo>
                    <a:lnTo>
                      <a:pt x="0" y="8"/>
                    </a:lnTo>
                    <a:lnTo>
                      <a:pt x="1"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68" name="任意多边形 184346"/>
              <p:cNvSpPr/>
              <p:nvPr/>
            </p:nvSpPr>
            <p:spPr>
              <a:xfrm>
                <a:off x="2204" y="1973"/>
                <a:ext cx="49" cy="9"/>
              </a:xfrm>
              <a:custGeom>
                <a:avLst/>
                <a:gdLst/>
                <a:ahLst/>
                <a:cxnLst/>
                <a:rect l="0" t="0" r="0" b="0"/>
                <a:pathLst>
                  <a:path w="49" h="9">
                    <a:moveTo>
                      <a:pt x="5" y="0"/>
                    </a:moveTo>
                    <a:lnTo>
                      <a:pt x="4" y="0"/>
                    </a:lnTo>
                    <a:lnTo>
                      <a:pt x="2" y="2"/>
                    </a:lnTo>
                    <a:lnTo>
                      <a:pt x="0" y="3"/>
                    </a:lnTo>
                    <a:lnTo>
                      <a:pt x="0" y="5"/>
                    </a:lnTo>
                    <a:lnTo>
                      <a:pt x="0" y="6"/>
                    </a:lnTo>
                    <a:lnTo>
                      <a:pt x="0" y="8"/>
                    </a:lnTo>
                    <a:lnTo>
                      <a:pt x="2" y="9"/>
                    </a:lnTo>
                    <a:lnTo>
                      <a:pt x="4" y="9"/>
                    </a:lnTo>
                    <a:lnTo>
                      <a:pt x="43" y="9"/>
                    </a:lnTo>
                    <a:lnTo>
                      <a:pt x="44" y="9"/>
                    </a:lnTo>
                    <a:lnTo>
                      <a:pt x="46" y="9"/>
                    </a:lnTo>
                    <a:lnTo>
                      <a:pt x="48" y="8"/>
                    </a:lnTo>
                    <a:lnTo>
                      <a:pt x="49" y="6"/>
                    </a:lnTo>
                    <a:lnTo>
                      <a:pt x="49" y="5"/>
                    </a:lnTo>
                    <a:lnTo>
                      <a:pt x="48"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69" name="任意多边形 184347"/>
              <p:cNvSpPr/>
              <p:nvPr/>
            </p:nvSpPr>
            <p:spPr>
              <a:xfrm>
                <a:off x="2273"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0" name="任意多边形 184348"/>
              <p:cNvSpPr/>
              <p:nvPr/>
            </p:nvSpPr>
            <p:spPr>
              <a:xfrm>
                <a:off x="2341" y="1973"/>
                <a:ext cx="49" cy="9"/>
              </a:xfrm>
              <a:custGeom>
                <a:avLst/>
                <a:gdLst/>
                <a:ahLst/>
                <a:cxnLst/>
                <a:rect l="0" t="0" r="0" b="0"/>
                <a:pathLst>
                  <a:path w="49" h="9">
                    <a:moveTo>
                      <a:pt x="5" y="0"/>
                    </a:moveTo>
                    <a:lnTo>
                      <a:pt x="4" y="0"/>
                    </a:lnTo>
                    <a:lnTo>
                      <a:pt x="2" y="2"/>
                    </a:lnTo>
                    <a:lnTo>
                      <a:pt x="0" y="3"/>
                    </a:lnTo>
                    <a:lnTo>
                      <a:pt x="0" y="5"/>
                    </a:lnTo>
                    <a:lnTo>
                      <a:pt x="0" y="6"/>
                    </a:lnTo>
                    <a:lnTo>
                      <a:pt x="0" y="8"/>
                    </a:lnTo>
                    <a:lnTo>
                      <a:pt x="2" y="9"/>
                    </a:lnTo>
                    <a:lnTo>
                      <a:pt x="4" y="9"/>
                    </a:lnTo>
                    <a:lnTo>
                      <a:pt x="43" y="9"/>
                    </a:lnTo>
                    <a:lnTo>
                      <a:pt x="45" y="9"/>
                    </a:lnTo>
                    <a:lnTo>
                      <a:pt x="46" y="9"/>
                    </a:lnTo>
                    <a:lnTo>
                      <a:pt x="48" y="8"/>
                    </a:lnTo>
                    <a:lnTo>
                      <a:pt x="49" y="6"/>
                    </a:lnTo>
                    <a:lnTo>
                      <a:pt x="49" y="5"/>
                    </a:lnTo>
                    <a:lnTo>
                      <a:pt x="48" y="3"/>
                    </a:lnTo>
                    <a:lnTo>
                      <a:pt x="46" y="2"/>
                    </a:lnTo>
                    <a:lnTo>
                      <a:pt x="45"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1" name="任意多边形 184349"/>
              <p:cNvSpPr/>
              <p:nvPr/>
            </p:nvSpPr>
            <p:spPr>
              <a:xfrm>
                <a:off x="2410"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2" name="任意多边形 184350"/>
              <p:cNvSpPr/>
              <p:nvPr/>
            </p:nvSpPr>
            <p:spPr>
              <a:xfrm>
                <a:off x="2479" y="1973"/>
                <a:ext cx="48" cy="9"/>
              </a:xfrm>
              <a:custGeom>
                <a:avLst/>
                <a:gdLst/>
                <a:ahLst/>
                <a:cxnLst/>
                <a:rect l="0" t="0" r="0" b="0"/>
                <a:pathLst>
                  <a:path w="48" h="9">
                    <a:moveTo>
                      <a:pt x="4"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8" y="6"/>
                    </a:lnTo>
                    <a:lnTo>
                      <a:pt x="48" y="5"/>
                    </a:lnTo>
                    <a:lnTo>
                      <a:pt x="47" y="3"/>
                    </a:lnTo>
                    <a:lnTo>
                      <a:pt x="45" y="2"/>
                    </a:lnTo>
                    <a:lnTo>
                      <a:pt x="44" y="0"/>
                    </a:lnTo>
                    <a:lnTo>
                      <a:pt x="4"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3" name="任意多边形 184351"/>
              <p:cNvSpPr/>
              <p:nvPr/>
            </p:nvSpPr>
            <p:spPr>
              <a:xfrm>
                <a:off x="2547"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3"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4" name="任意多边形 184352"/>
              <p:cNvSpPr/>
              <p:nvPr/>
            </p:nvSpPr>
            <p:spPr>
              <a:xfrm>
                <a:off x="2616" y="1973"/>
                <a:ext cx="49" cy="9"/>
              </a:xfrm>
              <a:custGeom>
                <a:avLst/>
                <a:gdLst/>
                <a:ahLst/>
                <a:cxnLst/>
                <a:rect l="0" t="0" r="0" b="0"/>
                <a:pathLst>
                  <a:path w="49" h="9">
                    <a:moveTo>
                      <a:pt x="5"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9" y="6"/>
                    </a:lnTo>
                    <a:lnTo>
                      <a:pt x="49" y="5"/>
                    </a:lnTo>
                    <a:lnTo>
                      <a:pt x="47" y="3"/>
                    </a:lnTo>
                    <a:lnTo>
                      <a:pt x="45"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5" name="任意多边形 184353"/>
              <p:cNvSpPr/>
              <p:nvPr/>
            </p:nvSpPr>
            <p:spPr>
              <a:xfrm>
                <a:off x="2684"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3"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6" name="任意多边形 184354"/>
              <p:cNvSpPr/>
              <p:nvPr/>
            </p:nvSpPr>
            <p:spPr>
              <a:xfrm>
                <a:off x="2753" y="1973"/>
                <a:ext cx="49" cy="9"/>
              </a:xfrm>
              <a:custGeom>
                <a:avLst/>
                <a:gdLst/>
                <a:ahLst/>
                <a:cxnLst/>
                <a:rect l="0" t="0" r="0" b="0"/>
                <a:pathLst>
                  <a:path w="49" h="9">
                    <a:moveTo>
                      <a:pt x="5"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9" y="6"/>
                    </a:lnTo>
                    <a:lnTo>
                      <a:pt x="49" y="5"/>
                    </a:lnTo>
                    <a:lnTo>
                      <a:pt x="47" y="3"/>
                    </a:lnTo>
                    <a:lnTo>
                      <a:pt x="45"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7" name="任意多边形 184355"/>
              <p:cNvSpPr/>
              <p:nvPr/>
            </p:nvSpPr>
            <p:spPr>
              <a:xfrm>
                <a:off x="2821" y="1973"/>
                <a:ext cx="49" cy="9"/>
              </a:xfrm>
              <a:custGeom>
                <a:avLst/>
                <a:gdLst/>
                <a:ahLst/>
                <a:cxnLst/>
                <a:rect l="0" t="0" r="0" b="0"/>
                <a:pathLst>
                  <a:path w="49" h="9">
                    <a:moveTo>
                      <a:pt x="5" y="0"/>
                    </a:moveTo>
                    <a:lnTo>
                      <a:pt x="4" y="0"/>
                    </a:lnTo>
                    <a:lnTo>
                      <a:pt x="2" y="2"/>
                    </a:lnTo>
                    <a:lnTo>
                      <a:pt x="0" y="3"/>
                    </a:lnTo>
                    <a:lnTo>
                      <a:pt x="0" y="5"/>
                    </a:lnTo>
                    <a:lnTo>
                      <a:pt x="0" y="6"/>
                    </a:lnTo>
                    <a:lnTo>
                      <a:pt x="0" y="8"/>
                    </a:lnTo>
                    <a:lnTo>
                      <a:pt x="2" y="9"/>
                    </a:lnTo>
                    <a:lnTo>
                      <a:pt x="4" y="9"/>
                    </a:lnTo>
                    <a:lnTo>
                      <a:pt x="43" y="9"/>
                    </a:lnTo>
                    <a:lnTo>
                      <a:pt x="44" y="9"/>
                    </a:lnTo>
                    <a:lnTo>
                      <a:pt x="46" y="9"/>
                    </a:lnTo>
                    <a:lnTo>
                      <a:pt x="48" y="8"/>
                    </a:lnTo>
                    <a:lnTo>
                      <a:pt x="49" y="6"/>
                    </a:lnTo>
                    <a:lnTo>
                      <a:pt x="49" y="5"/>
                    </a:lnTo>
                    <a:lnTo>
                      <a:pt x="48"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8" name="任意多边形 184356"/>
              <p:cNvSpPr/>
              <p:nvPr/>
            </p:nvSpPr>
            <p:spPr>
              <a:xfrm>
                <a:off x="2890" y="1973"/>
                <a:ext cx="49" cy="9"/>
              </a:xfrm>
              <a:custGeom>
                <a:avLst/>
                <a:gdLst/>
                <a:ahLst/>
                <a:cxnLst/>
                <a:rect l="0" t="0" r="0" b="0"/>
                <a:pathLst>
                  <a:path w="49" h="9">
                    <a:moveTo>
                      <a:pt x="5"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9" y="6"/>
                    </a:lnTo>
                    <a:lnTo>
                      <a:pt x="49" y="5"/>
                    </a:lnTo>
                    <a:lnTo>
                      <a:pt x="47" y="3"/>
                    </a:lnTo>
                    <a:lnTo>
                      <a:pt x="45"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79" name="任意多边形 184357"/>
              <p:cNvSpPr/>
              <p:nvPr/>
            </p:nvSpPr>
            <p:spPr>
              <a:xfrm>
                <a:off x="2958" y="1973"/>
                <a:ext cx="49" cy="9"/>
              </a:xfrm>
              <a:custGeom>
                <a:avLst/>
                <a:gdLst/>
                <a:ahLst/>
                <a:cxnLst/>
                <a:rect l="0" t="0" r="0" b="0"/>
                <a:pathLst>
                  <a:path w="49" h="9">
                    <a:moveTo>
                      <a:pt x="5" y="0"/>
                    </a:moveTo>
                    <a:lnTo>
                      <a:pt x="4" y="0"/>
                    </a:lnTo>
                    <a:lnTo>
                      <a:pt x="2" y="2"/>
                    </a:lnTo>
                    <a:lnTo>
                      <a:pt x="0" y="3"/>
                    </a:lnTo>
                    <a:lnTo>
                      <a:pt x="0" y="5"/>
                    </a:lnTo>
                    <a:lnTo>
                      <a:pt x="0" y="6"/>
                    </a:lnTo>
                    <a:lnTo>
                      <a:pt x="0" y="8"/>
                    </a:lnTo>
                    <a:lnTo>
                      <a:pt x="2" y="9"/>
                    </a:lnTo>
                    <a:lnTo>
                      <a:pt x="4" y="9"/>
                    </a:lnTo>
                    <a:lnTo>
                      <a:pt x="43" y="9"/>
                    </a:lnTo>
                    <a:lnTo>
                      <a:pt x="44" y="9"/>
                    </a:lnTo>
                    <a:lnTo>
                      <a:pt x="46" y="9"/>
                    </a:lnTo>
                    <a:lnTo>
                      <a:pt x="48" y="8"/>
                    </a:lnTo>
                    <a:lnTo>
                      <a:pt x="49" y="6"/>
                    </a:lnTo>
                    <a:lnTo>
                      <a:pt x="49" y="5"/>
                    </a:lnTo>
                    <a:lnTo>
                      <a:pt x="48"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0" name="任意多边形 184358"/>
              <p:cNvSpPr/>
              <p:nvPr/>
            </p:nvSpPr>
            <p:spPr>
              <a:xfrm>
                <a:off x="3027"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1" name="任意多边形 184359"/>
              <p:cNvSpPr/>
              <p:nvPr/>
            </p:nvSpPr>
            <p:spPr>
              <a:xfrm>
                <a:off x="3095" y="1973"/>
                <a:ext cx="49" cy="9"/>
              </a:xfrm>
              <a:custGeom>
                <a:avLst/>
                <a:gdLst/>
                <a:ahLst/>
                <a:cxnLst/>
                <a:rect l="0" t="0" r="0" b="0"/>
                <a:pathLst>
                  <a:path w="49" h="9">
                    <a:moveTo>
                      <a:pt x="5" y="0"/>
                    </a:moveTo>
                    <a:lnTo>
                      <a:pt x="4" y="0"/>
                    </a:lnTo>
                    <a:lnTo>
                      <a:pt x="2" y="2"/>
                    </a:lnTo>
                    <a:lnTo>
                      <a:pt x="0" y="3"/>
                    </a:lnTo>
                    <a:lnTo>
                      <a:pt x="0" y="5"/>
                    </a:lnTo>
                    <a:lnTo>
                      <a:pt x="0" y="6"/>
                    </a:lnTo>
                    <a:lnTo>
                      <a:pt x="0" y="8"/>
                    </a:lnTo>
                    <a:lnTo>
                      <a:pt x="2" y="9"/>
                    </a:lnTo>
                    <a:lnTo>
                      <a:pt x="4" y="9"/>
                    </a:lnTo>
                    <a:lnTo>
                      <a:pt x="43" y="9"/>
                    </a:lnTo>
                    <a:lnTo>
                      <a:pt x="44" y="9"/>
                    </a:lnTo>
                    <a:lnTo>
                      <a:pt x="46" y="9"/>
                    </a:lnTo>
                    <a:lnTo>
                      <a:pt x="48" y="8"/>
                    </a:lnTo>
                    <a:lnTo>
                      <a:pt x="49" y="6"/>
                    </a:lnTo>
                    <a:lnTo>
                      <a:pt x="49" y="5"/>
                    </a:lnTo>
                    <a:lnTo>
                      <a:pt x="48"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2" name="任意多边形 184360"/>
              <p:cNvSpPr/>
              <p:nvPr/>
            </p:nvSpPr>
            <p:spPr>
              <a:xfrm>
                <a:off x="3164"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3" name="任意多边形 184361"/>
              <p:cNvSpPr/>
              <p:nvPr/>
            </p:nvSpPr>
            <p:spPr>
              <a:xfrm>
                <a:off x="3233" y="1973"/>
                <a:ext cx="48" cy="9"/>
              </a:xfrm>
              <a:custGeom>
                <a:avLst/>
                <a:gdLst/>
                <a:ahLst/>
                <a:cxnLst/>
                <a:rect l="0" t="0" r="0" b="0"/>
                <a:pathLst>
                  <a:path w="48" h="9">
                    <a:moveTo>
                      <a:pt x="4"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8" y="6"/>
                    </a:lnTo>
                    <a:lnTo>
                      <a:pt x="48" y="5"/>
                    </a:lnTo>
                    <a:lnTo>
                      <a:pt x="47" y="3"/>
                    </a:lnTo>
                    <a:lnTo>
                      <a:pt x="45" y="2"/>
                    </a:lnTo>
                    <a:lnTo>
                      <a:pt x="44" y="0"/>
                    </a:lnTo>
                    <a:lnTo>
                      <a:pt x="4"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4" name="任意多边形 184362"/>
              <p:cNvSpPr/>
              <p:nvPr/>
            </p:nvSpPr>
            <p:spPr>
              <a:xfrm>
                <a:off x="3301"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2"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5" name="任意多边形 184363"/>
              <p:cNvSpPr/>
              <p:nvPr/>
            </p:nvSpPr>
            <p:spPr>
              <a:xfrm>
                <a:off x="3370" y="1973"/>
                <a:ext cx="49" cy="9"/>
              </a:xfrm>
              <a:custGeom>
                <a:avLst/>
                <a:gdLst/>
                <a:ahLst/>
                <a:cxnLst/>
                <a:rect l="0" t="0" r="0" b="0"/>
                <a:pathLst>
                  <a:path w="49" h="9">
                    <a:moveTo>
                      <a:pt x="4" y="0"/>
                    </a:moveTo>
                    <a:lnTo>
                      <a:pt x="3" y="0"/>
                    </a:lnTo>
                    <a:lnTo>
                      <a:pt x="1" y="2"/>
                    </a:lnTo>
                    <a:lnTo>
                      <a:pt x="0" y="3"/>
                    </a:lnTo>
                    <a:lnTo>
                      <a:pt x="0" y="5"/>
                    </a:lnTo>
                    <a:lnTo>
                      <a:pt x="0" y="6"/>
                    </a:lnTo>
                    <a:lnTo>
                      <a:pt x="0" y="8"/>
                    </a:lnTo>
                    <a:lnTo>
                      <a:pt x="1" y="9"/>
                    </a:lnTo>
                    <a:lnTo>
                      <a:pt x="3" y="9"/>
                    </a:lnTo>
                    <a:lnTo>
                      <a:pt x="42" y="9"/>
                    </a:lnTo>
                    <a:lnTo>
                      <a:pt x="44" y="9"/>
                    </a:lnTo>
                    <a:lnTo>
                      <a:pt x="45" y="9"/>
                    </a:lnTo>
                    <a:lnTo>
                      <a:pt x="47" y="8"/>
                    </a:lnTo>
                    <a:lnTo>
                      <a:pt x="49" y="6"/>
                    </a:lnTo>
                    <a:lnTo>
                      <a:pt x="49" y="5"/>
                    </a:lnTo>
                    <a:lnTo>
                      <a:pt x="47" y="3"/>
                    </a:lnTo>
                    <a:lnTo>
                      <a:pt x="45" y="2"/>
                    </a:lnTo>
                    <a:lnTo>
                      <a:pt x="44" y="0"/>
                    </a:lnTo>
                    <a:lnTo>
                      <a:pt x="4"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6" name="任意多边形 184364"/>
              <p:cNvSpPr/>
              <p:nvPr/>
            </p:nvSpPr>
            <p:spPr>
              <a:xfrm>
                <a:off x="3438" y="1973"/>
                <a:ext cx="49" cy="9"/>
              </a:xfrm>
              <a:custGeom>
                <a:avLst/>
                <a:gdLst/>
                <a:ahLst/>
                <a:cxnLst/>
                <a:rect l="0" t="0" r="0" b="0"/>
                <a:pathLst>
                  <a:path w="49" h="9">
                    <a:moveTo>
                      <a:pt x="5" y="0"/>
                    </a:moveTo>
                    <a:lnTo>
                      <a:pt x="3" y="0"/>
                    </a:lnTo>
                    <a:lnTo>
                      <a:pt x="2" y="2"/>
                    </a:lnTo>
                    <a:lnTo>
                      <a:pt x="0" y="3"/>
                    </a:lnTo>
                    <a:lnTo>
                      <a:pt x="0" y="5"/>
                    </a:lnTo>
                    <a:lnTo>
                      <a:pt x="0" y="6"/>
                    </a:lnTo>
                    <a:lnTo>
                      <a:pt x="0" y="8"/>
                    </a:lnTo>
                    <a:lnTo>
                      <a:pt x="2" y="9"/>
                    </a:lnTo>
                    <a:lnTo>
                      <a:pt x="3" y="9"/>
                    </a:lnTo>
                    <a:lnTo>
                      <a:pt x="43" y="9"/>
                    </a:lnTo>
                    <a:lnTo>
                      <a:pt x="44" y="9"/>
                    </a:lnTo>
                    <a:lnTo>
                      <a:pt x="46" y="9"/>
                    </a:lnTo>
                    <a:lnTo>
                      <a:pt x="47" y="8"/>
                    </a:lnTo>
                    <a:lnTo>
                      <a:pt x="49" y="6"/>
                    </a:lnTo>
                    <a:lnTo>
                      <a:pt x="49" y="5"/>
                    </a:lnTo>
                    <a:lnTo>
                      <a:pt x="47" y="3"/>
                    </a:lnTo>
                    <a:lnTo>
                      <a:pt x="46" y="2"/>
                    </a:lnTo>
                    <a:lnTo>
                      <a:pt x="44"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sp>
            <p:nvSpPr>
              <p:cNvPr id="31787" name="任意多边形 184365"/>
              <p:cNvSpPr/>
              <p:nvPr/>
            </p:nvSpPr>
            <p:spPr>
              <a:xfrm>
                <a:off x="3507" y="1973"/>
                <a:ext cx="13" cy="9"/>
              </a:xfrm>
              <a:custGeom>
                <a:avLst/>
                <a:gdLst/>
                <a:ahLst/>
                <a:cxnLst/>
                <a:rect l="0" t="0" r="0" b="0"/>
                <a:pathLst>
                  <a:path w="13" h="9">
                    <a:moveTo>
                      <a:pt x="5" y="0"/>
                    </a:moveTo>
                    <a:lnTo>
                      <a:pt x="3" y="0"/>
                    </a:lnTo>
                    <a:lnTo>
                      <a:pt x="1" y="2"/>
                    </a:lnTo>
                    <a:lnTo>
                      <a:pt x="0" y="3"/>
                    </a:lnTo>
                    <a:lnTo>
                      <a:pt x="0" y="5"/>
                    </a:lnTo>
                    <a:lnTo>
                      <a:pt x="0" y="6"/>
                    </a:lnTo>
                    <a:lnTo>
                      <a:pt x="0" y="8"/>
                    </a:lnTo>
                    <a:lnTo>
                      <a:pt x="1" y="9"/>
                    </a:lnTo>
                    <a:lnTo>
                      <a:pt x="3" y="9"/>
                    </a:lnTo>
                    <a:lnTo>
                      <a:pt x="8" y="9"/>
                    </a:lnTo>
                    <a:lnTo>
                      <a:pt x="8" y="9"/>
                    </a:lnTo>
                    <a:lnTo>
                      <a:pt x="9" y="8"/>
                    </a:lnTo>
                    <a:lnTo>
                      <a:pt x="11" y="6"/>
                    </a:lnTo>
                    <a:lnTo>
                      <a:pt x="13" y="5"/>
                    </a:lnTo>
                    <a:lnTo>
                      <a:pt x="13" y="5"/>
                    </a:lnTo>
                    <a:lnTo>
                      <a:pt x="11" y="3"/>
                    </a:lnTo>
                    <a:lnTo>
                      <a:pt x="9" y="2"/>
                    </a:lnTo>
                    <a:lnTo>
                      <a:pt x="9" y="0"/>
                    </a:lnTo>
                    <a:lnTo>
                      <a:pt x="5" y="0"/>
                    </a:lnTo>
                    <a:close/>
                  </a:path>
                </a:pathLst>
              </a:custGeom>
              <a:solidFill>
                <a:srgbClr val="000000"/>
              </a:solidFill>
              <a:ln w="9525">
                <a:noFill/>
              </a:ln>
            </p:spPr>
            <p:txBody>
              <a:bodyPr/>
              <a:lstStyle/>
              <a:p>
                <a:endParaRPr lang="zh-CN" altLang="en-US">
                  <a:latin typeface="仿宋" panose="02010609060101010101" charset="-122"/>
                  <a:ea typeface="仿宋" panose="02010609060101010101" charset="-122"/>
                </a:endParaRPr>
              </a:p>
            </p:txBody>
          </p:sp>
        </p:grpSp>
        <p:sp>
          <p:nvSpPr>
            <p:cNvPr id="31788" name="任意多边形 184366"/>
            <p:cNvSpPr/>
            <p:nvPr/>
          </p:nvSpPr>
          <p:spPr>
            <a:xfrm>
              <a:off x="2092" y="1964"/>
              <a:ext cx="1278" cy="542"/>
            </a:xfrm>
            <a:custGeom>
              <a:avLst/>
              <a:gdLst/>
              <a:ahLst/>
              <a:cxnLst/>
              <a:rect l="0" t="0" r="0" b="0"/>
              <a:pathLst>
                <a:path w="1278" h="542">
                  <a:moveTo>
                    <a:pt x="0" y="502"/>
                  </a:moveTo>
                  <a:lnTo>
                    <a:pt x="8" y="519"/>
                  </a:lnTo>
                  <a:lnTo>
                    <a:pt x="19" y="513"/>
                  </a:lnTo>
                  <a:lnTo>
                    <a:pt x="36" y="505"/>
                  </a:lnTo>
                  <a:lnTo>
                    <a:pt x="45" y="499"/>
                  </a:lnTo>
                  <a:lnTo>
                    <a:pt x="49" y="497"/>
                  </a:lnTo>
                  <a:lnTo>
                    <a:pt x="60" y="491"/>
                  </a:lnTo>
                  <a:lnTo>
                    <a:pt x="72" y="481"/>
                  </a:lnTo>
                  <a:lnTo>
                    <a:pt x="81" y="470"/>
                  </a:lnTo>
                  <a:lnTo>
                    <a:pt x="94" y="454"/>
                  </a:lnTo>
                  <a:lnTo>
                    <a:pt x="107" y="439"/>
                  </a:lnTo>
                  <a:lnTo>
                    <a:pt x="121" y="422"/>
                  </a:lnTo>
                  <a:lnTo>
                    <a:pt x="134" y="402"/>
                  </a:lnTo>
                  <a:lnTo>
                    <a:pt x="148" y="381"/>
                  </a:lnTo>
                  <a:lnTo>
                    <a:pt x="163" y="358"/>
                  </a:lnTo>
                  <a:lnTo>
                    <a:pt x="179" y="333"/>
                  </a:lnTo>
                  <a:lnTo>
                    <a:pt x="196" y="306"/>
                  </a:lnTo>
                  <a:lnTo>
                    <a:pt x="202" y="292"/>
                  </a:lnTo>
                  <a:lnTo>
                    <a:pt x="210" y="273"/>
                  </a:lnTo>
                  <a:lnTo>
                    <a:pt x="214" y="267"/>
                  </a:lnTo>
                  <a:lnTo>
                    <a:pt x="220" y="247"/>
                  </a:lnTo>
                  <a:lnTo>
                    <a:pt x="228" y="227"/>
                  </a:lnTo>
                  <a:lnTo>
                    <a:pt x="243" y="183"/>
                  </a:lnTo>
                  <a:lnTo>
                    <a:pt x="259" y="140"/>
                  </a:lnTo>
                  <a:lnTo>
                    <a:pt x="277" y="97"/>
                  </a:lnTo>
                  <a:lnTo>
                    <a:pt x="267" y="97"/>
                  </a:lnTo>
                  <a:lnTo>
                    <a:pt x="274" y="104"/>
                  </a:lnTo>
                  <a:lnTo>
                    <a:pt x="284" y="84"/>
                  </a:lnTo>
                  <a:lnTo>
                    <a:pt x="294" y="68"/>
                  </a:lnTo>
                  <a:lnTo>
                    <a:pt x="305" y="52"/>
                  </a:lnTo>
                  <a:lnTo>
                    <a:pt x="316" y="40"/>
                  </a:lnTo>
                  <a:lnTo>
                    <a:pt x="328" y="31"/>
                  </a:lnTo>
                  <a:lnTo>
                    <a:pt x="321" y="23"/>
                  </a:lnTo>
                  <a:lnTo>
                    <a:pt x="325" y="32"/>
                  </a:lnTo>
                  <a:lnTo>
                    <a:pt x="338" y="26"/>
                  </a:lnTo>
                  <a:lnTo>
                    <a:pt x="354" y="23"/>
                  </a:lnTo>
                  <a:lnTo>
                    <a:pt x="349" y="14"/>
                  </a:lnTo>
                  <a:lnTo>
                    <a:pt x="349" y="23"/>
                  </a:lnTo>
                  <a:lnTo>
                    <a:pt x="365" y="25"/>
                  </a:lnTo>
                  <a:lnTo>
                    <a:pt x="365" y="15"/>
                  </a:lnTo>
                  <a:lnTo>
                    <a:pt x="360" y="23"/>
                  </a:lnTo>
                  <a:lnTo>
                    <a:pt x="378" y="28"/>
                  </a:lnTo>
                  <a:lnTo>
                    <a:pt x="396" y="34"/>
                  </a:lnTo>
                  <a:lnTo>
                    <a:pt x="414" y="43"/>
                  </a:lnTo>
                  <a:lnTo>
                    <a:pt x="434" y="55"/>
                  </a:lnTo>
                  <a:lnTo>
                    <a:pt x="437" y="46"/>
                  </a:lnTo>
                  <a:lnTo>
                    <a:pt x="431" y="54"/>
                  </a:lnTo>
                  <a:lnTo>
                    <a:pt x="470" y="78"/>
                  </a:lnTo>
                  <a:lnTo>
                    <a:pt x="511" y="104"/>
                  </a:lnTo>
                  <a:lnTo>
                    <a:pt x="514" y="106"/>
                  </a:lnTo>
                  <a:lnTo>
                    <a:pt x="535" y="120"/>
                  </a:lnTo>
                  <a:lnTo>
                    <a:pt x="555" y="131"/>
                  </a:lnTo>
                  <a:lnTo>
                    <a:pt x="574" y="140"/>
                  </a:lnTo>
                  <a:lnTo>
                    <a:pt x="595" y="147"/>
                  </a:lnTo>
                  <a:lnTo>
                    <a:pt x="613" y="152"/>
                  </a:lnTo>
                  <a:lnTo>
                    <a:pt x="618" y="154"/>
                  </a:lnTo>
                  <a:lnTo>
                    <a:pt x="636" y="155"/>
                  </a:lnTo>
                  <a:lnTo>
                    <a:pt x="654" y="154"/>
                  </a:lnTo>
                  <a:lnTo>
                    <a:pt x="657" y="152"/>
                  </a:lnTo>
                  <a:lnTo>
                    <a:pt x="675" y="147"/>
                  </a:lnTo>
                  <a:lnTo>
                    <a:pt x="695" y="140"/>
                  </a:lnTo>
                  <a:lnTo>
                    <a:pt x="713" y="129"/>
                  </a:lnTo>
                  <a:lnTo>
                    <a:pt x="716" y="127"/>
                  </a:lnTo>
                  <a:lnTo>
                    <a:pt x="734" y="117"/>
                  </a:lnTo>
                  <a:lnTo>
                    <a:pt x="752" y="103"/>
                  </a:lnTo>
                  <a:lnTo>
                    <a:pt x="786" y="77"/>
                  </a:lnTo>
                  <a:lnTo>
                    <a:pt x="821" y="51"/>
                  </a:lnTo>
                  <a:lnTo>
                    <a:pt x="837" y="38"/>
                  </a:lnTo>
                  <a:lnTo>
                    <a:pt x="830" y="32"/>
                  </a:lnTo>
                  <a:lnTo>
                    <a:pt x="834" y="40"/>
                  </a:lnTo>
                  <a:lnTo>
                    <a:pt x="850" y="31"/>
                  </a:lnTo>
                  <a:lnTo>
                    <a:pt x="866" y="23"/>
                  </a:lnTo>
                  <a:lnTo>
                    <a:pt x="881" y="18"/>
                  </a:lnTo>
                  <a:lnTo>
                    <a:pt x="878" y="9"/>
                  </a:lnTo>
                  <a:lnTo>
                    <a:pt x="878" y="18"/>
                  </a:lnTo>
                  <a:lnTo>
                    <a:pt x="892" y="18"/>
                  </a:lnTo>
                  <a:lnTo>
                    <a:pt x="892" y="9"/>
                  </a:lnTo>
                  <a:lnTo>
                    <a:pt x="888" y="17"/>
                  </a:lnTo>
                  <a:lnTo>
                    <a:pt x="902" y="20"/>
                  </a:lnTo>
                  <a:lnTo>
                    <a:pt x="915" y="26"/>
                  </a:lnTo>
                  <a:lnTo>
                    <a:pt x="919" y="17"/>
                  </a:lnTo>
                  <a:lnTo>
                    <a:pt x="912" y="25"/>
                  </a:lnTo>
                  <a:lnTo>
                    <a:pt x="925" y="34"/>
                  </a:lnTo>
                  <a:lnTo>
                    <a:pt x="937" y="46"/>
                  </a:lnTo>
                  <a:lnTo>
                    <a:pt x="948" y="60"/>
                  </a:lnTo>
                  <a:lnTo>
                    <a:pt x="959" y="77"/>
                  </a:lnTo>
                  <a:lnTo>
                    <a:pt x="971" y="95"/>
                  </a:lnTo>
                  <a:lnTo>
                    <a:pt x="992" y="137"/>
                  </a:lnTo>
                  <a:lnTo>
                    <a:pt x="1012" y="180"/>
                  </a:lnTo>
                  <a:lnTo>
                    <a:pt x="1018" y="172"/>
                  </a:lnTo>
                  <a:lnTo>
                    <a:pt x="1008" y="172"/>
                  </a:lnTo>
                  <a:lnTo>
                    <a:pt x="1028" y="215"/>
                  </a:lnTo>
                  <a:lnTo>
                    <a:pt x="1030" y="223"/>
                  </a:lnTo>
                  <a:lnTo>
                    <a:pt x="1047" y="263"/>
                  </a:lnTo>
                  <a:lnTo>
                    <a:pt x="1057" y="281"/>
                  </a:lnTo>
                  <a:lnTo>
                    <a:pt x="1067" y="296"/>
                  </a:lnTo>
                  <a:lnTo>
                    <a:pt x="1067" y="296"/>
                  </a:lnTo>
                  <a:lnTo>
                    <a:pt x="1103" y="358"/>
                  </a:lnTo>
                  <a:lnTo>
                    <a:pt x="1123" y="387"/>
                  </a:lnTo>
                  <a:lnTo>
                    <a:pt x="1139" y="415"/>
                  </a:lnTo>
                  <a:lnTo>
                    <a:pt x="1157" y="441"/>
                  </a:lnTo>
                  <a:lnTo>
                    <a:pt x="1172" y="465"/>
                  </a:lnTo>
                  <a:lnTo>
                    <a:pt x="1186" y="485"/>
                  </a:lnTo>
                  <a:lnTo>
                    <a:pt x="1201" y="504"/>
                  </a:lnTo>
                  <a:lnTo>
                    <a:pt x="1212" y="516"/>
                  </a:lnTo>
                  <a:lnTo>
                    <a:pt x="1222" y="525"/>
                  </a:lnTo>
                  <a:lnTo>
                    <a:pt x="1225" y="527"/>
                  </a:lnTo>
                  <a:lnTo>
                    <a:pt x="1235" y="533"/>
                  </a:lnTo>
                  <a:lnTo>
                    <a:pt x="1243" y="536"/>
                  </a:lnTo>
                  <a:lnTo>
                    <a:pt x="1251" y="539"/>
                  </a:lnTo>
                  <a:lnTo>
                    <a:pt x="1255" y="539"/>
                  </a:lnTo>
                  <a:lnTo>
                    <a:pt x="1261" y="540"/>
                  </a:lnTo>
                  <a:lnTo>
                    <a:pt x="1261" y="531"/>
                  </a:lnTo>
                  <a:lnTo>
                    <a:pt x="1258" y="539"/>
                  </a:lnTo>
                  <a:lnTo>
                    <a:pt x="1263" y="540"/>
                  </a:lnTo>
                  <a:lnTo>
                    <a:pt x="1268" y="542"/>
                  </a:lnTo>
                  <a:lnTo>
                    <a:pt x="1278" y="527"/>
                  </a:lnTo>
                  <a:lnTo>
                    <a:pt x="1271" y="524"/>
                  </a:lnTo>
                  <a:lnTo>
                    <a:pt x="1266" y="522"/>
                  </a:lnTo>
                  <a:lnTo>
                    <a:pt x="1261" y="522"/>
                  </a:lnTo>
                  <a:lnTo>
                    <a:pt x="1255" y="520"/>
                  </a:lnTo>
                  <a:lnTo>
                    <a:pt x="1255" y="530"/>
                  </a:lnTo>
                  <a:lnTo>
                    <a:pt x="1260" y="522"/>
                  </a:lnTo>
                  <a:lnTo>
                    <a:pt x="1251" y="519"/>
                  </a:lnTo>
                  <a:lnTo>
                    <a:pt x="1243" y="516"/>
                  </a:lnTo>
                  <a:lnTo>
                    <a:pt x="1234" y="510"/>
                  </a:lnTo>
                  <a:lnTo>
                    <a:pt x="1230" y="519"/>
                  </a:lnTo>
                  <a:lnTo>
                    <a:pt x="1237" y="511"/>
                  </a:lnTo>
                  <a:lnTo>
                    <a:pt x="1227" y="502"/>
                  </a:lnTo>
                  <a:lnTo>
                    <a:pt x="1214" y="490"/>
                  </a:lnTo>
                  <a:lnTo>
                    <a:pt x="1201" y="471"/>
                  </a:lnTo>
                  <a:lnTo>
                    <a:pt x="1186" y="451"/>
                  </a:lnTo>
                  <a:lnTo>
                    <a:pt x="1172" y="427"/>
                  </a:lnTo>
                  <a:lnTo>
                    <a:pt x="1154" y="401"/>
                  </a:lnTo>
                  <a:lnTo>
                    <a:pt x="1137" y="373"/>
                  </a:lnTo>
                  <a:lnTo>
                    <a:pt x="1118" y="344"/>
                  </a:lnTo>
                  <a:lnTo>
                    <a:pt x="1082" y="284"/>
                  </a:lnTo>
                  <a:lnTo>
                    <a:pt x="1074" y="290"/>
                  </a:lnTo>
                  <a:lnTo>
                    <a:pt x="1082" y="286"/>
                  </a:lnTo>
                  <a:lnTo>
                    <a:pt x="1072" y="267"/>
                  </a:lnTo>
                  <a:lnTo>
                    <a:pt x="1062" y="249"/>
                  </a:lnTo>
                  <a:lnTo>
                    <a:pt x="1044" y="209"/>
                  </a:lnTo>
                  <a:lnTo>
                    <a:pt x="1038" y="215"/>
                  </a:lnTo>
                  <a:lnTo>
                    <a:pt x="1047" y="215"/>
                  </a:lnTo>
                  <a:lnTo>
                    <a:pt x="1028" y="172"/>
                  </a:lnTo>
                  <a:lnTo>
                    <a:pt x="1026" y="166"/>
                  </a:lnTo>
                  <a:lnTo>
                    <a:pt x="1007" y="123"/>
                  </a:lnTo>
                  <a:lnTo>
                    <a:pt x="985" y="81"/>
                  </a:lnTo>
                  <a:lnTo>
                    <a:pt x="974" y="63"/>
                  </a:lnTo>
                  <a:lnTo>
                    <a:pt x="963" y="46"/>
                  </a:lnTo>
                  <a:lnTo>
                    <a:pt x="951" y="32"/>
                  </a:lnTo>
                  <a:lnTo>
                    <a:pt x="940" y="20"/>
                  </a:lnTo>
                  <a:lnTo>
                    <a:pt x="927" y="11"/>
                  </a:lnTo>
                  <a:lnTo>
                    <a:pt x="923" y="9"/>
                  </a:lnTo>
                  <a:lnTo>
                    <a:pt x="909" y="3"/>
                  </a:lnTo>
                  <a:lnTo>
                    <a:pt x="896" y="0"/>
                  </a:lnTo>
                  <a:lnTo>
                    <a:pt x="892" y="0"/>
                  </a:lnTo>
                  <a:lnTo>
                    <a:pt x="878" y="0"/>
                  </a:lnTo>
                  <a:lnTo>
                    <a:pt x="873" y="2"/>
                  </a:lnTo>
                  <a:lnTo>
                    <a:pt x="858" y="6"/>
                  </a:lnTo>
                  <a:lnTo>
                    <a:pt x="842" y="14"/>
                  </a:lnTo>
                  <a:lnTo>
                    <a:pt x="826" y="23"/>
                  </a:lnTo>
                  <a:lnTo>
                    <a:pt x="822" y="25"/>
                  </a:lnTo>
                  <a:lnTo>
                    <a:pt x="806" y="37"/>
                  </a:lnTo>
                  <a:lnTo>
                    <a:pt x="772" y="63"/>
                  </a:lnTo>
                  <a:lnTo>
                    <a:pt x="737" y="89"/>
                  </a:lnTo>
                  <a:lnTo>
                    <a:pt x="719" y="103"/>
                  </a:lnTo>
                  <a:lnTo>
                    <a:pt x="702" y="114"/>
                  </a:lnTo>
                  <a:lnTo>
                    <a:pt x="708" y="121"/>
                  </a:lnTo>
                  <a:lnTo>
                    <a:pt x="705" y="112"/>
                  </a:lnTo>
                  <a:lnTo>
                    <a:pt x="687" y="123"/>
                  </a:lnTo>
                  <a:lnTo>
                    <a:pt x="667" y="131"/>
                  </a:lnTo>
                  <a:lnTo>
                    <a:pt x="649" y="135"/>
                  </a:lnTo>
                  <a:lnTo>
                    <a:pt x="654" y="144"/>
                  </a:lnTo>
                  <a:lnTo>
                    <a:pt x="654" y="135"/>
                  </a:lnTo>
                  <a:lnTo>
                    <a:pt x="636" y="137"/>
                  </a:lnTo>
                  <a:lnTo>
                    <a:pt x="618" y="135"/>
                  </a:lnTo>
                  <a:lnTo>
                    <a:pt x="618" y="144"/>
                  </a:lnTo>
                  <a:lnTo>
                    <a:pt x="622" y="135"/>
                  </a:lnTo>
                  <a:lnTo>
                    <a:pt x="604" y="131"/>
                  </a:lnTo>
                  <a:lnTo>
                    <a:pt x="582" y="123"/>
                  </a:lnTo>
                  <a:lnTo>
                    <a:pt x="563" y="114"/>
                  </a:lnTo>
                  <a:lnTo>
                    <a:pt x="543" y="103"/>
                  </a:lnTo>
                  <a:lnTo>
                    <a:pt x="522" y="89"/>
                  </a:lnTo>
                  <a:lnTo>
                    <a:pt x="519" y="98"/>
                  </a:lnTo>
                  <a:lnTo>
                    <a:pt x="525" y="91"/>
                  </a:lnTo>
                  <a:lnTo>
                    <a:pt x="484" y="65"/>
                  </a:lnTo>
                  <a:lnTo>
                    <a:pt x="445" y="40"/>
                  </a:lnTo>
                  <a:lnTo>
                    <a:pt x="442" y="38"/>
                  </a:lnTo>
                  <a:lnTo>
                    <a:pt x="422" y="26"/>
                  </a:lnTo>
                  <a:lnTo>
                    <a:pt x="404" y="17"/>
                  </a:lnTo>
                  <a:lnTo>
                    <a:pt x="387" y="11"/>
                  </a:lnTo>
                  <a:lnTo>
                    <a:pt x="369" y="6"/>
                  </a:lnTo>
                  <a:lnTo>
                    <a:pt x="365" y="6"/>
                  </a:lnTo>
                  <a:lnTo>
                    <a:pt x="349" y="5"/>
                  </a:lnTo>
                  <a:lnTo>
                    <a:pt x="346" y="6"/>
                  </a:lnTo>
                  <a:lnTo>
                    <a:pt x="331" y="9"/>
                  </a:lnTo>
                  <a:lnTo>
                    <a:pt x="316" y="15"/>
                  </a:lnTo>
                  <a:lnTo>
                    <a:pt x="313" y="17"/>
                  </a:lnTo>
                  <a:lnTo>
                    <a:pt x="302" y="26"/>
                  </a:lnTo>
                  <a:lnTo>
                    <a:pt x="290" y="38"/>
                  </a:lnTo>
                  <a:lnTo>
                    <a:pt x="279" y="54"/>
                  </a:lnTo>
                  <a:lnTo>
                    <a:pt x="269" y="71"/>
                  </a:lnTo>
                  <a:lnTo>
                    <a:pt x="259" y="91"/>
                  </a:lnTo>
                  <a:lnTo>
                    <a:pt x="258" y="97"/>
                  </a:lnTo>
                  <a:lnTo>
                    <a:pt x="258" y="97"/>
                  </a:lnTo>
                  <a:lnTo>
                    <a:pt x="240" y="140"/>
                  </a:lnTo>
                  <a:lnTo>
                    <a:pt x="223" y="183"/>
                  </a:lnTo>
                  <a:lnTo>
                    <a:pt x="209" y="227"/>
                  </a:lnTo>
                  <a:lnTo>
                    <a:pt x="200" y="247"/>
                  </a:lnTo>
                  <a:lnTo>
                    <a:pt x="194" y="267"/>
                  </a:lnTo>
                  <a:lnTo>
                    <a:pt x="204" y="267"/>
                  </a:lnTo>
                  <a:lnTo>
                    <a:pt x="196" y="259"/>
                  </a:lnTo>
                  <a:lnTo>
                    <a:pt x="187" y="278"/>
                  </a:lnTo>
                  <a:lnTo>
                    <a:pt x="181" y="295"/>
                  </a:lnTo>
                  <a:lnTo>
                    <a:pt x="165" y="319"/>
                  </a:lnTo>
                  <a:lnTo>
                    <a:pt x="148" y="344"/>
                  </a:lnTo>
                  <a:lnTo>
                    <a:pt x="134" y="367"/>
                  </a:lnTo>
                  <a:lnTo>
                    <a:pt x="119" y="388"/>
                  </a:lnTo>
                  <a:lnTo>
                    <a:pt x="106" y="408"/>
                  </a:lnTo>
                  <a:lnTo>
                    <a:pt x="93" y="425"/>
                  </a:lnTo>
                  <a:lnTo>
                    <a:pt x="80" y="441"/>
                  </a:lnTo>
                  <a:lnTo>
                    <a:pt x="68" y="456"/>
                  </a:lnTo>
                  <a:lnTo>
                    <a:pt x="57" y="467"/>
                  </a:lnTo>
                  <a:lnTo>
                    <a:pt x="45" y="477"/>
                  </a:lnTo>
                  <a:lnTo>
                    <a:pt x="34" y="484"/>
                  </a:lnTo>
                  <a:lnTo>
                    <a:pt x="42" y="491"/>
                  </a:lnTo>
                  <a:lnTo>
                    <a:pt x="37" y="482"/>
                  </a:lnTo>
                  <a:lnTo>
                    <a:pt x="27" y="488"/>
                  </a:lnTo>
                  <a:lnTo>
                    <a:pt x="11" y="496"/>
                  </a:lnTo>
                  <a:lnTo>
                    <a:pt x="0" y="502"/>
                  </a:lnTo>
                  <a:close/>
                </a:path>
              </a:pathLst>
            </a:custGeom>
            <a:solidFill>
              <a:srgbClr val="008000"/>
            </a:solidFill>
            <a:ln w="9525">
              <a:noFill/>
            </a:ln>
          </p:spPr>
          <p:txBody>
            <a:bodyPr/>
            <a:lstStyle/>
            <a:p>
              <a:endParaRPr lang="zh-CN" altLang="en-US">
                <a:latin typeface="仿宋" panose="02010609060101010101" charset="-122"/>
                <a:ea typeface="仿宋" panose="02010609060101010101" charset="-122"/>
              </a:endParaRPr>
            </a:p>
          </p:txBody>
        </p:sp>
        <p:sp>
          <p:nvSpPr>
            <p:cNvPr id="31789" name="矩形 184367"/>
            <p:cNvSpPr/>
            <p:nvPr/>
          </p:nvSpPr>
          <p:spPr>
            <a:xfrm>
              <a:off x="3092" y="2511"/>
              <a:ext cx="247" cy="164"/>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90" name="矩形 184368"/>
            <p:cNvSpPr/>
            <p:nvPr/>
          </p:nvSpPr>
          <p:spPr>
            <a:xfrm>
              <a:off x="3097" y="2509"/>
              <a:ext cx="68"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h</a:t>
              </a:r>
              <a:endParaRPr lang="en-US" altLang="zh-CN" sz="1400" b="1" i="1">
                <a:solidFill>
                  <a:srgbClr val="000000"/>
                </a:solidFill>
                <a:latin typeface="仿宋" panose="02010609060101010101" charset="-122"/>
                <a:ea typeface="仿宋" panose="02010609060101010101" charset="-122"/>
              </a:endParaRPr>
            </a:p>
          </p:txBody>
        </p:sp>
        <p:sp>
          <p:nvSpPr>
            <p:cNvPr id="31791" name="矩形 184369"/>
            <p:cNvSpPr/>
            <p:nvPr/>
          </p:nvSpPr>
          <p:spPr>
            <a:xfrm>
              <a:off x="3170" y="2521"/>
              <a:ext cx="28" cy="134"/>
            </a:xfrm>
            <a:prstGeom prst="rect">
              <a:avLst/>
            </a:prstGeom>
            <a:noFill/>
            <a:ln w="9525">
              <a:noFill/>
            </a:ln>
          </p:spPr>
          <p:txBody>
            <a:bodyPr wrap="none" lIns="0" tIns="0" rIns="0" bIns="0" anchor="t" anchorCtr="0">
              <a:spAutoFit/>
            </a:bodyPr>
            <a:lstStyle/>
            <a:p>
              <a:r>
                <a:rPr lang="en-US" altLang="zh-CN" sz="1400" i="1" dirty="0">
                  <a:solidFill>
                    <a:srgbClr val="000000"/>
                  </a:solidFill>
                  <a:latin typeface="仿宋" panose="02010609060101010101" charset="-122"/>
                  <a:ea typeface="仿宋" panose="02010609060101010101" charset="-122"/>
                </a:rPr>
                <a:t> </a:t>
              </a:r>
              <a:endParaRPr lang="en-US" altLang="zh-CN" sz="1400" b="1" i="1" dirty="0">
                <a:solidFill>
                  <a:srgbClr val="000000"/>
                </a:solidFill>
                <a:latin typeface="仿宋" panose="02010609060101010101" charset="-122"/>
                <a:ea typeface="仿宋" panose="02010609060101010101" charset="-122"/>
              </a:endParaRPr>
            </a:p>
          </p:txBody>
        </p:sp>
        <p:sp>
          <p:nvSpPr>
            <p:cNvPr id="31792" name="矩形 184370"/>
            <p:cNvSpPr/>
            <p:nvPr/>
          </p:nvSpPr>
          <p:spPr>
            <a:xfrm>
              <a:off x="3202" y="2521"/>
              <a:ext cx="63" cy="134"/>
            </a:xfrm>
            <a:prstGeom prst="rect">
              <a:avLst/>
            </a:prstGeom>
            <a:noFill/>
            <a:ln w="9525">
              <a:noFill/>
            </a:ln>
          </p:spPr>
          <p:txBody>
            <a:bodyPr wrap="none" lIns="0" tIns="0" rIns="0" bIns="0" anchor="t" anchorCtr="0">
              <a:spAutoFit/>
            </a:bodyPr>
            <a:lstStyle/>
            <a:p>
              <a:r>
                <a:rPr lang="en-US" altLang="zh-CN" sz="1400">
                  <a:solidFill>
                    <a:srgbClr val="000000"/>
                  </a:solidFill>
                  <a:latin typeface="仿宋" panose="02010609060101010101" charset="-122"/>
                  <a:ea typeface="仿宋" panose="02010609060101010101" charset="-122"/>
                </a:rPr>
                <a:t>=</a:t>
              </a:r>
              <a:endParaRPr lang="en-US" altLang="zh-CN" sz="1400" b="1">
                <a:solidFill>
                  <a:srgbClr val="000000"/>
                </a:solidFill>
                <a:latin typeface="仿宋" panose="02010609060101010101" charset="-122"/>
                <a:ea typeface="仿宋" panose="02010609060101010101" charset="-122"/>
              </a:endParaRPr>
            </a:p>
          </p:txBody>
        </p:sp>
        <p:sp>
          <p:nvSpPr>
            <p:cNvPr id="31793" name="矩形 184371"/>
            <p:cNvSpPr/>
            <p:nvPr/>
          </p:nvSpPr>
          <p:spPr>
            <a:xfrm>
              <a:off x="3270" y="2521"/>
              <a:ext cx="56" cy="134"/>
            </a:xfrm>
            <a:prstGeom prst="rect">
              <a:avLst/>
            </a:prstGeom>
            <a:noFill/>
            <a:ln w="9525">
              <a:noFill/>
            </a:ln>
          </p:spPr>
          <p:txBody>
            <a:bodyPr wrap="none" lIns="0" tIns="0" rIns="0" bIns="0" anchor="t" anchorCtr="0">
              <a:spAutoFit/>
            </a:bodyPr>
            <a:lstStyle/>
            <a:p>
              <a:r>
                <a:rPr lang="en-US" altLang="zh-CN" sz="1400">
                  <a:solidFill>
                    <a:srgbClr val="000000"/>
                  </a:solidFill>
                  <a:latin typeface="仿宋" panose="02010609060101010101" charset="-122"/>
                  <a:ea typeface="仿宋" panose="02010609060101010101" charset="-122"/>
                </a:rPr>
                <a:t>1</a:t>
              </a:r>
              <a:endParaRPr lang="en-US" altLang="zh-CN" sz="1400" b="1">
                <a:solidFill>
                  <a:srgbClr val="000000"/>
                </a:solidFill>
                <a:latin typeface="仿宋" panose="02010609060101010101" charset="-122"/>
                <a:ea typeface="仿宋" panose="02010609060101010101" charset="-122"/>
              </a:endParaRPr>
            </a:p>
          </p:txBody>
        </p:sp>
        <p:sp>
          <p:nvSpPr>
            <p:cNvPr id="31794" name="矩形 184372"/>
            <p:cNvSpPr/>
            <p:nvPr/>
          </p:nvSpPr>
          <p:spPr>
            <a:xfrm>
              <a:off x="3358" y="2332"/>
              <a:ext cx="247" cy="166"/>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795" name="矩形 184373"/>
            <p:cNvSpPr/>
            <p:nvPr/>
          </p:nvSpPr>
          <p:spPr>
            <a:xfrm>
              <a:off x="3361" y="2331"/>
              <a:ext cx="68" cy="134"/>
            </a:xfrm>
            <a:prstGeom prst="rect">
              <a:avLst/>
            </a:prstGeom>
            <a:noFill/>
            <a:ln w="9525">
              <a:noFill/>
            </a:ln>
          </p:spPr>
          <p:txBody>
            <a:bodyPr wrap="none" lIns="0" tIns="0" rIns="0" bIns="0" anchor="t" anchorCtr="0">
              <a:spAutoFit/>
            </a:bodyPr>
            <a:lstStyle/>
            <a:p>
              <a:r>
                <a:rPr lang="en-US" altLang="zh-CN" sz="1400" i="1">
                  <a:solidFill>
                    <a:srgbClr val="000000"/>
                  </a:solidFill>
                  <a:latin typeface="仿宋" panose="02010609060101010101" charset="-122"/>
                  <a:ea typeface="仿宋" panose="02010609060101010101" charset="-122"/>
                </a:rPr>
                <a:t>h</a:t>
              </a:r>
              <a:endParaRPr lang="en-US" altLang="zh-CN" sz="1400" b="1" i="1">
                <a:solidFill>
                  <a:srgbClr val="000000"/>
                </a:solidFill>
                <a:latin typeface="仿宋" panose="02010609060101010101" charset="-122"/>
                <a:ea typeface="仿宋" panose="02010609060101010101" charset="-122"/>
              </a:endParaRPr>
            </a:p>
          </p:txBody>
        </p:sp>
        <p:sp>
          <p:nvSpPr>
            <p:cNvPr id="31796" name="矩形 184374"/>
            <p:cNvSpPr/>
            <p:nvPr/>
          </p:nvSpPr>
          <p:spPr>
            <a:xfrm>
              <a:off x="3435" y="2343"/>
              <a:ext cx="28" cy="134"/>
            </a:xfrm>
            <a:prstGeom prst="rect">
              <a:avLst/>
            </a:prstGeom>
            <a:noFill/>
            <a:ln w="9525">
              <a:noFill/>
            </a:ln>
          </p:spPr>
          <p:txBody>
            <a:bodyPr wrap="none" lIns="0" tIns="0" rIns="0" bIns="0" anchor="t" anchorCtr="0">
              <a:spAutoFit/>
            </a:bodyPr>
            <a:lstStyle/>
            <a:p>
              <a:r>
                <a:rPr lang="en-US" altLang="zh-CN" sz="1400" i="1" dirty="0">
                  <a:solidFill>
                    <a:srgbClr val="000000"/>
                  </a:solidFill>
                  <a:latin typeface="仿宋" panose="02010609060101010101" charset="-122"/>
                  <a:ea typeface="仿宋" panose="02010609060101010101" charset="-122"/>
                </a:rPr>
                <a:t> </a:t>
              </a:r>
              <a:endParaRPr lang="en-US" altLang="zh-CN" sz="1400" b="1" i="1" dirty="0">
                <a:solidFill>
                  <a:srgbClr val="000000"/>
                </a:solidFill>
                <a:latin typeface="仿宋" panose="02010609060101010101" charset="-122"/>
                <a:ea typeface="仿宋" panose="02010609060101010101" charset="-122"/>
              </a:endParaRPr>
            </a:p>
          </p:txBody>
        </p:sp>
        <p:sp>
          <p:nvSpPr>
            <p:cNvPr id="31797" name="矩形 184375"/>
            <p:cNvSpPr/>
            <p:nvPr/>
          </p:nvSpPr>
          <p:spPr>
            <a:xfrm>
              <a:off x="3466" y="2343"/>
              <a:ext cx="119" cy="134"/>
            </a:xfrm>
            <a:prstGeom prst="rect">
              <a:avLst/>
            </a:prstGeom>
            <a:noFill/>
            <a:ln w="9525">
              <a:noFill/>
            </a:ln>
          </p:spPr>
          <p:txBody>
            <a:bodyPr wrap="none" lIns="0" tIns="0" rIns="0" bIns="0" anchor="t" anchorCtr="0">
              <a:spAutoFit/>
            </a:bodyPr>
            <a:lstStyle/>
            <a:p>
              <a:r>
                <a:rPr lang="en-US" altLang="zh-CN" sz="1400">
                  <a:solidFill>
                    <a:srgbClr val="000000"/>
                  </a:solidFill>
                  <a:latin typeface="仿宋" panose="02010609060101010101" charset="-122"/>
                  <a:ea typeface="仿宋" panose="02010609060101010101" charset="-122"/>
                </a:rPr>
                <a:t>&gt;1</a:t>
              </a:r>
              <a:endParaRPr lang="en-US" altLang="zh-CN" sz="1400" b="1">
                <a:solidFill>
                  <a:srgbClr val="000000"/>
                </a:solidFill>
                <a:latin typeface="仿宋" panose="02010609060101010101" charset="-122"/>
                <a:ea typeface="仿宋" panose="02010609060101010101" charset="-122"/>
              </a:endParaRPr>
            </a:p>
          </p:txBody>
        </p:sp>
        <p:sp>
          <p:nvSpPr>
            <p:cNvPr id="31798" name="直接连接符 184376"/>
            <p:cNvSpPr/>
            <p:nvPr/>
          </p:nvSpPr>
          <p:spPr>
            <a:xfrm flipV="1">
              <a:off x="2748" y="1835"/>
              <a:ext cx="187" cy="275"/>
            </a:xfrm>
            <a:prstGeom prst="line">
              <a:avLst/>
            </a:prstGeom>
            <a:ln w="11113" cap="flat" cmpd="sng">
              <a:solidFill>
                <a:srgbClr val="000000"/>
              </a:solidFill>
              <a:prstDash val="solid"/>
              <a:round/>
              <a:headEnd type="none" w="med" len="med"/>
              <a:tailEnd type="none" w="med" len="med"/>
            </a:ln>
          </p:spPr>
        </p:sp>
        <p:sp>
          <p:nvSpPr>
            <p:cNvPr id="31799" name="矩形 184377"/>
            <p:cNvSpPr/>
            <p:nvPr/>
          </p:nvSpPr>
          <p:spPr>
            <a:xfrm>
              <a:off x="2780" y="1617"/>
              <a:ext cx="905" cy="338"/>
            </a:xfrm>
            <a:prstGeom prst="rect">
              <a:avLst/>
            </a:prstGeom>
            <a:noFill/>
            <a:ln w="9525">
              <a:noFill/>
            </a:ln>
          </p:spPr>
          <p:txBody>
            <a:bodyPr anchor="t" anchorCtr="0"/>
            <a:lstStyle/>
            <a:p>
              <a:pPr algn="ctr"/>
              <a:endParaRPr lang="zh-CN" altLang="en-US">
                <a:latin typeface="仿宋" panose="02010609060101010101" charset="-122"/>
                <a:ea typeface="仿宋" panose="02010609060101010101" charset="-122"/>
              </a:endParaRPr>
            </a:p>
          </p:txBody>
        </p:sp>
        <p:sp>
          <p:nvSpPr>
            <p:cNvPr id="31800" name="矩形 184378"/>
            <p:cNvSpPr/>
            <p:nvPr/>
          </p:nvSpPr>
          <p:spPr>
            <a:xfrm>
              <a:off x="2878" y="1697"/>
              <a:ext cx="448" cy="134"/>
            </a:xfrm>
            <a:prstGeom prst="rect">
              <a:avLst/>
            </a:prstGeom>
            <a:noFill/>
            <a:ln w="9525">
              <a:noFill/>
            </a:ln>
          </p:spPr>
          <p:txBody>
            <a:bodyPr wrap="none" lIns="0" tIns="0" rIns="0" bIns="0" anchor="t" anchorCtr="0">
              <a:spAutoFit/>
            </a:bodyPr>
            <a:lstStyle/>
            <a:p>
              <a:r>
                <a:rPr lang="zh-CN" altLang="en-US" sz="1400" dirty="0">
                  <a:solidFill>
                    <a:srgbClr val="000000"/>
                  </a:solidFill>
                  <a:latin typeface="仿宋" panose="02010609060101010101" charset="-122"/>
                  <a:ea typeface="仿宋" panose="02010609060101010101" charset="-122"/>
                </a:rPr>
                <a:t>不应小于</a:t>
              </a:r>
              <a:endParaRPr lang="zh-CN" altLang="en-US" sz="1400" b="1" dirty="0">
                <a:solidFill>
                  <a:srgbClr val="000000"/>
                </a:solidFill>
                <a:latin typeface="仿宋" panose="02010609060101010101" charset="-122"/>
                <a:ea typeface="仿宋" panose="02010609060101010101" charset="-122"/>
              </a:endParaRPr>
            </a:p>
          </p:txBody>
        </p:sp>
        <p:grpSp>
          <p:nvGrpSpPr>
            <p:cNvPr id="31801" name="组合 184379"/>
            <p:cNvGrpSpPr/>
            <p:nvPr/>
          </p:nvGrpSpPr>
          <p:grpSpPr>
            <a:xfrm>
              <a:off x="3395" y="1639"/>
              <a:ext cx="161" cy="290"/>
              <a:chOff x="3395" y="1639"/>
              <a:chExt cx="161" cy="290"/>
            </a:xfrm>
          </p:grpSpPr>
          <p:sp>
            <p:nvSpPr>
              <p:cNvPr id="31802" name="直接连接符 184380"/>
              <p:cNvSpPr/>
              <p:nvPr/>
            </p:nvSpPr>
            <p:spPr>
              <a:xfrm flipV="1">
                <a:off x="3412" y="1862"/>
                <a:ext cx="12" cy="8"/>
              </a:xfrm>
              <a:prstGeom prst="line">
                <a:avLst/>
              </a:prstGeom>
              <a:ln w="11113" cap="flat" cmpd="sng">
                <a:solidFill>
                  <a:srgbClr val="000000"/>
                </a:solidFill>
                <a:prstDash val="solid"/>
                <a:round/>
                <a:headEnd type="none" w="med" len="med"/>
                <a:tailEnd type="none" w="med" len="med"/>
              </a:ln>
            </p:spPr>
          </p:sp>
          <p:sp>
            <p:nvSpPr>
              <p:cNvPr id="31803" name="直接连接符 184381"/>
              <p:cNvSpPr/>
              <p:nvPr/>
            </p:nvSpPr>
            <p:spPr>
              <a:xfrm>
                <a:off x="3424" y="1866"/>
                <a:ext cx="18" cy="35"/>
              </a:xfrm>
              <a:prstGeom prst="line">
                <a:avLst/>
              </a:prstGeom>
              <a:ln w="22225" cap="flat" cmpd="sng">
                <a:solidFill>
                  <a:srgbClr val="000000"/>
                </a:solidFill>
                <a:prstDash val="solid"/>
                <a:round/>
                <a:headEnd type="none" w="med" len="med"/>
                <a:tailEnd type="none" w="med" len="med"/>
              </a:ln>
            </p:spPr>
          </p:sp>
          <p:sp>
            <p:nvSpPr>
              <p:cNvPr id="31804" name="直接连接符 184382"/>
              <p:cNvSpPr/>
              <p:nvPr/>
            </p:nvSpPr>
            <p:spPr>
              <a:xfrm flipV="1">
                <a:off x="3446" y="1788"/>
                <a:ext cx="27" cy="113"/>
              </a:xfrm>
              <a:prstGeom prst="line">
                <a:avLst/>
              </a:prstGeom>
              <a:ln w="11113" cap="flat" cmpd="sng">
                <a:solidFill>
                  <a:srgbClr val="000000"/>
                </a:solidFill>
                <a:prstDash val="solid"/>
                <a:round/>
                <a:headEnd type="none" w="med" len="med"/>
                <a:tailEnd type="none" w="med" len="med"/>
              </a:ln>
            </p:spPr>
          </p:sp>
          <p:sp>
            <p:nvSpPr>
              <p:cNvPr id="31805" name="直接连接符 184383"/>
              <p:cNvSpPr/>
              <p:nvPr/>
            </p:nvSpPr>
            <p:spPr>
              <a:xfrm>
                <a:off x="3473" y="1788"/>
                <a:ext cx="70" cy="1"/>
              </a:xfrm>
              <a:prstGeom prst="line">
                <a:avLst/>
              </a:prstGeom>
              <a:ln w="11113" cap="flat" cmpd="sng">
                <a:solidFill>
                  <a:srgbClr val="000000"/>
                </a:solidFill>
                <a:prstDash val="solid"/>
                <a:round/>
                <a:headEnd type="none" w="med" len="med"/>
                <a:tailEnd type="none" w="med" len="med"/>
              </a:ln>
            </p:spPr>
          </p:sp>
          <p:sp>
            <p:nvSpPr>
              <p:cNvPr id="31806" name="直接连接符 184384"/>
              <p:cNvSpPr/>
              <p:nvPr/>
            </p:nvSpPr>
            <p:spPr>
              <a:xfrm>
                <a:off x="3395" y="1770"/>
                <a:ext cx="161" cy="1"/>
              </a:xfrm>
              <a:prstGeom prst="line">
                <a:avLst/>
              </a:prstGeom>
              <a:ln w="11113" cap="flat" cmpd="sng">
                <a:solidFill>
                  <a:srgbClr val="000000"/>
                </a:solidFill>
                <a:prstDash val="solid"/>
                <a:round/>
                <a:headEnd type="none" w="med" len="med"/>
                <a:tailEnd type="none" w="med" len="med"/>
              </a:ln>
            </p:spPr>
          </p:sp>
          <p:sp>
            <p:nvSpPr>
              <p:cNvPr id="31807" name="矩形 184385"/>
              <p:cNvSpPr/>
              <p:nvPr/>
            </p:nvSpPr>
            <p:spPr>
              <a:xfrm>
                <a:off x="3480" y="1804"/>
                <a:ext cx="52" cy="125"/>
              </a:xfrm>
              <a:prstGeom prst="rect">
                <a:avLst/>
              </a:prstGeom>
              <a:noFill/>
              <a:ln w="9525">
                <a:noFill/>
              </a:ln>
            </p:spPr>
            <p:txBody>
              <a:bodyPr wrap="none" lIns="0" tIns="0" rIns="0" bIns="0" anchor="t" anchorCtr="0">
                <a:spAutoFit/>
              </a:bodyPr>
              <a:lstStyle/>
              <a:p>
                <a:r>
                  <a:rPr lang="en-US" altLang="zh-CN" sz="1300">
                    <a:solidFill>
                      <a:srgbClr val="000000"/>
                    </a:solidFill>
                    <a:latin typeface="仿宋" panose="02010609060101010101" charset="-122"/>
                    <a:ea typeface="仿宋" panose="02010609060101010101" charset="-122"/>
                  </a:rPr>
                  <a:t>2</a:t>
                </a:r>
                <a:endParaRPr lang="en-US" altLang="zh-CN" sz="1300" b="1">
                  <a:solidFill>
                    <a:srgbClr val="000000"/>
                  </a:solidFill>
                  <a:latin typeface="仿宋" panose="02010609060101010101" charset="-122"/>
                  <a:ea typeface="仿宋" panose="02010609060101010101" charset="-122"/>
                </a:endParaRPr>
              </a:p>
            </p:txBody>
          </p:sp>
          <p:sp>
            <p:nvSpPr>
              <p:cNvPr id="31808" name="矩形 184386"/>
              <p:cNvSpPr/>
              <p:nvPr/>
            </p:nvSpPr>
            <p:spPr>
              <a:xfrm>
                <a:off x="3448" y="1639"/>
                <a:ext cx="52" cy="125"/>
              </a:xfrm>
              <a:prstGeom prst="rect">
                <a:avLst/>
              </a:prstGeom>
              <a:noFill/>
              <a:ln w="9525">
                <a:noFill/>
              </a:ln>
            </p:spPr>
            <p:txBody>
              <a:bodyPr wrap="none" lIns="0" tIns="0" rIns="0" bIns="0" anchor="t" anchorCtr="0">
                <a:spAutoFit/>
              </a:bodyPr>
              <a:lstStyle/>
              <a:p>
                <a:r>
                  <a:rPr lang="en-US" altLang="zh-CN" sz="1300">
                    <a:solidFill>
                      <a:srgbClr val="000000"/>
                    </a:solidFill>
                    <a:latin typeface="仿宋" panose="02010609060101010101" charset="-122"/>
                    <a:ea typeface="仿宋" panose="02010609060101010101" charset="-122"/>
                  </a:rPr>
                  <a:t>1</a:t>
                </a:r>
                <a:endParaRPr lang="en-US" altLang="zh-CN" sz="1300" b="1">
                  <a:solidFill>
                    <a:srgbClr val="000000"/>
                  </a:solidFill>
                  <a:latin typeface="仿宋" panose="02010609060101010101" charset="-122"/>
                  <a:ea typeface="仿宋" panose="02010609060101010101" charset="-122"/>
                </a:endParaRPr>
              </a:p>
            </p:txBody>
          </p:sp>
        </p:grpSp>
      </p:grpSp>
      <p:graphicFrame>
        <p:nvGraphicFramePr>
          <p:cNvPr id="31809" name="对象 1"/>
          <p:cNvGraphicFramePr/>
          <p:nvPr/>
        </p:nvGraphicFramePr>
        <p:xfrm>
          <a:off x="1330325" y="1930400"/>
          <a:ext cx="1516063" cy="498475"/>
        </p:xfrm>
        <a:graphic>
          <a:graphicData uri="http://schemas.openxmlformats.org/presentationml/2006/ole">
            <mc:AlternateContent xmlns:mc="http://schemas.openxmlformats.org/markup-compatibility/2006">
              <mc:Choice xmlns:v="urn:schemas-microsoft-com:vml" Requires="v">
                <p:oleObj spid="_x0000_s27653" name="" r:id="rId1" imgW="825500" imgH="279400" progId="Equation.KSEE3">
                  <p:embed/>
                </p:oleObj>
              </mc:Choice>
              <mc:Fallback>
                <p:oleObj name="" r:id="rId1" imgW="825500" imgH="279400" progId="Equation.KSEE3">
                  <p:embed/>
                  <p:pic>
                    <p:nvPicPr>
                      <p:cNvPr id="0" name="图片 3105"/>
                      <p:cNvPicPr/>
                      <p:nvPr/>
                    </p:nvPicPr>
                    <p:blipFill>
                      <a:blip r:embed="rId2"/>
                      <a:stretch>
                        <a:fillRect/>
                      </a:stretch>
                    </p:blipFill>
                    <p:spPr>
                      <a:xfrm>
                        <a:off x="1330325" y="1930400"/>
                        <a:ext cx="1516063" cy="498475"/>
                      </a:xfrm>
                      <a:prstGeom prst="rect">
                        <a:avLst/>
                      </a:prstGeom>
                      <a:noFill/>
                      <a:ln w="38100">
                        <a:noFill/>
                        <a:miter/>
                      </a:ln>
                    </p:spPr>
                  </p:pic>
                </p:oleObj>
              </mc:Fallback>
            </mc:AlternateContent>
          </a:graphicData>
        </a:graphic>
      </p:graphicFrame>
      <p:graphicFrame>
        <p:nvGraphicFramePr>
          <p:cNvPr id="31810" name="对象 3"/>
          <p:cNvGraphicFramePr/>
          <p:nvPr/>
        </p:nvGraphicFramePr>
        <p:xfrm>
          <a:off x="728663" y="5060950"/>
          <a:ext cx="7820025" cy="1384300"/>
        </p:xfrm>
        <a:graphic>
          <a:graphicData uri="http://schemas.openxmlformats.org/presentationml/2006/ole">
            <mc:AlternateContent xmlns:mc="http://schemas.openxmlformats.org/markup-compatibility/2006">
              <mc:Choice xmlns:v="urn:schemas-microsoft-com:vml" Requires="v">
                <p:oleObj spid="_x0000_s27654" name="" r:id="rId3" imgW="3530600" imgH="660400" progId="Equation.KSEE3">
                  <p:embed/>
                </p:oleObj>
              </mc:Choice>
              <mc:Fallback>
                <p:oleObj name="" r:id="rId3" imgW="3530600" imgH="660400" progId="Equation.KSEE3">
                  <p:embed/>
                  <p:pic>
                    <p:nvPicPr>
                      <p:cNvPr id="0" name="图片 3102"/>
                      <p:cNvPicPr/>
                      <p:nvPr/>
                    </p:nvPicPr>
                    <p:blipFill>
                      <a:blip r:embed="rId4"/>
                      <a:stretch>
                        <a:fillRect/>
                      </a:stretch>
                    </p:blipFill>
                    <p:spPr>
                      <a:xfrm>
                        <a:off x="728663" y="5060950"/>
                        <a:ext cx="7820025" cy="1384300"/>
                      </a:xfrm>
                      <a:prstGeom prst="rect">
                        <a:avLst/>
                      </a:prstGeom>
                      <a:noFill/>
                      <a:ln w="38100">
                        <a:noFill/>
                        <a:miter/>
                      </a:ln>
                    </p:spPr>
                  </p:pic>
                </p:oleObj>
              </mc:Fallback>
            </mc:AlternateContent>
          </a:graphicData>
        </a:graphic>
      </p:graphicFrame>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4322">
                                            <p:txEl>
                                              <p:pRg st="0" end="0"/>
                                            </p:txEl>
                                          </p:spTgt>
                                        </p:tgtEl>
                                        <p:attrNameLst>
                                          <p:attrName>style.visibility</p:attrName>
                                        </p:attrNameLst>
                                      </p:cBhvr>
                                      <p:to>
                                        <p:strVal val="visible"/>
                                      </p:to>
                                    </p:set>
                                    <p:animEffect transition="in" filter="blinds(horizontal)">
                                      <p:cBhvr>
                                        <p:cTn id="7" dur="500"/>
                                        <p:tgtEl>
                                          <p:spTgt spid="18432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84322">
                                            <p:txEl>
                                              <p:pRg st="1" end="1"/>
                                            </p:txEl>
                                          </p:spTgt>
                                        </p:tgtEl>
                                        <p:attrNameLst>
                                          <p:attrName>style.visibility</p:attrName>
                                        </p:attrNameLst>
                                      </p:cBhvr>
                                      <p:to>
                                        <p:strVal val="visible"/>
                                      </p:to>
                                    </p:set>
                                    <p:animEffect transition="in" filter="blinds(horizontal)">
                                      <p:cBhvr>
                                        <p:cTn id="10" dur="500"/>
                                        <p:tgtEl>
                                          <p:spTgt spid="18432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84322">
                                            <p:txEl>
                                              <p:pRg st="2" end="2"/>
                                            </p:txEl>
                                          </p:spTgt>
                                        </p:tgtEl>
                                        <p:attrNameLst>
                                          <p:attrName>style.visibility</p:attrName>
                                        </p:attrNameLst>
                                      </p:cBhvr>
                                      <p:to>
                                        <p:strVal val="visible"/>
                                      </p:to>
                                    </p:set>
                                    <p:animEffect transition="in" filter="blinds(horizontal)">
                                      <p:cBhvr>
                                        <p:cTn id="13" dur="500"/>
                                        <p:tgtEl>
                                          <p:spTgt spid="1843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84325"/>
                                        </p:tgtEl>
                                        <p:attrNameLst>
                                          <p:attrName>style.visibility</p:attrName>
                                        </p:attrNameLst>
                                      </p:cBhvr>
                                      <p:to>
                                        <p:strVal val="visible"/>
                                      </p:to>
                                    </p:set>
                                    <p:animEffect transition="in" filter="blinds(horizontal)">
                                      <p:cBhvr>
                                        <p:cTn id="18" dur="500"/>
                                        <p:tgtEl>
                                          <p:spTgt spid="1843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矩形 185345"/>
          <p:cNvSpPr/>
          <p:nvPr/>
        </p:nvSpPr>
        <p:spPr>
          <a:xfrm>
            <a:off x="1524000" y="914400"/>
            <a:ext cx="3810000" cy="460375"/>
          </a:xfrm>
          <a:prstGeom prst="rect">
            <a:avLst/>
          </a:prstGeom>
          <a:noFill/>
          <a:ln w="9525">
            <a:noFill/>
          </a:ln>
        </p:spPr>
        <p:txBody>
          <a:bodyPr anchor="t" anchorCtr="0">
            <a:spAutoFit/>
          </a:bodyPr>
          <a:lstStyle/>
          <a:p>
            <a:pPr algn="just" defTabSz="914400">
              <a:buClr>
                <a:schemeClr val="bg1"/>
              </a:buClr>
              <a:tabLst>
                <a:tab pos="4968875" algn="r"/>
              </a:tabLst>
            </a:pPr>
            <a:r>
              <a:rPr lang="zh-CN" altLang="en-US" sz="2400" b="1" dirty="0">
                <a:solidFill>
                  <a:srgbClr val="636563"/>
                </a:solidFill>
                <a:latin typeface="仿宋" panose="02010609060101010101" charset="-122"/>
                <a:ea typeface="仿宋" panose="02010609060101010101" charset="-122"/>
              </a:rPr>
              <a:t>耦合回路的通频带</a:t>
            </a:r>
            <a:endParaRPr lang="zh-CN" altLang="en-US" sz="2400" b="1" dirty="0">
              <a:solidFill>
                <a:srgbClr val="636563"/>
              </a:solidFill>
              <a:latin typeface="仿宋" panose="02010609060101010101" charset="-122"/>
              <a:ea typeface="仿宋" panose="02010609060101010101" charset="-122"/>
            </a:endParaRPr>
          </a:p>
        </p:txBody>
      </p:sp>
      <p:sp>
        <p:nvSpPr>
          <p:cNvPr id="32770" name="矩形 185346"/>
          <p:cNvSpPr/>
          <p:nvPr/>
        </p:nvSpPr>
        <p:spPr>
          <a:xfrm>
            <a:off x="463550" y="1490663"/>
            <a:ext cx="8316913" cy="4522787"/>
          </a:xfrm>
          <a:prstGeom prst="rect">
            <a:avLst/>
          </a:prstGeom>
          <a:noFill/>
          <a:ln w="9525">
            <a:noFill/>
          </a:ln>
        </p:spPr>
        <p:txBody>
          <a:bodyPr anchor="t" anchorCtr="0">
            <a:spAutoFit/>
          </a:bodyPr>
          <a:lstStyle/>
          <a:p>
            <a:pPr defTabSz="914400">
              <a:buClr>
                <a:schemeClr val="bg1"/>
              </a:buClr>
              <a:tabLst>
                <a:tab pos="1711325" algn="l"/>
              </a:tabLst>
            </a:pPr>
            <a:r>
              <a:rPr lang="en-US" altLang="zh-CN" sz="2400" b="1" dirty="0">
                <a:solidFill>
                  <a:srgbClr val="636563"/>
                </a:solidFill>
                <a:latin typeface="仿宋" panose="02010609060101010101" charset="-122"/>
                <a:ea typeface="仿宋" panose="02010609060101010101" charset="-122"/>
                <a:cs typeface="仿宋" panose="02010609060101010101" charset="-122"/>
              </a:rPr>
              <a:t> </a:t>
            </a:r>
            <a:r>
              <a:rPr lang="zh-CN" altLang="en-US" sz="2400" b="1" dirty="0">
                <a:solidFill>
                  <a:srgbClr val="636563"/>
                </a:solidFill>
                <a:latin typeface="仿宋" panose="02010609060101010101" charset="-122"/>
                <a:ea typeface="仿宋" panose="02010609060101010101" charset="-122"/>
                <a:cs typeface="仿宋" panose="02010609060101010101" charset="-122"/>
              </a:rPr>
              <a:t>根据前述单回路通频带的定义，  </a:t>
            </a:r>
            <a:endParaRPr lang="zh-CN" altLang="en-US" sz="2400" b="1" dirty="0">
              <a:solidFill>
                <a:srgbClr val="636563"/>
              </a:solidFill>
              <a:latin typeface="仿宋" panose="02010609060101010101" charset="-122"/>
              <a:ea typeface="仿宋" panose="02010609060101010101" charset="-122"/>
              <a:cs typeface="仿宋" panose="02010609060101010101" charset="-122"/>
            </a:endParaRPr>
          </a:p>
          <a:p>
            <a:pPr defTabSz="91440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rPr>
              <a:t>    </a:t>
            </a:r>
            <a:endParaRPr lang="zh-CN" altLang="en-US" sz="2400" b="1" dirty="0">
              <a:solidFill>
                <a:srgbClr val="636563"/>
              </a:solidFill>
              <a:latin typeface="仿宋" panose="02010609060101010101" charset="-122"/>
              <a:ea typeface="仿宋" panose="02010609060101010101" charset="-122"/>
              <a:cs typeface="仿宋" panose="02010609060101010101" charset="-122"/>
            </a:endParaRPr>
          </a:p>
          <a:p>
            <a:pPr defTabSz="91440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rPr>
              <a:t>      当             ，</a:t>
            </a:r>
            <a:r>
              <a:rPr lang="en-US" altLang="zh-CN" sz="2400" b="1">
                <a:solidFill>
                  <a:srgbClr val="636563"/>
                </a:solidFill>
                <a:latin typeface="仿宋" panose="02010609060101010101" charset="-122"/>
                <a:ea typeface="仿宋" panose="02010609060101010101" charset="-122"/>
                <a:cs typeface="仿宋" panose="02010609060101010101" charset="-122"/>
              </a:rPr>
              <a:t>Q</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1</a:t>
            </a:r>
            <a:r>
              <a:rPr lang="en-US" altLang="zh-CN" sz="2400" b="1">
                <a:solidFill>
                  <a:srgbClr val="636563"/>
                </a:solidFill>
                <a:latin typeface="仿宋" panose="02010609060101010101" charset="-122"/>
                <a:ea typeface="仿宋" panose="02010609060101010101" charset="-122"/>
                <a:cs typeface="仿宋" panose="02010609060101010101" charset="-122"/>
              </a:rPr>
              <a:t> = Q</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2</a:t>
            </a:r>
            <a:r>
              <a:rPr lang="en-US" altLang="zh-CN" sz="2400" b="1">
                <a:solidFill>
                  <a:srgbClr val="636563"/>
                </a:solidFill>
                <a:latin typeface="仿宋" panose="02010609060101010101" charset="-122"/>
                <a:ea typeface="仿宋" panose="02010609060101010101" charset="-122"/>
                <a:cs typeface="仿宋" panose="02010609060101010101" charset="-122"/>
              </a:rPr>
              <a:t> = Q</a:t>
            </a:r>
            <a:r>
              <a:rPr lang="zh-CN" altLang="en-US" sz="2400" b="1">
                <a:solidFill>
                  <a:srgbClr val="636563"/>
                </a:solidFill>
                <a:latin typeface="仿宋" panose="02010609060101010101" charset="-122"/>
                <a:ea typeface="仿宋" panose="02010609060101010101" charset="-122"/>
                <a:cs typeface="仿宋" panose="02010609060101010101" charset="-122"/>
              </a:rPr>
              <a:t>，</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01</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a:t>
            </a:r>
            <a:r>
              <a:rPr lang="en-US" altLang="zh-CN" sz="2400" b="1" baseline="-30000">
                <a:solidFill>
                  <a:srgbClr val="636563"/>
                </a:solidFill>
                <a:latin typeface="仿宋" panose="02010609060101010101" charset="-122"/>
                <a:ea typeface="仿宋" panose="02010609060101010101" charset="-122"/>
                <a:cs typeface="仿宋" panose="02010609060101010101" charset="-122"/>
              </a:rPr>
              <a:t>02</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 </a:t>
            </a:r>
            <a:endPar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a:buClr>
                <a:schemeClr val="bg1"/>
              </a:buClr>
              <a:tabLst>
                <a:tab pos="1711325" algn="l"/>
              </a:tabLst>
            </a:pPr>
            <a:endPar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a:buClr>
                <a:schemeClr val="bg1"/>
              </a:buClr>
              <a:tabLst>
                <a:tab pos="1711325" algn="l"/>
              </a:tabLst>
            </a:pPr>
            <a:r>
              <a:rPr lang="en-US" altLang="zh-CN" sz="2400" b="1" dirty="0">
                <a:solidFill>
                  <a:srgbClr val="636563"/>
                </a:solidFill>
                <a:latin typeface="仿宋" panose="02010609060101010101" charset="-122"/>
                <a:ea typeface="仿宋" panose="02010609060101010101" charset="-122"/>
                <a:cs typeface="仿宋" panose="02010609060101010101" charset="-122"/>
              </a:rPr>
              <a:t>  </a:t>
            </a:r>
            <a:r>
              <a:rPr lang="zh-CN" altLang="en-US" sz="2400" b="1" dirty="0">
                <a:solidFill>
                  <a:srgbClr val="636563"/>
                </a:solidFill>
                <a:latin typeface="仿宋" panose="02010609060101010101" charset="-122"/>
                <a:ea typeface="仿宋" panose="02010609060101010101" charset="-122"/>
                <a:cs typeface="仿宋" panose="02010609060101010101" charset="-122"/>
              </a:rPr>
              <a:t>时可导出</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若</a:t>
            </a:r>
            <a:r>
              <a:rPr lang="en-US" altLang="zh-CN" sz="2400" b="1">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a:t>
            </a:r>
            <a:r>
              <a:rPr lang="en-US" altLang="zh-CN" sz="2400" b="1">
                <a:solidFill>
                  <a:srgbClr val="636563"/>
                </a:solidFill>
                <a:latin typeface="仿宋" panose="02010609060101010101" charset="-122"/>
                <a:ea typeface="仿宋" panose="02010609060101010101" charset="-122"/>
                <a:cs typeface="仿宋" panose="02010609060101010101" charset="-122"/>
              </a:rPr>
              <a:t> = 1</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时，	</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临界耦合回路通频带是单回路的     倍。 </a:t>
            </a:r>
            <a:r>
              <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rPr>
              <a:t>   </a:t>
            </a: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a:p>
            <a:pPr defTabSz="914400" eaLnBrk="0" hangingPunct="0">
              <a:buClr>
                <a:schemeClr val="bg1"/>
              </a:buClr>
              <a:tabLst>
                <a:tab pos="1711325" algn="l"/>
              </a:tabLst>
            </a:pPr>
            <a:endParaRPr lang="zh-CN" altLang="en-US" sz="2400" b="1" dirty="0">
              <a:solidFill>
                <a:srgbClr val="636563"/>
              </a:solidFill>
              <a:latin typeface="仿宋" panose="02010609060101010101" charset="-122"/>
              <a:ea typeface="仿宋" panose="02010609060101010101" charset="-122"/>
              <a:cs typeface="仿宋" panose="02010609060101010101" charset="-122"/>
              <a:sym typeface="Symbol" panose="05050102010706020507" pitchFamily="18" charset="2"/>
            </a:endParaRPr>
          </a:p>
        </p:txBody>
      </p:sp>
      <p:graphicFrame>
        <p:nvGraphicFramePr>
          <p:cNvPr id="32771" name="对象 185347"/>
          <p:cNvGraphicFramePr/>
          <p:nvPr/>
        </p:nvGraphicFramePr>
        <p:xfrm>
          <a:off x="1871663" y="2046288"/>
          <a:ext cx="1905000" cy="741362"/>
        </p:xfrm>
        <a:graphic>
          <a:graphicData uri="http://schemas.openxmlformats.org/presentationml/2006/ole">
            <mc:AlternateContent xmlns:mc="http://schemas.openxmlformats.org/markup-compatibility/2006">
              <mc:Choice xmlns:v="urn:schemas-microsoft-com:vml" Requires="v">
                <p:oleObj spid="_x0000_s28681" name="" r:id="rId1" imgW="914400" imgH="393700" progId="Equation.3">
                  <p:embed/>
                </p:oleObj>
              </mc:Choice>
              <mc:Fallback>
                <p:oleObj name="" r:id="rId1" imgW="914400" imgH="393700" progId="Equation.3">
                  <p:embed/>
                  <p:pic>
                    <p:nvPicPr>
                      <p:cNvPr id="0" name="图片 3106"/>
                      <p:cNvPicPr/>
                      <p:nvPr/>
                    </p:nvPicPr>
                    <p:blipFill>
                      <a:blip r:embed="rId2"/>
                      <a:stretch>
                        <a:fillRect/>
                      </a:stretch>
                    </p:blipFill>
                    <p:spPr>
                      <a:xfrm>
                        <a:off x="1871663" y="2046288"/>
                        <a:ext cx="1905000" cy="741362"/>
                      </a:xfrm>
                      <a:prstGeom prst="rect">
                        <a:avLst/>
                      </a:prstGeom>
                      <a:noFill/>
                      <a:ln w="38100">
                        <a:noFill/>
                        <a:miter/>
                      </a:ln>
                    </p:spPr>
                  </p:pic>
                </p:oleObj>
              </mc:Fallback>
            </mc:AlternateContent>
          </a:graphicData>
        </a:graphic>
      </p:graphicFrame>
      <p:graphicFrame>
        <p:nvGraphicFramePr>
          <p:cNvPr id="32772" name="对象 1"/>
          <p:cNvGraphicFramePr/>
          <p:nvPr/>
        </p:nvGraphicFramePr>
        <p:xfrm>
          <a:off x="2581275" y="2982913"/>
          <a:ext cx="4154488" cy="998537"/>
        </p:xfrm>
        <a:graphic>
          <a:graphicData uri="http://schemas.openxmlformats.org/presentationml/2006/ole">
            <mc:AlternateContent xmlns:mc="http://schemas.openxmlformats.org/markup-compatibility/2006">
              <mc:Choice xmlns:v="urn:schemas-microsoft-com:vml" Requires="v">
                <p:oleObj spid="_x0000_s28682" name="" r:id="rId3" imgW="1536700" imgH="419100" progId="Equation.KSEE3">
                  <p:embed/>
                </p:oleObj>
              </mc:Choice>
              <mc:Fallback>
                <p:oleObj name="" r:id="rId3" imgW="1536700" imgH="419100" progId="Equation.KSEE3">
                  <p:embed/>
                  <p:pic>
                    <p:nvPicPr>
                      <p:cNvPr id="0" name="图片 3101"/>
                      <p:cNvPicPr/>
                      <p:nvPr/>
                    </p:nvPicPr>
                    <p:blipFill>
                      <a:blip r:embed="rId4"/>
                      <a:stretch>
                        <a:fillRect/>
                      </a:stretch>
                    </p:blipFill>
                    <p:spPr>
                      <a:xfrm>
                        <a:off x="2581275" y="2982913"/>
                        <a:ext cx="4154488" cy="998537"/>
                      </a:xfrm>
                      <a:prstGeom prst="rect">
                        <a:avLst/>
                      </a:prstGeom>
                      <a:noFill/>
                      <a:ln w="38100">
                        <a:noFill/>
                        <a:miter/>
                      </a:ln>
                    </p:spPr>
                  </p:pic>
                </p:oleObj>
              </mc:Fallback>
            </mc:AlternateContent>
          </a:graphicData>
        </a:graphic>
      </p:graphicFrame>
      <p:graphicFrame>
        <p:nvGraphicFramePr>
          <p:cNvPr id="32773" name="对象 3"/>
          <p:cNvGraphicFramePr/>
          <p:nvPr/>
        </p:nvGraphicFramePr>
        <p:xfrm>
          <a:off x="3148013" y="4105275"/>
          <a:ext cx="2747962" cy="1022350"/>
        </p:xfrm>
        <a:graphic>
          <a:graphicData uri="http://schemas.openxmlformats.org/presentationml/2006/ole">
            <mc:AlternateContent xmlns:mc="http://schemas.openxmlformats.org/markup-compatibility/2006">
              <mc:Choice xmlns:v="urn:schemas-microsoft-com:vml" Requires="v">
                <p:oleObj spid="_x0000_s28683" name="" r:id="rId5" imgW="965200" imgH="419100" progId="Equation.KSEE3">
                  <p:embed/>
                </p:oleObj>
              </mc:Choice>
              <mc:Fallback>
                <p:oleObj name="" r:id="rId5" imgW="965200" imgH="419100" progId="Equation.KSEE3">
                  <p:embed/>
                  <p:pic>
                    <p:nvPicPr>
                      <p:cNvPr id="0" name="图片 3103"/>
                      <p:cNvPicPr/>
                      <p:nvPr/>
                    </p:nvPicPr>
                    <p:blipFill>
                      <a:blip r:embed="rId6"/>
                      <a:stretch>
                        <a:fillRect/>
                      </a:stretch>
                    </p:blipFill>
                    <p:spPr>
                      <a:xfrm>
                        <a:off x="3148013" y="4105275"/>
                        <a:ext cx="2747962" cy="1022350"/>
                      </a:xfrm>
                      <a:prstGeom prst="rect">
                        <a:avLst/>
                      </a:prstGeom>
                      <a:noFill/>
                      <a:ln w="38100">
                        <a:noFill/>
                        <a:miter/>
                      </a:ln>
                    </p:spPr>
                  </p:pic>
                </p:oleObj>
              </mc:Fallback>
            </mc:AlternateContent>
          </a:graphicData>
        </a:graphic>
      </p:graphicFrame>
      <p:graphicFrame>
        <p:nvGraphicFramePr>
          <p:cNvPr id="32774" name="对象 5"/>
          <p:cNvGraphicFramePr/>
          <p:nvPr/>
        </p:nvGraphicFramePr>
        <p:xfrm>
          <a:off x="6361430" y="5127625"/>
          <a:ext cx="687388" cy="495300"/>
        </p:xfrm>
        <a:graphic>
          <a:graphicData uri="http://schemas.openxmlformats.org/presentationml/2006/ole">
            <mc:AlternateContent xmlns:mc="http://schemas.openxmlformats.org/markup-compatibility/2006">
              <mc:Choice xmlns:v="urn:schemas-microsoft-com:vml" Requires="v">
                <p:oleObj spid="_x0000_s28684" name="" r:id="rId7" imgW="241300" imgH="215900" progId="Equation.KSEE3">
                  <p:embed/>
                </p:oleObj>
              </mc:Choice>
              <mc:Fallback>
                <p:oleObj name="" r:id="rId7" imgW="241300" imgH="215900" progId="Equation.KSEE3">
                  <p:embed/>
                  <p:pic>
                    <p:nvPicPr>
                      <p:cNvPr id="0" name="图片 3104"/>
                      <p:cNvPicPr/>
                      <p:nvPr/>
                    </p:nvPicPr>
                    <p:blipFill>
                      <a:blip r:embed="rId8"/>
                      <a:stretch>
                        <a:fillRect/>
                      </a:stretch>
                    </p:blipFill>
                    <p:spPr>
                      <a:xfrm>
                        <a:off x="6361430" y="5127625"/>
                        <a:ext cx="687388" cy="495300"/>
                      </a:xfrm>
                      <a:prstGeom prst="rect">
                        <a:avLst/>
                      </a:prstGeom>
                      <a:noFill/>
                      <a:ln w="38100">
                        <a:noFill/>
                        <a:miter/>
                      </a:ln>
                    </p:spPr>
                  </p:pic>
                </p:oleObj>
              </mc:Fallback>
            </mc:AlternateContent>
          </a:graphicData>
        </a:graphic>
      </p:graphicFrame>
    </p:spTree>
  </p:cSld>
  <p:clrMapOvr>
    <a:masterClrMapping/>
  </p:clrMapOvr>
  <p:transition>
    <p:randomBar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484" name="对象 148483"/>
          <p:cNvGraphicFramePr/>
          <p:nvPr/>
        </p:nvGraphicFramePr>
        <p:xfrm>
          <a:off x="2971800" y="3733800"/>
          <a:ext cx="3657600" cy="909638"/>
        </p:xfrm>
        <a:graphic>
          <a:graphicData uri="http://schemas.openxmlformats.org/presentationml/2006/ole">
            <mc:AlternateContent xmlns:mc="http://schemas.openxmlformats.org/markup-compatibility/2006">
              <mc:Choice xmlns:v="urn:schemas-microsoft-com:vml" Requires="v">
                <p:oleObj spid="_x0000_s29701" name="" r:id="rId1" imgW="1879600" imgH="469900" progId="Equation.3">
                  <p:embed/>
                </p:oleObj>
              </mc:Choice>
              <mc:Fallback>
                <p:oleObj name="" r:id="rId1" imgW="1879600" imgH="469900" progId="Equation.3">
                  <p:embed/>
                  <p:pic>
                    <p:nvPicPr>
                      <p:cNvPr id="0" name="图片 3108"/>
                      <p:cNvPicPr/>
                      <p:nvPr/>
                    </p:nvPicPr>
                    <p:blipFill>
                      <a:blip r:embed="rId2"/>
                      <a:stretch>
                        <a:fillRect/>
                      </a:stretch>
                    </p:blipFill>
                    <p:spPr>
                      <a:xfrm>
                        <a:off x="2971800" y="3733800"/>
                        <a:ext cx="3657600" cy="909638"/>
                      </a:xfrm>
                      <a:prstGeom prst="rect">
                        <a:avLst/>
                      </a:prstGeom>
                      <a:noFill/>
                      <a:ln w="38100">
                        <a:noFill/>
                        <a:miter/>
                      </a:ln>
                    </p:spPr>
                  </p:pic>
                </p:oleObj>
              </mc:Fallback>
            </mc:AlternateContent>
          </a:graphicData>
        </a:graphic>
      </p:graphicFrame>
      <p:sp>
        <p:nvSpPr>
          <p:cNvPr id="148486" name="矩形 148485"/>
          <p:cNvSpPr/>
          <p:nvPr/>
        </p:nvSpPr>
        <p:spPr>
          <a:xfrm>
            <a:off x="1676400" y="984885"/>
            <a:ext cx="6019800" cy="1198880"/>
          </a:xfrm>
          <a:prstGeom prst="rect">
            <a:avLst/>
          </a:prstGeom>
          <a:noFill/>
          <a:ln w="9525">
            <a:noFill/>
          </a:ln>
        </p:spPr>
        <p:txBody>
          <a:bodyPr anchor="ctr" anchorCtr="0">
            <a:spAutoFit/>
          </a:bodyPr>
          <a:lstStyle/>
          <a:p>
            <a:r>
              <a:rPr lang="zh-CN" altLang="en-US" sz="2400" dirty="0">
                <a:solidFill>
                  <a:srgbClr val="0000FF"/>
                </a:solidFill>
                <a:latin typeface="仿宋" panose="02010609060101010101" charset="-122"/>
                <a:ea typeface="仿宋" panose="02010609060101010101" charset="-122"/>
                <a:cs typeface="仿宋" panose="02010609060101010101" charset="-122"/>
              </a:rPr>
              <a:t>根据等效电路可得，</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a:p>
            <a:r>
              <a:rPr lang="zh-CN" altLang="en-US" sz="2400" dirty="0">
                <a:solidFill>
                  <a:srgbClr val="0000FF"/>
                </a:solidFill>
                <a:latin typeface="仿宋" panose="02010609060101010101" charset="-122"/>
                <a:ea typeface="仿宋" panose="02010609060101010101" charset="-122"/>
                <a:cs typeface="仿宋" panose="02010609060101010101" charset="-122"/>
              </a:rPr>
              <a:t>临界耦合时的最大电压放大倍数</a:t>
            </a:r>
            <a:r>
              <a:rPr lang="en-US" altLang="zh-CN" sz="2400">
                <a:solidFill>
                  <a:srgbClr val="0000FF"/>
                </a:solidFill>
                <a:latin typeface="仿宋" panose="02010609060101010101" charset="-122"/>
                <a:ea typeface="仿宋" panose="02010609060101010101" charset="-122"/>
                <a:cs typeface="仿宋" panose="02010609060101010101" charset="-122"/>
              </a:rPr>
              <a:t>A</a:t>
            </a:r>
            <a:r>
              <a:rPr lang="en-US" altLang="zh-CN" sz="2400" baseline="-30000">
                <a:solidFill>
                  <a:srgbClr val="0000FF"/>
                </a:solidFill>
                <a:latin typeface="仿宋" panose="02010609060101010101" charset="-122"/>
                <a:ea typeface="仿宋" panose="02010609060101010101" charset="-122"/>
                <a:cs typeface="仿宋" panose="02010609060101010101" charset="-122"/>
              </a:rPr>
              <a:t>u0max</a:t>
            </a:r>
            <a:r>
              <a:rPr lang="zh-CN" altLang="en-US" sz="2400" dirty="0">
                <a:solidFill>
                  <a:srgbClr val="0000FF"/>
                </a:solidFill>
                <a:latin typeface="仿宋" panose="02010609060101010101" charset="-122"/>
                <a:ea typeface="仿宋" panose="02010609060101010101" charset="-122"/>
                <a:cs typeface="仿宋" panose="02010609060101010101" charset="-122"/>
              </a:rPr>
              <a:t>为</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a:p>
            <a:pPr eaLnBrk="0" hangingPunct="0"/>
            <a:r>
              <a:rPr lang="zh-CN" altLang="en-US" sz="2400" dirty="0">
                <a:solidFill>
                  <a:srgbClr val="0000FF"/>
                </a:solidFill>
                <a:latin typeface="仿宋" panose="02010609060101010101" charset="-122"/>
                <a:ea typeface="仿宋" panose="02010609060101010101" charset="-122"/>
                <a:cs typeface="仿宋" panose="02010609060101010101" charset="-122"/>
              </a:rPr>
              <a:t>            			</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p:txBody>
      </p:sp>
      <p:sp>
        <p:nvSpPr>
          <p:cNvPr id="148488" name="矩形 148487"/>
          <p:cNvSpPr/>
          <p:nvPr/>
        </p:nvSpPr>
        <p:spPr>
          <a:xfrm>
            <a:off x="1447800" y="4800600"/>
            <a:ext cx="3079750" cy="457200"/>
          </a:xfrm>
          <a:prstGeom prst="rect">
            <a:avLst/>
          </a:prstGeom>
          <a:noFill/>
          <a:ln w="9525">
            <a:noFill/>
          </a:ln>
        </p:spPr>
        <p:txBody>
          <a:bodyPr wrap="none" anchor="ctr" anchorCtr="0">
            <a:spAutoFit/>
          </a:bodyPr>
          <a:lstStyle/>
          <a:p>
            <a:r>
              <a:rPr lang="zh-CN" altLang="en-US" sz="2400" dirty="0">
                <a:solidFill>
                  <a:srgbClr val="0000FF"/>
                </a:solidFill>
                <a:latin typeface="仿宋" panose="02010609060101010101" charset="-122"/>
                <a:ea typeface="仿宋" panose="02010609060101010101" charset="-122"/>
                <a:cs typeface="仿宋" panose="02010609060101010101" charset="-122"/>
              </a:rPr>
              <a:t>矩形系数</a:t>
            </a:r>
            <a:r>
              <a:rPr lang="en-US" altLang="zh-CN" sz="2400">
                <a:solidFill>
                  <a:srgbClr val="0000FF"/>
                </a:solidFill>
                <a:latin typeface="仿宋" panose="02010609060101010101" charset="-122"/>
                <a:ea typeface="仿宋" panose="02010609060101010101" charset="-122"/>
                <a:cs typeface="仿宋" panose="02010609060101010101" charset="-122"/>
              </a:rPr>
              <a:t>K</a:t>
            </a:r>
            <a:r>
              <a:rPr lang="en-US" altLang="zh-CN" sz="2400" baseline="-30000">
                <a:solidFill>
                  <a:srgbClr val="0000FF"/>
                </a:solidFill>
                <a:latin typeface="仿宋" panose="02010609060101010101" charset="-122"/>
                <a:ea typeface="仿宋" panose="02010609060101010101" charset="-122"/>
                <a:cs typeface="仿宋" panose="02010609060101010101" charset="-122"/>
              </a:rPr>
              <a:t>0.1</a:t>
            </a:r>
            <a:r>
              <a:rPr lang="en-US" altLang="zh-CN" sz="2400">
                <a:solidFill>
                  <a:srgbClr val="0000FF"/>
                </a:solidFill>
                <a:latin typeface="仿宋" panose="02010609060101010101" charset="-122"/>
                <a:ea typeface="仿宋" panose="02010609060101010101" charset="-122"/>
                <a:cs typeface="仿宋" panose="02010609060101010101" charset="-122"/>
              </a:rPr>
              <a:t>≈3.15</a:t>
            </a:r>
            <a:r>
              <a:rPr lang="zh-CN" altLang="en-US" sz="2400" dirty="0">
                <a:solidFill>
                  <a:srgbClr val="0000FF"/>
                </a:solidFill>
                <a:latin typeface="仿宋" panose="02010609060101010101" charset="-122"/>
                <a:ea typeface="仿宋" panose="02010609060101010101" charset="-122"/>
                <a:cs typeface="仿宋" panose="02010609060101010101" charset="-122"/>
              </a:rPr>
              <a:t>。</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p:txBody>
      </p:sp>
      <p:graphicFrame>
        <p:nvGraphicFramePr>
          <p:cNvPr id="33797" name="对象 148484"/>
          <p:cNvGraphicFramePr/>
          <p:nvPr/>
        </p:nvGraphicFramePr>
        <p:xfrm>
          <a:off x="2971800" y="1981200"/>
          <a:ext cx="2438400" cy="974725"/>
        </p:xfrm>
        <a:graphic>
          <a:graphicData uri="http://schemas.openxmlformats.org/presentationml/2006/ole">
            <mc:AlternateContent xmlns:mc="http://schemas.openxmlformats.org/markup-compatibility/2006">
              <mc:Choice xmlns:v="urn:schemas-microsoft-com:vml" Requires="v">
                <p:oleObj spid="_x0000_s29702" name="" r:id="rId3" imgW="1143000" imgH="457200" progId="Equation.3">
                  <p:embed/>
                </p:oleObj>
              </mc:Choice>
              <mc:Fallback>
                <p:oleObj name="" r:id="rId3" imgW="1143000" imgH="457200" progId="Equation.3">
                  <p:embed/>
                  <p:pic>
                    <p:nvPicPr>
                      <p:cNvPr id="0" name="图片 3107"/>
                      <p:cNvPicPr/>
                      <p:nvPr/>
                    </p:nvPicPr>
                    <p:blipFill>
                      <a:blip r:embed="rId4"/>
                      <a:stretch>
                        <a:fillRect/>
                      </a:stretch>
                    </p:blipFill>
                    <p:spPr>
                      <a:xfrm>
                        <a:off x="2971800" y="1981200"/>
                        <a:ext cx="2438400" cy="974725"/>
                      </a:xfrm>
                      <a:prstGeom prst="rect">
                        <a:avLst/>
                      </a:prstGeom>
                      <a:noFill/>
                      <a:ln w="38100">
                        <a:noFill/>
                        <a:miter/>
                      </a:ln>
                    </p:spPr>
                  </p:pic>
                </p:oleObj>
              </mc:Fallback>
            </mc:AlternateContent>
          </a:graphicData>
        </a:graphic>
      </p:graphicFrame>
      <p:sp>
        <p:nvSpPr>
          <p:cNvPr id="148490" name="矩形 148489"/>
          <p:cNvSpPr/>
          <p:nvPr/>
        </p:nvSpPr>
        <p:spPr>
          <a:xfrm>
            <a:off x="1447800" y="3108325"/>
            <a:ext cx="3536950" cy="457200"/>
          </a:xfrm>
          <a:prstGeom prst="rect">
            <a:avLst/>
          </a:prstGeom>
          <a:noFill/>
          <a:ln w="9525">
            <a:noFill/>
          </a:ln>
        </p:spPr>
        <p:txBody>
          <a:bodyPr wrap="none" anchor="t" anchorCtr="0">
            <a:spAutoFit/>
          </a:bodyPr>
          <a:lstStyle/>
          <a:p>
            <a:pPr eaLnBrk="0" hangingPunct="0"/>
            <a:r>
              <a:rPr lang="zh-CN" altLang="en-US" sz="2400" dirty="0">
                <a:solidFill>
                  <a:srgbClr val="0000FF"/>
                </a:solidFill>
                <a:latin typeface="仿宋" panose="02010609060101010101" charset="-122"/>
                <a:ea typeface="仿宋" panose="02010609060101010101" charset="-122"/>
                <a:cs typeface="仿宋" panose="02010609060101010101" charset="-122"/>
              </a:rPr>
              <a:t>选择性</a:t>
            </a:r>
            <a:r>
              <a:rPr lang="en-US" altLang="zh-CN" sz="2400" dirty="0">
                <a:solidFill>
                  <a:srgbClr val="0000FF"/>
                </a:solidFill>
                <a:latin typeface="仿宋" panose="02010609060101010101" charset="-122"/>
                <a:ea typeface="仿宋" panose="02010609060101010101" charset="-122"/>
                <a:cs typeface="仿宋" panose="02010609060101010101" charset="-122"/>
              </a:rPr>
              <a:t>S</a:t>
            </a:r>
            <a:r>
              <a:rPr lang="zh-CN" altLang="en-US" sz="2400" dirty="0">
                <a:solidFill>
                  <a:srgbClr val="0000FF"/>
                </a:solidFill>
                <a:latin typeface="仿宋" panose="02010609060101010101" charset="-122"/>
                <a:ea typeface="仿宋" panose="02010609060101010101" charset="-122"/>
                <a:cs typeface="仿宋" panose="02010609060101010101" charset="-122"/>
              </a:rPr>
              <a:t>和通频带</a:t>
            </a:r>
            <a:r>
              <a:rPr lang="en-US" altLang="zh-CN" sz="2400" dirty="0">
                <a:solidFill>
                  <a:srgbClr val="0000FF"/>
                </a:solidFill>
                <a:latin typeface="仿宋" panose="02010609060101010101" charset="-122"/>
                <a:ea typeface="仿宋" panose="02010609060101010101" charset="-122"/>
                <a:cs typeface="仿宋" panose="02010609060101010101" charset="-122"/>
              </a:rPr>
              <a:t>BW0.7</a:t>
            </a:r>
            <a:r>
              <a:rPr lang="zh-CN" altLang="en-US" sz="2400" dirty="0">
                <a:solidFill>
                  <a:srgbClr val="0000FF"/>
                </a:solidFill>
                <a:latin typeface="仿宋" panose="02010609060101010101" charset="-122"/>
                <a:ea typeface="仿宋" panose="02010609060101010101" charset="-122"/>
                <a:cs typeface="仿宋" panose="02010609060101010101" charset="-122"/>
              </a:rPr>
              <a:t>为</a:t>
            </a:r>
            <a:endParaRPr lang="zh-CN" altLang="en-US" sz="2400" dirty="0">
              <a:solidFill>
                <a:srgbClr val="0000FF"/>
              </a:solidFill>
              <a:latin typeface="仿宋" panose="02010609060101010101" charset="-122"/>
              <a:ea typeface="仿宋" panose="02010609060101010101" charset="-122"/>
              <a:cs typeface="仿宋" panose="02010609060101010101"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8486"/>
                                        </p:tgtEl>
                                        <p:attrNameLst>
                                          <p:attrName>style.visibility</p:attrName>
                                        </p:attrNameLst>
                                      </p:cBhvr>
                                      <p:to>
                                        <p:strVal val="visible"/>
                                      </p:to>
                                    </p:set>
                                    <p:animEffect transition="in" filter="box(in)">
                                      <p:cBhvr>
                                        <p:cTn id="7" dur="500"/>
                                        <p:tgtEl>
                                          <p:spTgt spid="1484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8490"/>
                                        </p:tgtEl>
                                        <p:attrNameLst>
                                          <p:attrName>style.visibility</p:attrName>
                                        </p:attrNameLst>
                                      </p:cBhvr>
                                      <p:to>
                                        <p:strVal val="visible"/>
                                      </p:to>
                                    </p:set>
                                    <p:animEffect transition="in" filter="blinds(horizontal)">
                                      <p:cBhvr>
                                        <p:cTn id="12" dur="500"/>
                                        <p:tgtEl>
                                          <p:spTgt spid="1484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8484"/>
                                        </p:tgtEl>
                                        <p:attrNameLst>
                                          <p:attrName>style.visibility</p:attrName>
                                        </p:attrNameLst>
                                      </p:cBhvr>
                                      <p:to>
                                        <p:strVal val="visible"/>
                                      </p:to>
                                    </p:set>
                                    <p:animEffect transition="in" filter="checkerboard(across)">
                                      <p:cBhvr>
                                        <p:cTn id="17" dur="500"/>
                                        <p:tgtEl>
                                          <p:spTgt spid="14848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48488"/>
                                        </p:tgtEl>
                                        <p:attrNameLst>
                                          <p:attrName>style.visibility</p:attrName>
                                        </p:attrNameLst>
                                      </p:cBhvr>
                                      <p:to>
                                        <p:strVal val="visible"/>
                                      </p:to>
                                    </p:set>
                                    <p:animEffect transition="in" filter="box(in)">
                                      <p:cBhvr>
                                        <p:cTn id="22" dur="500"/>
                                        <p:tgtEl>
                                          <p:spTgt spid="148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6" grpId="0"/>
      <p:bldP spid="148488" grpId="0"/>
      <p:bldP spid="148490" grpId="0"/>
    </p:bldLst>
  </p:timing>
</p:sld>
</file>

<file path=ppt/tags/tag1.xml><?xml version="1.0" encoding="utf-8"?>
<p:tagLst xmlns:p="http://schemas.openxmlformats.org/presentationml/2006/main">
  <p:tag name="COMMONDATA" val="eyJoZGlkIjoiMjgwNWI2ZDE2YTg2MjM2MTdjMjQ4MTQ2OTViNGNkMTUifQ=="/>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ECUST校标模版</Template>
  <TotalTime>0</TotalTime>
  <Words>3126</Words>
  <Application>WPS 演示</Application>
  <PresentationFormat>全屏显示(4:3)</PresentationFormat>
  <Paragraphs>506</Paragraphs>
  <Slides>31</Slides>
  <Notes>0</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131</vt:i4>
      </vt:variant>
      <vt:variant>
        <vt:lpstr>幻灯片标题</vt:lpstr>
      </vt:variant>
      <vt:variant>
        <vt:i4>31</vt:i4>
      </vt:variant>
    </vt:vector>
  </HeadingPairs>
  <TitlesOfParts>
    <vt:vector size="178" baseType="lpstr">
      <vt:lpstr>Arial</vt:lpstr>
      <vt:lpstr>宋体</vt:lpstr>
      <vt:lpstr>Wingdings</vt:lpstr>
      <vt:lpstr>华文细黑</vt:lpstr>
      <vt:lpstr>Times New Roman</vt:lpstr>
      <vt:lpstr>仿宋</vt:lpstr>
      <vt:lpstr>Wingdings</vt:lpstr>
      <vt:lpstr>Cambria Math</vt:lpstr>
      <vt:lpstr>楷体_GB2312</vt:lpstr>
      <vt:lpstr>新宋体</vt:lpstr>
      <vt:lpstr>微软雅黑</vt:lpstr>
      <vt:lpstr>Arial Unicode MS</vt:lpstr>
      <vt:lpstr>Calibri</vt:lpstr>
      <vt:lpstr>黑体</vt:lpstr>
      <vt:lpstr>Symbol</vt:lpstr>
      <vt:lpstr>默认设计模板</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Equation.3</vt:lpstr>
      <vt:lpstr>Equation.3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Equation.3</vt:lpstr>
      <vt:lpstr>Equation.KSEE3</vt:lpstr>
      <vt:lpstr>Equation.KSEE3</vt:lpstr>
      <vt:lpstr>Equation.KSEE3</vt:lpstr>
      <vt:lpstr>Equation.KSEE3</vt:lpstr>
      <vt:lpstr>Equation.KSEE3</vt:lpstr>
      <vt:lpstr>Equation.3</vt:lpstr>
      <vt:lpstr>Equation.KSEE3</vt:lpstr>
      <vt:lpstr>Equation.KSEE3</vt:lpstr>
      <vt:lpstr>Equation.KSEE3</vt:lpstr>
      <vt:lpstr>Equation.DSMT4</vt:lpstr>
      <vt:lpstr>Equation.3</vt:lpstr>
      <vt:lpstr>Equation.3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Equation.3</vt:lpstr>
      <vt:lpstr>Equation.3</vt:lpstr>
      <vt:lpstr>Equation.DSMT4</vt:lpstr>
      <vt:lpstr>Equation.DSMT4</vt:lpstr>
      <vt:lpstr>Equation.DSMT4</vt:lpstr>
      <vt:lpstr>Equation.DSMT4</vt:lpstr>
      <vt:lpstr>Equation.DSMT4</vt:lpstr>
      <vt:lpstr>Equation.3</vt:lpstr>
      <vt:lpstr>Equation.3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Equation.DSMT4</vt:lpstr>
      <vt:lpstr>Equation.3</vt:lpstr>
      <vt:lpstr>Equation.DSMT4</vt:lpstr>
      <vt:lpstr>Equation.3</vt:lpstr>
      <vt:lpstr>Equation.DSMT4</vt:lpstr>
      <vt:lpstr>Equation.3</vt:lpstr>
      <vt:lpstr>第3章高频小信号放大器</vt:lpstr>
      <vt:lpstr>一、高频小信号调谐放大器概述</vt:lpstr>
      <vt:lpstr>PowerPoint 演示文稿</vt:lpstr>
      <vt:lpstr>PowerPoint 演示文稿</vt:lpstr>
      <vt:lpstr>PowerPoint 演示文稿</vt:lpstr>
      <vt:lpstr>2. 电路性能分析</vt:lpstr>
      <vt:lpstr>PowerPoint 演示文稿</vt:lpstr>
      <vt:lpstr>PowerPoint 演示文稿</vt:lpstr>
      <vt:lpstr>PowerPoint 演示文稿</vt:lpstr>
      <vt:lpstr>PowerPoint 演示文稿</vt:lpstr>
      <vt:lpstr>（2）放大器的频率特性</vt:lpstr>
      <vt:lpstr>（3）放大器的通频带</vt:lpstr>
      <vt:lpstr>（5）矩形系数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4. 矩形系数</vt:lpstr>
      <vt:lpstr>四、参差调谐放大器</vt:lpstr>
      <vt:lpstr>PowerPoint 演示文稿</vt:lpstr>
      <vt:lpstr>3. 三参差调谐放大器</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Breezeer Ling</dc:creator>
  <cp:lastModifiedBy>凌</cp:lastModifiedBy>
  <cp:revision>614</cp:revision>
  <dcterms:created xsi:type="dcterms:W3CDTF">2018-09-09T13:23:00Z</dcterms:created>
  <dcterms:modified xsi:type="dcterms:W3CDTF">2022-10-09T05:43:57Z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2052-11.1.0.12358</vt:lpwstr>
  </property>
  <property fmtid="{D5CDD505-2E9C-101B-9397-08002B2CF9AE}" pid="4" name="ICV">
    <vt:lpwstr>4B9710A05F2D4768A4AF44FF13FC8691</vt:lpwstr>
  </property>
</Properties>
</file>