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1" r:id="rId1"/>
  </p:sldMasterIdLst>
  <p:notesMasterIdLst>
    <p:notesMasterId r:id="rId44"/>
  </p:notesMasterIdLst>
  <p:handoutMasterIdLst>
    <p:handoutMasterId r:id="rId45"/>
  </p:handoutMasterIdLst>
  <p:sldIdLst>
    <p:sldId id="256" r:id="rId2"/>
    <p:sldId id="263" r:id="rId3"/>
    <p:sldId id="292" r:id="rId4"/>
    <p:sldId id="318" r:id="rId5"/>
    <p:sldId id="319" r:id="rId6"/>
    <p:sldId id="320" r:id="rId7"/>
    <p:sldId id="321" r:id="rId8"/>
    <p:sldId id="327" r:id="rId9"/>
    <p:sldId id="326" r:id="rId10"/>
    <p:sldId id="324" r:id="rId11"/>
    <p:sldId id="364" r:id="rId12"/>
    <p:sldId id="361" r:id="rId13"/>
    <p:sldId id="363" r:id="rId14"/>
    <p:sldId id="365" r:id="rId15"/>
    <p:sldId id="368" r:id="rId16"/>
    <p:sldId id="372" r:id="rId17"/>
    <p:sldId id="373" r:id="rId18"/>
    <p:sldId id="378" r:id="rId19"/>
    <p:sldId id="379" r:id="rId20"/>
    <p:sldId id="380" r:id="rId21"/>
    <p:sldId id="383" r:id="rId22"/>
    <p:sldId id="382" r:id="rId23"/>
    <p:sldId id="381" r:id="rId24"/>
    <p:sldId id="374" r:id="rId25"/>
    <p:sldId id="384" r:id="rId26"/>
    <p:sldId id="385" r:id="rId27"/>
    <p:sldId id="386" r:id="rId28"/>
    <p:sldId id="387" r:id="rId29"/>
    <p:sldId id="388" r:id="rId30"/>
    <p:sldId id="389" r:id="rId31"/>
    <p:sldId id="390" r:id="rId32"/>
    <p:sldId id="391" r:id="rId33"/>
    <p:sldId id="392" r:id="rId34"/>
    <p:sldId id="375" r:id="rId35"/>
    <p:sldId id="376" r:id="rId36"/>
    <p:sldId id="377" r:id="rId37"/>
    <p:sldId id="367" r:id="rId38"/>
    <p:sldId id="366" r:id="rId39"/>
    <p:sldId id="369" r:id="rId40"/>
    <p:sldId id="370" r:id="rId41"/>
    <p:sldId id="371" r:id="rId42"/>
    <p:sldId id="311" r:id="rId43"/>
  </p:sldIdLst>
  <p:sldSz cx="9144000" cy="5143500" type="screen16x9"/>
  <p:notesSz cx="6858000" cy="9144000"/>
  <p:custDataLst>
    <p:tags r:id="rId4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4935" indent="-129821"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128" indent="-26189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321" indent="-393976"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514" indent="-526054"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575" algn="l" defTabSz="65023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690" algn="l" defTabSz="65023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5804" algn="l" defTabSz="65023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0919" algn="l" defTabSz="65023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33" userDrawn="1">
          <p15:clr>
            <a:srgbClr val="A4A3A4"/>
          </p15:clr>
        </p15:guide>
        <p15:guide id="2" pos="2880" userDrawn="1">
          <p15:clr>
            <a:srgbClr val="A4A3A4"/>
          </p15:clr>
        </p15:guide>
        <p15:guide id="3" pos="396" userDrawn="1">
          <p15:clr>
            <a:srgbClr val="A4A3A4"/>
          </p15:clr>
        </p15:guide>
        <p15:guide id="5" orient="horz" pos="2975" userDrawn="1">
          <p15:clr>
            <a:srgbClr val="A4A3A4"/>
          </p15:clr>
        </p15:guide>
        <p15:guide id="6" pos="5396" userDrawn="1">
          <p15:clr>
            <a:srgbClr val="A4A3A4"/>
          </p15:clr>
        </p15:guide>
        <p15:guide id="8" pos="9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3399"/>
    <a:srgbClr val="E6E6E6"/>
    <a:srgbClr val="592706"/>
    <a:srgbClr val="6B1686"/>
    <a:srgbClr val="00B369"/>
    <a:srgbClr val="1A8CE1"/>
    <a:srgbClr val="FFFFFF"/>
    <a:srgbClr val="A78357"/>
    <a:srgbClr val="28C7D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04" autoAdjust="0"/>
    <p:restoredTop sz="92972" autoAdjust="0"/>
  </p:normalViewPr>
  <p:slideViewPr>
    <p:cSldViewPr>
      <p:cViewPr varScale="1">
        <p:scale>
          <a:sx n="108" d="100"/>
          <a:sy n="108" d="100"/>
        </p:scale>
        <p:origin x="96" y="68"/>
      </p:cViewPr>
      <p:guideLst>
        <p:guide orient="horz" pos="233"/>
        <p:guide pos="2880"/>
        <p:guide pos="396"/>
        <p:guide orient="horz" pos="2975"/>
        <p:guide pos="5396"/>
        <p:guide pos="960"/>
      </p:guideLst>
    </p:cSldViewPr>
  </p:slideViewPr>
  <p:outlineViewPr>
    <p:cViewPr>
      <p:scale>
        <a:sx n="100" d="100"/>
        <a:sy n="100" d="100"/>
      </p:scale>
      <p:origin x="0" y="-14412"/>
    </p:cViewPr>
  </p:outlineViewPr>
  <p:notesTextViewPr>
    <p:cViewPr>
      <p:scale>
        <a:sx n="1" d="1"/>
        <a:sy n="1" d="1"/>
      </p:scale>
      <p:origin x="0" y="0"/>
    </p:cViewPr>
  </p:notesTextViewPr>
  <p:sorterViewPr>
    <p:cViewPr varScale="1">
      <p:scale>
        <a:sx n="1" d="1"/>
        <a:sy n="1" d="1"/>
      </p:scale>
      <p:origin x="0" y="0"/>
    </p:cViewPr>
  </p:sorterViewPr>
  <p:notesViewPr>
    <p:cSldViewPr showGuides="1">
      <p:cViewPr varScale="1">
        <p:scale>
          <a:sx n="52" d="100"/>
          <a:sy n="52" d="100"/>
        </p:scale>
        <p:origin x="2016" y="5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2020/8/27</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2020/8/27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924" kern="1200">
        <a:solidFill>
          <a:schemeClr val="tx1"/>
        </a:solidFill>
        <a:latin typeface="+mn-lt"/>
        <a:ea typeface="+mn-ea"/>
        <a:cs typeface="+mn-cs"/>
      </a:defRPr>
    </a:lvl1pPr>
    <a:lvl2pPr marL="323986" algn="l" rtl="0" eaLnBrk="0" fontAlgn="base" hangingPunct="0">
      <a:spcBef>
        <a:spcPct val="30000"/>
      </a:spcBef>
      <a:spcAft>
        <a:spcPct val="0"/>
      </a:spcAft>
      <a:defRPr sz="924" kern="1200">
        <a:solidFill>
          <a:schemeClr val="tx1"/>
        </a:solidFill>
        <a:latin typeface="+mn-lt"/>
        <a:ea typeface="+mn-ea"/>
        <a:cs typeface="+mn-cs"/>
      </a:defRPr>
    </a:lvl2pPr>
    <a:lvl3pPr marL="649101" algn="l" rtl="0" eaLnBrk="0" fontAlgn="base" hangingPunct="0">
      <a:spcBef>
        <a:spcPct val="30000"/>
      </a:spcBef>
      <a:spcAft>
        <a:spcPct val="0"/>
      </a:spcAft>
      <a:defRPr sz="924" kern="1200">
        <a:solidFill>
          <a:schemeClr val="tx1"/>
        </a:solidFill>
        <a:latin typeface="+mn-lt"/>
        <a:ea typeface="+mn-ea"/>
        <a:cs typeface="+mn-cs"/>
      </a:defRPr>
    </a:lvl3pPr>
    <a:lvl4pPr marL="974216" algn="l" rtl="0" eaLnBrk="0" fontAlgn="base" hangingPunct="0">
      <a:spcBef>
        <a:spcPct val="30000"/>
      </a:spcBef>
      <a:spcAft>
        <a:spcPct val="0"/>
      </a:spcAft>
      <a:defRPr sz="924" kern="1200">
        <a:solidFill>
          <a:schemeClr val="tx1"/>
        </a:solidFill>
        <a:latin typeface="+mn-lt"/>
        <a:ea typeface="+mn-ea"/>
        <a:cs typeface="+mn-cs"/>
      </a:defRPr>
    </a:lvl4pPr>
    <a:lvl5pPr marL="1299331" algn="l" rtl="0" eaLnBrk="0" fontAlgn="base" hangingPunct="0">
      <a:spcBef>
        <a:spcPct val="30000"/>
      </a:spcBef>
      <a:spcAft>
        <a:spcPct val="0"/>
      </a:spcAft>
      <a:defRPr sz="924" kern="1200">
        <a:solidFill>
          <a:schemeClr val="tx1"/>
        </a:solidFill>
        <a:latin typeface="+mn-lt"/>
        <a:ea typeface="+mn-ea"/>
        <a:cs typeface="+mn-cs"/>
      </a:defRPr>
    </a:lvl5pPr>
    <a:lvl6pPr marL="1625214" algn="l" defTabSz="650085" rtl="0" eaLnBrk="1" latinLnBrk="0" hangingPunct="1">
      <a:defRPr sz="924" kern="1200">
        <a:solidFill>
          <a:schemeClr val="tx1"/>
        </a:solidFill>
        <a:latin typeface="+mn-lt"/>
        <a:ea typeface="+mn-ea"/>
        <a:cs typeface="+mn-cs"/>
      </a:defRPr>
    </a:lvl6pPr>
    <a:lvl7pPr marL="1950257" algn="l" defTabSz="650085" rtl="0" eaLnBrk="1" latinLnBrk="0" hangingPunct="1">
      <a:defRPr sz="924" kern="1200">
        <a:solidFill>
          <a:schemeClr val="tx1"/>
        </a:solidFill>
        <a:latin typeface="+mn-lt"/>
        <a:ea typeface="+mn-ea"/>
        <a:cs typeface="+mn-cs"/>
      </a:defRPr>
    </a:lvl7pPr>
    <a:lvl8pPr marL="2275301" algn="l" defTabSz="650085" rtl="0" eaLnBrk="1" latinLnBrk="0" hangingPunct="1">
      <a:defRPr sz="924" kern="1200">
        <a:solidFill>
          <a:schemeClr val="tx1"/>
        </a:solidFill>
        <a:latin typeface="+mn-lt"/>
        <a:ea typeface="+mn-ea"/>
        <a:cs typeface="+mn-cs"/>
      </a:defRPr>
    </a:lvl8pPr>
    <a:lvl9pPr marL="2600342" algn="l" defTabSz="650085" rtl="0" eaLnBrk="1" latinLnBrk="0" hangingPunct="1">
      <a:defRPr sz="924"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solidFill>
                  <a:prstClr val="black"/>
                </a:solidFill>
              </a:rPr>
              <a:pPr/>
              <a:t>1</a:t>
            </a:fld>
            <a:endParaRPr lang="zh-CN" altLang="en-US">
              <a:solidFill>
                <a:prstClr val="black"/>
              </a:solidFill>
            </a:endParaRPr>
          </a:p>
        </p:txBody>
      </p:sp>
    </p:spTree>
    <p:extLst>
      <p:ext uri="{BB962C8B-B14F-4D97-AF65-F5344CB8AC3E}">
        <p14:creationId xmlns:p14="http://schemas.microsoft.com/office/powerpoint/2010/main" val="41787055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32691142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8971588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29192960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29313920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8153680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15811424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38749378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27371004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2427597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10805269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42</a:t>
            </a:fld>
            <a:endParaRPr lang="zh-CN" altLang="en-US"/>
          </a:p>
        </p:txBody>
      </p:sp>
    </p:spTree>
    <p:extLst>
      <p:ext uri="{BB962C8B-B14F-4D97-AF65-F5344CB8AC3E}">
        <p14:creationId xmlns:p14="http://schemas.microsoft.com/office/powerpoint/2010/main" val="362909098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5140478"/>
          </a:xfrm>
          <a:prstGeom prst="rect">
            <a:avLst/>
          </a:prstGeom>
        </p:spPr>
      </p:pic>
    </p:spTree>
    <p:extLst>
      <p:ext uri="{BB962C8B-B14F-4D97-AF65-F5344CB8AC3E}">
        <p14:creationId xmlns:p14="http://schemas.microsoft.com/office/powerpoint/2010/main" val="2913942245"/>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3"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upRigh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比较">
    <p:bg>
      <p:bgRef idx="1003">
        <a:schemeClr val="bg1"/>
      </p:bgRef>
    </p:bg>
    <p:spTree>
      <p:nvGrpSpPr>
        <p:cNvPr id="1" name=""/>
        <p:cNvGrpSpPr/>
        <p:nvPr/>
      </p:nvGrpSpPr>
      <p:grpSpPr>
        <a:xfrm>
          <a:off x="0" y="0"/>
          <a:ext cx="0" cy="0"/>
          <a:chOff x="0" y="0"/>
          <a:chExt cx="0" cy="0"/>
        </a:xfrm>
      </p:grpSpPr>
      <p:cxnSp>
        <p:nvCxnSpPr>
          <p:cNvPr id="2" name="直接连接符 1"/>
          <p:cNvCxnSpPr/>
          <p:nvPr userDrawn="1"/>
        </p:nvCxnSpPr>
        <p:spPr>
          <a:xfrm>
            <a:off x="2806262" y="555526"/>
            <a:ext cx="6337738"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矩形 2"/>
          <p:cNvSpPr/>
          <p:nvPr userDrawn="1"/>
        </p:nvSpPr>
        <p:spPr>
          <a:xfrm>
            <a:off x="-20906" y="-5714"/>
            <a:ext cx="4592905" cy="781752"/>
          </a:xfrm>
          <a:prstGeom prst="rect">
            <a:avLst/>
          </a:prstGeom>
        </p:spPr>
        <p:txBody>
          <a:bodyPr wrap="square">
            <a:spAutoFit/>
          </a:bodyPr>
          <a:lstStyle/>
          <a:p>
            <a:pPr marL="0" indent="0" fontAlgn="auto">
              <a:lnSpc>
                <a:spcPct val="160000"/>
              </a:lnSpc>
              <a:spcAft>
                <a:spcPts val="0"/>
              </a:spcAft>
              <a:buNone/>
            </a:pPr>
            <a:r>
              <a:rPr lang="en-US" altLang="zh-CN" sz="2800" b="1" dirty="0" smtClean="0">
                <a:latin typeface="Times New Roman" panose="02020603050405020304" pitchFamily="18" charset="0"/>
              </a:rPr>
              <a:t> </a:t>
            </a:r>
            <a:endParaRPr lang="zh-CN" altLang="en-US" sz="2800" b="1" dirty="0">
              <a:latin typeface="Times New Roman" panose="02020603050405020304" pitchFamily="18" charset="0"/>
            </a:endParaRPr>
          </a:p>
        </p:txBody>
      </p:sp>
      <p:sp>
        <p:nvSpPr>
          <p:cNvPr id="5" name="标题 2"/>
          <p:cNvSpPr>
            <a:spLocks noGrp="1"/>
          </p:cNvSpPr>
          <p:nvPr>
            <p:ph type="title"/>
          </p:nvPr>
        </p:nvSpPr>
        <p:spPr>
          <a:xfrm>
            <a:off x="179512" y="58638"/>
            <a:ext cx="7886700" cy="993775"/>
          </a:xfrm>
          <a:prstGeom prst="rect">
            <a:avLst/>
          </a:prstGeom>
        </p:spPr>
        <p:txBody>
          <a:body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151328551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06437913"/>
      </p:ext>
    </p:extLst>
  </p:cSld>
  <p:clrMap bg1="lt1" tx1="dk1" bg2="lt2" tx2="dk2" accent1="accent1" accent2="accent2" accent3="accent3" accent4="accent4" accent5="accent5" accent6="accent6" hlink="hlink" folHlink="folHlink"/>
  <p:sldLayoutIdLst>
    <p:sldLayoutId id="2147483942" r:id="rId1"/>
    <p:sldLayoutId id="2147483943" r:id="rId2"/>
  </p:sldLayoutIdLst>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txStyles>
    <p:titleStyle>
      <a:lvl1pPr algn="l" defTabSz="650230" rtl="0" eaLnBrk="1" latinLnBrk="0" hangingPunct="1">
        <a:lnSpc>
          <a:spcPct val="90000"/>
        </a:lnSpc>
        <a:spcBef>
          <a:spcPct val="0"/>
        </a:spcBef>
        <a:buNone/>
        <a:defRPr sz="3129" kern="1200">
          <a:solidFill>
            <a:schemeClr val="tx1"/>
          </a:solidFill>
          <a:latin typeface="+mj-lt"/>
          <a:ea typeface="+mj-ea"/>
          <a:cs typeface="+mj-cs"/>
        </a:defRPr>
      </a:lvl1pPr>
    </p:titleStyle>
    <p:bodyStyle>
      <a:lvl1pPr marL="162557" indent="-162557" algn="l" defTabSz="650230" rtl="0" eaLnBrk="1" latinLnBrk="0" hangingPunct="1">
        <a:lnSpc>
          <a:spcPct val="90000"/>
        </a:lnSpc>
        <a:spcBef>
          <a:spcPts val="711"/>
        </a:spcBef>
        <a:buFont typeface="Arial" panose="020B0604020202020204" pitchFamily="34" charset="0"/>
        <a:buChar char="•"/>
        <a:defRPr sz="1991" kern="1200">
          <a:solidFill>
            <a:schemeClr val="tx1"/>
          </a:solidFill>
          <a:latin typeface="+mn-lt"/>
          <a:ea typeface="+mn-ea"/>
          <a:cs typeface="+mn-cs"/>
        </a:defRPr>
      </a:lvl1pPr>
      <a:lvl2pPr marL="487672" indent="-162557" algn="l" defTabSz="650230" rtl="0" eaLnBrk="1" latinLnBrk="0" hangingPunct="1">
        <a:lnSpc>
          <a:spcPct val="90000"/>
        </a:lnSpc>
        <a:spcBef>
          <a:spcPts val="356"/>
        </a:spcBef>
        <a:buFont typeface="Arial" panose="020B0604020202020204" pitchFamily="34" charset="0"/>
        <a:buChar char="•"/>
        <a:defRPr sz="1707" kern="1200">
          <a:solidFill>
            <a:schemeClr val="tx1"/>
          </a:solidFill>
          <a:latin typeface="+mn-lt"/>
          <a:ea typeface="+mn-ea"/>
          <a:cs typeface="+mn-cs"/>
        </a:defRPr>
      </a:lvl2pPr>
      <a:lvl3pPr marL="812787" indent="-162557" algn="l" defTabSz="650230" rtl="0" eaLnBrk="1" latinLnBrk="0" hangingPunct="1">
        <a:lnSpc>
          <a:spcPct val="90000"/>
        </a:lnSpc>
        <a:spcBef>
          <a:spcPts val="356"/>
        </a:spcBef>
        <a:buFont typeface="Arial" panose="020B0604020202020204" pitchFamily="34" charset="0"/>
        <a:buChar char="•"/>
        <a:defRPr sz="1422" kern="1200">
          <a:solidFill>
            <a:schemeClr val="tx1"/>
          </a:solidFill>
          <a:latin typeface="+mn-lt"/>
          <a:ea typeface="+mn-ea"/>
          <a:cs typeface="+mn-cs"/>
        </a:defRPr>
      </a:lvl3pPr>
      <a:lvl4pPr marL="113790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4pPr>
      <a:lvl5pPr marL="146301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5pPr>
      <a:lvl6pPr marL="178813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6pPr>
      <a:lvl7pPr marL="211324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7pPr>
      <a:lvl8pPr marL="243836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8pPr>
      <a:lvl9pPr marL="276347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9pPr>
    </p:bodyStyle>
    <p:otherStyle>
      <a:defPPr>
        <a:defRPr lang="zh-CN"/>
      </a:defPPr>
      <a:lvl1pPr marL="0" algn="l" defTabSz="650230" rtl="0" eaLnBrk="1" latinLnBrk="0" hangingPunct="1">
        <a:defRPr sz="1280" kern="1200">
          <a:solidFill>
            <a:schemeClr val="tx1"/>
          </a:solidFill>
          <a:latin typeface="+mn-lt"/>
          <a:ea typeface="+mn-ea"/>
          <a:cs typeface="+mn-cs"/>
        </a:defRPr>
      </a:lvl1pPr>
      <a:lvl2pPr marL="325115" algn="l" defTabSz="650230" rtl="0" eaLnBrk="1" latinLnBrk="0" hangingPunct="1">
        <a:defRPr sz="1280" kern="1200">
          <a:solidFill>
            <a:schemeClr val="tx1"/>
          </a:solidFill>
          <a:latin typeface="+mn-lt"/>
          <a:ea typeface="+mn-ea"/>
          <a:cs typeface="+mn-cs"/>
        </a:defRPr>
      </a:lvl2pPr>
      <a:lvl3pPr marL="650230" algn="l" defTabSz="650230" rtl="0" eaLnBrk="1" latinLnBrk="0" hangingPunct="1">
        <a:defRPr sz="1280" kern="1200">
          <a:solidFill>
            <a:schemeClr val="tx1"/>
          </a:solidFill>
          <a:latin typeface="+mn-lt"/>
          <a:ea typeface="+mn-ea"/>
          <a:cs typeface="+mn-cs"/>
        </a:defRPr>
      </a:lvl3pPr>
      <a:lvl4pPr marL="975345" algn="l" defTabSz="650230" rtl="0" eaLnBrk="1" latinLnBrk="0" hangingPunct="1">
        <a:defRPr sz="1280" kern="1200">
          <a:solidFill>
            <a:schemeClr val="tx1"/>
          </a:solidFill>
          <a:latin typeface="+mn-lt"/>
          <a:ea typeface="+mn-ea"/>
          <a:cs typeface="+mn-cs"/>
        </a:defRPr>
      </a:lvl4pPr>
      <a:lvl5pPr marL="1300460" algn="l" defTabSz="650230" rtl="0" eaLnBrk="1" latinLnBrk="0" hangingPunct="1">
        <a:defRPr sz="1280" kern="1200">
          <a:solidFill>
            <a:schemeClr val="tx1"/>
          </a:solidFill>
          <a:latin typeface="+mn-lt"/>
          <a:ea typeface="+mn-ea"/>
          <a:cs typeface="+mn-cs"/>
        </a:defRPr>
      </a:lvl5pPr>
      <a:lvl6pPr marL="1625575" algn="l" defTabSz="650230" rtl="0" eaLnBrk="1" latinLnBrk="0" hangingPunct="1">
        <a:defRPr sz="1280" kern="1200">
          <a:solidFill>
            <a:schemeClr val="tx1"/>
          </a:solidFill>
          <a:latin typeface="+mn-lt"/>
          <a:ea typeface="+mn-ea"/>
          <a:cs typeface="+mn-cs"/>
        </a:defRPr>
      </a:lvl6pPr>
      <a:lvl7pPr marL="1950690" algn="l" defTabSz="650230" rtl="0" eaLnBrk="1" latinLnBrk="0" hangingPunct="1">
        <a:defRPr sz="1280" kern="1200">
          <a:solidFill>
            <a:schemeClr val="tx1"/>
          </a:solidFill>
          <a:latin typeface="+mn-lt"/>
          <a:ea typeface="+mn-ea"/>
          <a:cs typeface="+mn-cs"/>
        </a:defRPr>
      </a:lvl7pPr>
      <a:lvl8pPr marL="2275804" algn="l" defTabSz="650230" rtl="0" eaLnBrk="1" latinLnBrk="0" hangingPunct="1">
        <a:defRPr sz="1280" kern="1200">
          <a:solidFill>
            <a:schemeClr val="tx1"/>
          </a:solidFill>
          <a:latin typeface="+mn-lt"/>
          <a:ea typeface="+mn-ea"/>
          <a:cs typeface="+mn-cs"/>
        </a:defRPr>
      </a:lvl8pPr>
      <a:lvl9pPr marL="2600919" algn="l" defTabSz="650230" rtl="0" eaLnBrk="1" latinLnBrk="0" hangingPunct="1">
        <a:defRPr sz="12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NUL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19.xml.rels><?xml version="1.0" encoding="UTF-8" standalone="yes"?>
<Relationships xmlns="http://schemas.openxmlformats.org/package/2006/relationships"><Relationship Id="rId3" Type="http://schemas.openxmlformats.org/officeDocument/2006/relationships/hyperlink" Target="https://blog.csdn.net/guleileo/article/details/82879271" TargetMode="External"/><Relationship Id="rId2" Type="http://schemas.openxmlformats.org/officeDocument/2006/relationships/slideLayout" Target="../slideLayouts/slideLayout2.xml"/><Relationship Id="rId1" Type="http://schemas.openxmlformats.org/officeDocument/2006/relationships/tags" Target="../tags/tag19.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4.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5.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6.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27.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8.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9.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0.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1.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2.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3.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4.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5.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6.xml"/></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7.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8.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9.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0.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2" name="文本框 11"/>
          <p:cNvSpPr txBox="1"/>
          <p:nvPr/>
        </p:nvSpPr>
        <p:spPr>
          <a:xfrm>
            <a:off x="675722" y="786764"/>
            <a:ext cx="6300192" cy="1107996"/>
          </a:xfrm>
          <a:prstGeom prst="rect">
            <a:avLst/>
          </a:prstGeom>
          <a:noFill/>
        </p:spPr>
        <p:txBody>
          <a:bodyPr wrap="square" rtlCol="0">
            <a:spAutoFit/>
          </a:bodyPr>
          <a:lstStyle/>
          <a:p>
            <a:r>
              <a:rPr lang="zh-CN" altLang="en-US" sz="6600" b="1" dirty="0">
                <a:solidFill>
                  <a:srgbClr val="003399"/>
                </a:solidFill>
                <a:latin typeface="Arial" panose="020B0604020202020204" pitchFamily="34" charset="0"/>
                <a:ea typeface="微软雅黑" panose="020B0503020204020204" pitchFamily="34" charset="-122"/>
                <a:sym typeface="Arial" panose="020B0604020202020204" pitchFamily="34" charset="0"/>
              </a:rPr>
              <a:t>  </a:t>
            </a:r>
            <a:r>
              <a:rPr lang="zh-CN" altLang="en-US" sz="6600" b="1" dirty="0" smtClean="0">
                <a:solidFill>
                  <a:srgbClr val="003399"/>
                </a:solidFill>
                <a:latin typeface="Arial" panose="020B0604020202020204" pitchFamily="34" charset="0"/>
                <a:ea typeface="微软雅黑" panose="020B0503020204020204" pitchFamily="34" charset="-122"/>
                <a:sym typeface="Arial" panose="020B0604020202020204" pitchFamily="34" charset="0"/>
              </a:rPr>
              <a:t>人工智能</a:t>
            </a:r>
            <a:endParaRPr lang="zh-CN" altLang="en-US" sz="6600" b="1" dirty="0">
              <a:solidFill>
                <a:srgbClr val="003399"/>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矩形 259"/>
          <p:cNvSpPr>
            <a:spLocks noChangeArrowheads="1"/>
          </p:cNvSpPr>
          <p:nvPr/>
        </p:nvSpPr>
        <p:spPr bwMode="auto">
          <a:xfrm>
            <a:off x="1398530" y="1903245"/>
            <a:ext cx="50405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2400" dirty="0">
                <a:solidFill>
                  <a:schemeClr val="accent2"/>
                </a:solidFill>
                <a:latin typeface="Arial" panose="020B0604020202020204" pitchFamily="34" charset="0"/>
                <a:cs typeface="Arial" panose="020B0604020202020204" pitchFamily="34" charset="0"/>
                <a:sym typeface="Arial" panose="020B0604020202020204" pitchFamily="34" charset="0"/>
              </a:rPr>
              <a:t>Introduction of Artificial Intelligence</a:t>
            </a:r>
          </a:p>
        </p:txBody>
      </p:sp>
      <p:grpSp>
        <p:nvGrpSpPr>
          <p:cNvPr id="16" name="Group 61"/>
          <p:cNvGrpSpPr/>
          <p:nvPr/>
        </p:nvGrpSpPr>
        <p:grpSpPr>
          <a:xfrm>
            <a:off x="7007258" y="3111935"/>
            <a:ext cx="682036" cy="700691"/>
            <a:chOff x="6174725" y="2751841"/>
            <a:chExt cx="1282700" cy="1287463"/>
          </a:xfrm>
        </p:grpSpPr>
        <p:sp>
          <p:nvSpPr>
            <p:cNvPr id="17" name="Freeform 11"/>
            <p:cNvSpPr/>
            <p:nvPr/>
          </p:nvSpPr>
          <p:spPr bwMode="auto">
            <a:xfrm>
              <a:off x="6181075" y="2751841"/>
              <a:ext cx="1276350" cy="1287463"/>
            </a:xfrm>
            <a:custGeom>
              <a:avLst/>
              <a:gdLst>
                <a:gd name="T0" fmla="*/ 38 w 191"/>
                <a:gd name="T1" fmla="*/ 173 h 193"/>
                <a:gd name="T2" fmla="*/ 33 w 191"/>
                <a:gd name="T3" fmla="*/ 169 h 193"/>
                <a:gd name="T4" fmla="*/ 26 w 191"/>
                <a:gd name="T5" fmla="*/ 162 h 193"/>
                <a:gd name="T6" fmla="*/ 17 w 191"/>
                <a:gd name="T7" fmla="*/ 151 h 193"/>
                <a:gd name="T8" fmla="*/ 12 w 191"/>
                <a:gd name="T9" fmla="*/ 143 h 193"/>
                <a:gd name="T10" fmla="*/ 6 w 191"/>
                <a:gd name="T11" fmla="*/ 129 h 193"/>
                <a:gd name="T12" fmla="*/ 0 w 191"/>
                <a:gd name="T13" fmla="*/ 105 h 193"/>
                <a:gd name="T14" fmla="*/ 0 w 191"/>
                <a:gd name="T15" fmla="*/ 90 h 193"/>
                <a:gd name="T16" fmla="*/ 2 w 191"/>
                <a:gd name="T17" fmla="*/ 76 h 193"/>
                <a:gd name="T18" fmla="*/ 5 w 191"/>
                <a:gd name="T19" fmla="*/ 68 h 193"/>
                <a:gd name="T20" fmla="*/ 7 w 191"/>
                <a:gd name="T21" fmla="*/ 61 h 193"/>
                <a:gd name="T22" fmla="*/ 11 w 191"/>
                <a:gd name="T23" fmla="*/ 53 h 193"/>
                <a:gd name="T24" fmla="*/ 14 w 191"/>
                <a:gd name="T25" fmla="*/ 47 h 193"/>
                <a:gd name="T26" fmla="*/ 19 w 191"/>
                <a:gd name="T27" fmla="*/ 40 h 193"/>
                <a:gd name="T28" fmla="*/ 29 w 191"/>
                <a:gd name="T29" fmla="*/ 28 h 193"/>
                <a:gd name="T30" fmla="*/ 40 w 191"/>
                <a:gd name="T31" fmla="*/ 19 h 193"/>
                <a:gd name="T32" fmla="*/ 52 w 191"/>
                <a:gd name="T33" fmla="*/ 12 h 193"/>
                <a:gd name="T34" fmla="*/ 60 w 191"/>
                <a:gd name="T35" fmla="*/ 8 h 193"/>
                <a:gd name="T36" fmla="*/ 66 w 191"/>
                <a:gd name="T37" fmla="*/ 6 h 193"/>
                <a:gd name="T38" fmla="*/ 83 w 191"/>
                <a:gd name="T39" fmla="*/ 2 h 193"/>
                <a:gd name="T40" fmla="*/ 120 w 191"/>
                <a:gd name="T41" fmla="*/ 4 h 193"/>
                <a:gd name="T42" fmla="*/ 138 w 191"/>
                <a:gd name="T43" fmla="*/ 11 h 193"/>
                <a:gd name="T44" fmla="*/ 154 w 191"/>
                <a:gd name="T45" fmla="*/ 21 h 193"/>
                <a:gd name="T46" fmla="*/ 154 w 191"/>
                <a:gd name="T47" fmla="*/ 21 h 193"/>
                <a:gd name="T48" fmla="*/ 154 w 191"/>
                <a:gd name="T49" fmla="*/ 21 h 193"/>
                <a:gd name="T50" fmla="*/ 163 w 191"/>
                <a:gd name="T51" fmla="*/ 29 h 193"/>
                <a:gd name="T52" fmla="*/ 174 w 191"/>
                <a:gd name="T53" fmla="*/ 41 h 193"/>
                <a:gd name="T54" fmla="*/ 182 w 191"/>
                <a:gd name="T55" fmla="*/ 55 h 193"/>
                <a:gd name="T56" fmla="*/ 185 w 191"/>
                <a:gd name="T57" fmla="*/ 63 h 193"/>
                <a:gd name="T58" fmla="*/ 187 w 191"/>
                <a:gd name="T59" fmla="*/ 70 h 193"/>
                <a:gd name="T60" fmla="*/ 189 w 191"/>
                <a:gd name="T61" fmla="*/ 78 h 193"/>
                <a:gd name="T62" fmla="*/ 191 w 191"/>
                <a:gd name="T63" fmla="*/ 85 h 193"/>
                <a:gd name="T64" fmla="*/ 191 w 191"/>
                <a:gd name="T65" fmla="*/ 93 h 193"/>
                <a:gd name="T66" fmla="*/ 191 w 191"/>
                <a:gd name="T67" fmla="*/ 101 h 193"/>
                <a:gd name="T68" fmla="*/ 190 w 191"/>
                <a:gd name="T69" fmla="*/ 110 h 193"/>
                <a:gd name="T70" fmla="*/ 187 w 191"/>
                <a:gd name="T71" fmla="*/ 125 h 193"/>
                <a:gd name="T72" fmla="*/ 184 w 191"/>
                <a:gd name="T73" fmla="*/ 133 h 193"/>
                <a:gd name="T74" fmla="*/ 177 w 191"/>
                <a:gd name="T75" fmla="*/ 147 h 193"/>
                <a:gd name="T76" fmla="*/ 173 w 191"/>
                <a:gd name="T77" fmla="*/ 153 h 193"/>
                <a:gd name="T78" fmla="*/ 168 w 191"/>
                <a:gd name="T79" fmla="*/ 160 h 193"/>
                <a:gd name="T80" fmla="*/ 156 w 191"/>
                <a:gd name="T81" fmla="*/ 170 h 193"/>
                <a:gd name="T82" fmla="*/ 144 w 191"/>
                <a:gd name="T83" fmla="*/ 179 h 193"/>
                <a:gd name="T84" fmla="*/ 138 w 191"/>
                <a:gd name="T85" fmla="*/ 182 h 193"/>
                <a:gd name="T86" fmla="*/ 130 w 191"/>
                <a:gd name="T87" fmla="*/ 186 h 193"/>
                <a:gd name="T88" fmla="*/ 119 w 191"/>
                <a:gd name="T89" fmla="*/ 189 h 193"/>
                <a:gd name="T90" fmla="*/ 104 w 191"/>
                <a:gd name="T91" fmla="*/ 192 h 193"/>
                <a:gd name="T92" fmla="*/ 69 w 191"/>
                <a:gd name="T93" fmla="*/ 189 h 193"/>
                <a:gd name="T94" fmla="*/ 38 w 191"/>
                <a:gd name="T95" fmla="*/ 173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91" h="193">
                  <a:moveTo>
                    <a:pt x="38" y="173"/>
                  </a:moveTo>
                  <a:cubicBezTo>
                    <a:pt x="36" y="172"/>
                    <a:pt x="34" y="170"/>
                    <a:pt x="33" y="169"/>
                  </a:cubicBezTo>
                  <a:cubicBezTo>
                    <a:pt x="31" y="167"/>
                    <a:pt x="28" y="164"/>
                    <a:pt x="26" y="162"/>
                  </a:cubicBezTo>
                  <a:cubicBezTo>
                    <a:pt x="23" y="159"/>
                    <a:pt x="19" y="154"/>
                    <a:pt x="17" y="151"/>
                  </a:cubicBezTo>
                  <a:cubicBezTo>
                    <a:pt x="15" y="149"/>
                    <a:pt x="13" y="146"/>
                    <a:pt x="12" y="143"/>
                  </a:cubicBezTo>
                  <a:cubicBezTo>
                    <a:pt x="8" y="135"/>
                    <a:pt x="8" y="135"/>
                    <a:pt x="6" y="129"/>
                  </a:cubicBezTo>
                  <a:cubicBezTo>
                    <a:pt x="1" y="117"/>
                    <a:pt x="0" y="105"/>
                    <a:pt x="0" y="105"/>
                  </a:cubicBezTo>
                  <a:cubicBezTo>
                    <a:pt x="0" y="101"/>
                    <a:pt x="0" y="95"/>
                    <a:pt x="0" y="90"/>
                  </a:cubicBezTo>
                  <a:cubicBezTo>
                    <a:pt x="1" y="86"/>
                    <a:pt x="1" y="80"/>
                    <a:pt x="2" y="76"/>
                  </a:cubicBezTo>
                  <a:cubicBezTo>
                    <a:pt x="3" y="74"/>
                    <a:pt x="4" y="70"/>
                    <a:pt x="5" y="68"/>
                  </a:cubicBezTo>
                  <a:cubicBezTo>
                    <a:pt x="5" y="66"/>
                    <a:pt x="6" y="63"/>
                    <a:pt x="7" y="61"/>
                  </a:cubicBezTo>
                  <a:cubicBezTo>
                    <a:pt x="8" y="59"/>
                    <a:pt x="9" y="56"/>
                    <a:pt x="11" y="53"/>
                  </a:cubicBezTo>
                  <a:cubicBezTo>
                    <a:pt x="12" y="51"/>
                    <a:pt x="13" y="49"/>
                    <a:pt x="14" y="47"/>
                  </a:cubicBezTo>
                  <a:cubicBezTo>
                    <a:pt x="15" y="45"/>
                    <a:pt x="17" y="42"/>
                    <a:pt x="19" y="40"/>
                  </a:cubicBezTo>
                  <a:cubicBezTo>
                    <a:pt x="24" y="33"/>
                    <a:pt x="29" y="28"/>
                    <a:pt x="29" y="28"/>
                  </a:cubicBezTo>
                  <a:cubicBezTo>
                    <a:pt x="32" y="25"/>
                    <a:pt x="36" y="22"/>
                    <a:pt x="40" y="19"/>
                  </a:cubicBezTo>
                  <a:cubicBezTo>
                    <a:pt x="40" y="19"/>
                    <a:pt x="47" y="14"/>
                    <a:pt x="52" y="12"/>
                  </a:cubicBezTo>
                  <a:cubicBezTo>
                    <a:pt x="55" y="10"/>
                    <a:pt x="58" y="9"/>
                    <a:pt x="60" y="8"/>
                  </a:cubicBezTo>
                  <a:cubicBezTo>
                    <a:pt x="62" y="7"/>
                    <a:pt x="64" y="7"/>
                    <a:pt x="66" y="6"/>
                  </a:cubicBezTo>
                  <a:cubicBezTo>
                    <a:pt x="70" y="5"/>
                    <a:pt x="75" y="3"/>
                    <a:pt x="83" y="2"/>
                  </a:cubicBezTo>
                  <a:cubicBezTo>
                    <a:pt x="95" y="0"/>
                    <a:pt x="108" y="1"/>
                    <a:pt x="120" y="4"/>
                  </a:cubicBezTo>
                  <a:cubicBezTo>
                    <a:pt x="126" y="6"/>
                    <a:pt x="132" y="8"/>
                    <a:pt x="138" y="11"/>
                  </a:cubicBezTo>
                  <a:cubicBezTo>
                    <a:pt x="145" y="15"/>
                    <a:pt x="150" y="18"/>
                    <a:pt x="154" y="21"/>
                  </a:cubicBezTo>
                  <a:cubicBezTo>
                    <a:pt x="141" y="11"/>
                    <a:pt x="141" y="11"/>
                    <a:pt x="154" y="21"/>
                  </a:cubicBezTo>
                  <a:cubicBezTo>
                    <a:pt x="154" y="21"/>
                    <a:pt x="154" y="21"/>
                    <a:pt x="154" y="21"/>
                  </a:cubicBezTo>
                  <a:cubicBezTo>
                    <a:pt x="157" y="23"/>
                    <a:pt x="161" y="26"/>
                    <a:pt x="163" y="29"/>
                  </a:cubicBezTo>
                  <a:cubicBezTo>
                    <a:pt x="166" y="32"/>
                    <a:pt x="170" y="36"/>
                    <a:pt x="174" y="41"/>
                  </a:cubicBezTo>
                  <a:cubicBezTo>
                    <a:pt x="176" y="45"/>
                    <a:pt x="179" y="49"/>
                    <a:pt x="182" y="55"/>
                  </a:cubicBezTo>
                  <a:cubicBezTo>
                    <a:pt x="183" y="57"/>
                    <a:pt x="184" y="60"/>
                    <a:pt x="185" y="63"/>
                  </a:cubicBezTo>
                  <a:cubicBezTo>
                    <a:pt x="186" y="65"/>
                    <a:pt x="187" y="68"/>
                    <a:pt x="187" y="70"/>
                  </a:cubicBezTo>
                  <a:cubicBezTo>
                    <a:pt x="188" y="72"/>
                    <a:pt x="189" y="75"/>
                    <a:pt x="189" y="78"/>
                  </a:cubicBezTo>
                  <a:cubicBezTo>
                    <a:pt x="190" y="80"/>
                    <a:pt x="190" y="83"/>
                    <a:pt x="191" y="85"/>
                  </a:cubicBezTo>
                  <a:cubicBezTo>
                    <a:pt x="191" y="88"/>
                    <a:pt x="191" y="91"/>
                    <a:pt x="191" y="93"/>
                  </a:cubicBezTo>
                  <a:cubicBezTo>
                    <a:pt x="191" y="96"/>
                    <a:pt x="191" y="99"/>
                    <a:pt x="191" y="101"/>
                  </a:cubicBezTo>
                  <a:cubicBezTo>
                    <a:pt x="191" y="104"/>
                    <a:pt x="191" y="107"/>
                    <a:pt x="190" y="110"/>
                  </a:cubicBezTo>
                  <a:cubicBezTo>
                    <a:pt x="190" y="114"/>
                    <a:pt x="188" y="120"/>
                    <a:pt x="187" y="125"/>
                  </a:cubicBezTo>
                  <a:cubicBezTo>
                    <a:pt x="186" y="127"/>
                    <a:pt x="185" y="131"/>
                    <a:pt x="184" y="133"/>
                  </a:cubicBezTo>
                  <a:cubicBezTo>
                    <a:pt x="181" y="140"/>
                    <a:pt x="179" y="143"/>
                    <a:pt x="177" y="147"/>
                  </a:cubicBezTo>
                  <a:cubicBezTo>
                    <a:pt x="176" y="149"/>
                    <a:pt x="174" y="152"/>
                    <a:pt x="173" y="153"/>
                  </a:cubicBezTo>
                  <a:cubicBezTo>
                    <a:pt x="171" y="155"/>
                    <a:pt x="169" y="158"/>
                    <a:pt x="168" y="160"/>
                  </a:cubicBezTo>
                  <a:cubicBezTo>
                    <a:pt x="163" y="165"/>
                    <a:pt x="159" y="168"/>
                    <a:pt x="156" y="170"/>
                  </a:cubicBezTo>
                  <a:cubicBezTo>
                    <a:pt x="154" y="173"/>
                    <a:pt x="150" y="176"/>
                    <a:pt x="144" y="179"/>
                  </a:cubicBezTo>
                  <a:cubicBezTo>
                    <a:pt x="142" y="180"/>
                    <a:pt x="140" y="181"/>
                    <a:pt x="138" y="182"/>
                  </a:cubicBezTo>
                  <a:cubicBezTo>
                    <a:pt x="136" y="183"/>
                    <a:pt x="133" y="185"/>
                    <a:pt x="130" y="186"/>
                  </a:cubicBezTo>
                  <a:cubicBezTo>
                    <a:pt x="126" y="187"/>
                    <a:pt x="120" y="189"/>
                    <a:pt x="119" y="189"/>
                  </a:cubicBezTo>
                  <a:cubicBezTo>
                    <a:pt x="116" y="190"/>
                    <a:pt x="111" y="191"/>
                    <a:pt x="104" y="192"/>
                  </a:cubicBezTo>
                  <a:cubicBezTo>
                    <a:pt x="93" y="193"/>
                    <a:pt x="81" y="192"/>
                    <a:pt x="69" y="189"/>
                  </a:cubicBezTo>
                  <a:cubicBezTo>
                    <a:pt x="54" y="184"/>
                    <a:pt x="43" y="177"/>
                    <a:pt x="38" y="173"/>
                  </a:cubicBezTo>
                  <a:close/>
                </a:path>
              </a:pathLst>
            </a:custGeom>
            <a:solidFill>
              <a:schemeClr val="tx1">
                <a:alpha val="2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Freeform 12"/>
            <p:cNvSpPr>
              <a:spLocks noEditPoints="1"/>
            </p:cNvSpPr>
            <p:nvPr/>
          </p:nvSpPr>
          <p:spPr bwMode="auto">
            <a:xfrm>
              <a:off x="6174725" y="2805816"/>
              <a:ext cx="400050" cy="1039813"/>
            </a:xfrm>
            <a:custGeom>
              <a:avLst/>
              <a:gdLst>
                <a:gd name="T0" fmla="*/ 20 w 60"/>
                <a:gd name="T1" fmla="*/ 38 h 156"/>
                <a:gd name="T2" fmla="*/ 19 w 60"/>
                <a:gd name="T3" fmla="*/ 38 h 156"/>
                <a:gd name="T4" fmla="*/ 22 w 60"/>
                <a:gd name="T5" fmla="*/ 36 h 156"/>
                <a:gd name="T6" fmla="*/ 21 w 60"/>
                <a:gd name="T7" fmla="*/ 35 h 156"/>
                <a:gd name="T8" fmla="*/ 22 w 60"/>
                <a:gd name="T9" fmla="*/ 32 h 156"/>
                <a:gd name="T10" fmla="*/ 21 w 60"/>
                <a:gd name="T11" fmla="*/ 32 h 156"/>
                <a:gd name="T12" fmla="*/ 22 w 60"/>
                <a:gd name="T13" fmla="*/ 35 h 156"/>
                <a:gd name="T14" fmla="*/ 24 w 60"/>
                <a:gd name="T15" fmla="*/ 29 h 156"/>
                <a:gd name="T16" fmla="*/ 24 w 60"/>
                <a:gd name="T17" fmla="*/ 29 h 156"/>
                <a:gd name="T18" fmla="*/ 26 w 60"/>
                <a:gd name="T19" fmla="*/ 27 h 156"/>
                <a:gd name="T20" fmla="*/ 25 w 60"/>
                <a:gd name="T21" fmla="*/ 29 h 156"/>
                <a:gd name="T22" fmla="*/ 33 w 60"/>
                <a:gd name="T23" fmla="*/ 38 h 156"/>
                <a:gd name="T24" fmla="*/ 37 w 60"/>
                <a:gd name="T25" fmla="*/ 29 h 156"/>
                <a:gd name="T26" fmla="*/ 39 w 60"/>
                <a:gd name="T27" fmla="*/ 22 h 156"/>
                <a:gd name="T28" fmla="*/ 32 w 60"/>
                <a:gd name="T29" fmla="*/ 24 h 156"/>
                <a:gd name="T30" fmla="*/ 29 w 60"/>
                <a:gd name="T31" fmla="*/ 25 h 156"/>
                <a:gd name="T32" fmla="*/ 43 w 60"/>
                <a:gd name="T33" fmla="*/ 13 h 156"/>
                <a:gd name="T34" fmla="*/ 40 w 60"/>
                <a:gd name="T35" fmla="*/ 16 h 156"/>
                <a:gd name="T36" fmla="*/ 44 w 60"/>
                <a:gd name="T37" fmla="*/ 13 h 156"/>
                <a:gd name="T38" fmla="*/ 48 w 60"/>
                <a:gd name="T39" fmla="*/ 12 h 156"/>
                <a:gd name="T40" fmla="*/ 44 w 60"/>
                <a:gd name="T41" fmla="*/ 15 h 156"/>
                <a:gd name="T42" fmla="*/ 42 w 60"/>
                <a:gd name="T43" fmla="*/ 19 h 156"/>
                <a:gd name="T44" fmla="*/ 42 w 60"/>
                <a:gd name="T45" fmla="*/ 22 h 156"/>
                <a:gd name="T46" fmla="*/ 46 w 60"/>
                <a:gd name="T47" fmla="*/ 20 h 156"/>
                <a:gd name="T48" fmla="*/ 51 w 60"/>
                <a:gd name="T49" fmla="*/ 13 h 156"/>
                <a:gd name="T50" fmla="*/ 51 w 60"/>
                <a:gd name="T51" fmla="*/ 8 h 156"/>
                <a:gd name="T52" fmla="*/ 47 w 60"/>
                <a:gd name="T53" fmla="*/ 10 h 156"/>
                <a:gd name="T54" fmla="*/ 47 w 60"/>
                <a:gd name="T55" fmla="*/ 9 h 156"/>
                <a:gd name="T56" fmla="*/ 52 w 60"/>
                <a:gd name="T57" fmla="*/ 5 h 156"/>
                <a:gd name="T58" fmla="*/ 56 w 60"/>
                <a:gd name="T59" fmla="*/ 2 h 156"/>
                <a:gd name="T60" fmla="*/ 53 w 60"/>
                <a:gd name="T61" fmla="*/ 4 h 156"/>
                <a:gd name="T62" fmla="*/ 12 w 60"/>
                <a:gd name="T63" fmla="*/ 45 h 156"/>
                <a:gd name="T64" fmla="*/ 9 w 60"/>
                <a:gd name="T65" fmla="*/ 52 h 156"/>
                <a:gd name="T66" fmla="*/ 9 w 60"/>
                <a:gd name="T67" fmla="*/ 53 h 156"/>
                <a:gd name="T68" fmla="*/ 16 w 60"/>
                <a:gd name="T69" fmla="*/ 45 h 156"/>
                <a:gd name="T70" fmla="*/ 23 w 60"/>
                <a:gd name="T71" fmla="*/ 40 h 156"/>
                <a:gd name="T72" fmla="*/ 27 w 60"/>
                <a:gd name="T73" fmla="*/ 42 h 156"/>
                <a:gd name="T74" fmla="*/ 28 w 60"/>
                <a:gd name="T75" fmla="*/ 38 h 156"/>
                <a:gd name="T76" fmla="*/ 26 w 60"/>
                <a:gd name="T77" fmla="*/ 35 h 156"/>
                <a:gd name="T78" fmla="*/ 30 w 60"/>
                <a:gd name="T79" fmla="*/ 34 h 156"/>
                <a:gd name="T80" fmla="*/ 32 w 60"/>
                <a:gd name="T81" fmla="*/ 35 h 156"/>
                <a:gd name="T82" fmla="*/ 31 w 60"/>
                <a:gd name="T83" fmla="*/ 40 h 156"/>
                <a:gd name="T84" fmla="*/ 25 w 60"/>
                <a:gd name="T85" fmla="*/ 125 h 156"/>
                <a:gd name="T86" fmla="*/ 13 w 60"/>
                <a:gd name="T87" fmla="*/ 113 h 156"/>
                <a:gd name="T88" fmla="*/ 10 w 60"/>
                <a:gd name="T89" fmla="*/ 98 h 156"/>
                <a:gd name="T90" fmla="*/ 6 w 60"/>
                <a:gd name="T91" fmla="*/ 87 h 156"/>
                <a:gd name="T92" fmla="*/ 5 w 60"/>
                <a:gd name="T93" fmla="*/ 84 h 156"/>
                <a:gd name="T94" fmla="*/ 2 w 60"/>
                <a:gd name="T95" fmla="*/ 86 h 156"/>
                <a:gd name="T96" fmla="*/ 2 w 60"/>
                <a:gd name="T97" fmla="*/ 73 h 156"/>
                <a:gd name="T98" fmla="*/ 2 w 60"/>
                <a:gd name="T99" fmla="*/ 92 h 156"/>
                <a:gd name="T100" fmla="*/ 27 w 60"/>
                <a:gd name="T101" fmla="*/ 154 h 156"/>
                <a:gd name="T102" fmla="*/ 22 w 60"/>
                <a:gd name="T103" fmla="*/ 147 h 156"/>
                <a:gd name="T104" fmla="*/ 25 w 60"/>
                <a:gd name="T105" fmla="*/ 142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0" h="156">
                  <a:moveTo>
                    <a:pt x="21" y="37"/>
                  </a:moveTo>
                  <a:cubicBezTo>
                    <a:pt x="21" y="37"/>
                    <a:pt x="20" y="37"/>
                    <a:pt x="20" y="38"/>
                  </a:cubicBezTo>
                  <a:cubicBezTo>
                    <a:pt x="20" y="38"/>
                    <a:pt x="20" y="38"/>
                    <a:pt x="20" y="38"/>
                  </a:cubicBezTo>
                  <a:cubicBezTo>
                    <a:pt x="20" y="38"/>
                    <a:pt x="20" y="38"/>
                    <a:pt x="20" y="38"/>
                  </a:cubicBezTo>
                  <a:cubicBezTo>
                    <a:pt x="19" y="38"/>
                    <a:pt x="19" y="38"/>
                    <a:pt x="19" y="38"/>
                  </a:cubicBezTo>
                  <a:cubicBezTo>
                    <a:pt x="19" y="38"/>
                    <a:pt x="19" y="39"/>
                    <a:pt x="18" y="39"/>
                  </a:cubicBezTo>
                  <a:cubicBezTo>
                    <a:pt x="18" y="39"/>
                    <a:pt x="18" y="39"/>
                    <a:pt x="18" y="39"/>
                  </a:cubicBezTo>
                  <a:cubicBezTo>
                    <a:pt x="18" y="39"/>
                    <a:pt x="18" y="38"/>
                    <a:pt x="19" y="38"/>
                  </a:cubicBezTo>
                  <a:cubicBezTo>
                    <a:pt x="19" y="37"/>
                    <a:pt x="19" y="37"/>
                    <a:pt x="20" y="37"/>
                  </a:cubicBezTo>
                  <a:cubicBezTo>
                    <a:pt x="20" y="37"/>
                    <a:pt x="21" y="36"/>
                    <a:pt x="21" y="36"/>
                  </a:cubicBezTo>
                  <a:cubicBezTo>
                    <a:pt x="21" y="36"/>
                    <a:pt x="21" y="36"/>
                    <a:pt x="21" y="36"/>
                  </a:cubicBezTo>
                  <a:cubicBezTo>
                    <a:pt x="22" y="36"/>
                    <a:pt x="22" y="36"/>
                    <a:pt x="22" y="36"/>
                  </a:cubicBezTo>
                  <a:cubicBezTo>
                    <a:pt x="22" y="37"/>
                    <a:pt x="22" y="37"/>
                    <a:pt x="21" y="37"/>
                  </a:cubicBezTo>
                  <a:moveTo>
                    <a:pt x="22" y="35"/>
                  </a:moveTo>
                  <a:cubicBezTo>
                    <a:pt x="21" y="35"/>
                    <a:pt x="22" y="35"/>
                    <a:pt x="22" y="33"/>
                  </a:cubicBezTo>
                  <a:cubicBezTo>
                    <a:pt x="22" y="33"/>
                    <a:pt x="21" y="34"/>
                    <a:pt x="21" y="35"/>
                  </a:cubicBezTo>
                  <a:cubicBezTo>
                    <a:pt x="20" y="36"/>
                    <a:pt x="20" y="36"/>
                    <a:pt x="20" y="36"/>
                  </a:cubicBezTo>
                  <a:cubicBezTo>
                    <a:pt x="20" y="36"/>
                    <a:pt x="20" y="36"/>
                    <a:pt x="21" y="34"/>
                  </a:cubicBezTo>
                  <a:cubicBezTo>
                    <a:pt x="22" y="33"/>
                    <a:pt x="22" y="33"/>
                    <a:pt x="22" y="32"/>
                  </a:cubicBezTo>
                  <a:cubicBezTo>
                    <a:pt x="22" y="32"/>
                    <a:pt x="22" y="32"/>
                    <a:pt x="22" y="32"/>
                  </a:cubicBezTo>
                  <a:cubicBezTo>
                    <a:pt x="22" y="32"/>
                    <a:pt x="21" y="33"/>
                    <a:pt x="19" y="35"/>
                  </a:cubicBezTo>
                  <a:cubicBezTo>
                    <a:pt x="18" y="37"/>
                    <a:pt x="18" y="37"/>
                    <a:pt x="18" y="37"/>
                  </a:cubicBezTo>
                  <a:cubicBezTo>
                    <a:pt x="18" y="37"/>
                    <a:pt x="18" y="37"/>
                    <a:pt x="18" y="37"/>
                  </a:cubicBezTo>
                  <a:cubicBezTo>
                    <a:pt x="18" y="36"/>
                    <a:pt x="21" y="32"/>
                    <a:pt x="21" y="32"/>
                  </a:cubicBezTo>
                  <a:cubicBezTo>
                    <a:pt x="22" y="32"/>
                    <a:pt x="23" y="31"/>
                    <a:pt x="23" y="31"/>
                  </a:cubicBezTo>
                  <a:cubicBezTo>
                    <a:pt x="23" y="31"/>
                    <a:pt x="23" y="31"/>
                    <a:pt x="23" y="32"/>
                  </a:cubicBezTo>
                  <a:cubicBezTo>
                    <a:pt x="23" y="32"/>
                    <a:pt x="23" y="32"/>
                    <a:pt x="23" y="32"/>
                  </a:cubicBezTo>
                  <a:cubicBezTo>
                    <a:pt x="23" y="32"/>
                    <a:pt x="22" y="34"/>
                    <a:pt x="22" y="35"/>
                  </a:cubicBezTo>
                  <a:moveTo>
                    <a:pt x="24" y="30"/>
                  </a:moveTo>
                  <a:cubicBezTo>
                    <a:pt x="24" y="30"/>
                    <a:pt x="24" y="30"/>
                    <a:pt x="24" y="30"/>
                  </a:cubicBezTo>
                  <a:cubicBezTo>
                    <a:pt x="24" y="30"/>
                    <a:pt x="24" y="30"/>
                    <a:pt x="24" y="30"/>
                  </a:cubicBezTo>
                  <a:cubicBezTo>
                    <a:pt x="24" y="30"/>
                    <a:pt x="24" y="29"/>
                    <a:pt x="24" y="29"/>
                  </a:cubicBezTo>
                  <a:cubicBezTo>
                    <a:pt x="24" y="29"/>
                    <a:pt x="24" y="29"/>
                    <a:pt x="24" y="29"/>
                  </a:cubicBezTo>
                  <a:cubicBezTo>
                    <a:pt x="24" y="29"/>
                    <a:pt x="24" y="29"/>
                    <a:pt x="24" y="29"/>
                  </a:cubicBezTo>
                  <a:cubicBezTo>
                    <a:pt x="24" y="29"/>
                    <a:pt x="24" y="29"/>
                    <a:pt x="24" y="29"/>
                  </a:cubicBezTo>
                  <a:cubicBezTo>
                    <a:pt x="24" y="29"/>
                    <a:pt x="24" y="29"/>
                    <a:pt x="24" y="29"/>
                  </a:cubicBezTo>
                  <a:cubicBezTo>
                    <a:pt x="24" y="28"/>
                    <a:pt x="24" y="28"/>
                    <a:pt x="25" y="28"/>
                  </a:cubicBezTo>
                  <a:cubicBezTo>
                    <a:pt x="25" y="28"/>
                    <a:pt x="25" y="28"/>
                    <a:pt x="25" y="28"/>
                  </a:cubicBezTo>
                  <a:cubicBezTo>
                    <a:pt x="25" y="28"/>
                    <a:pt x="25" y="28"/>
                    <a:pt x="25" y="28"/>
                  </a:cubicBezTo>
                  <a:cubicBezTo>
                    <a:pt x="25" y="27"/>
                    <a:pt x="26" y="27"/>
                    <a:pt x="26" y="27"/>
                  </a:cubicBezTo>
                  <a:cubicBezTo>
                    <a:pt x="26" y="27"/>
                    <a:pt x="26" y="27"/>
                    <a:pt x="26" y="27"/>
                  </a:cubicBezTo>
                  <a:cubicBezTo>
                    <a:pt x="26" y="27"/>
                    <a:pt x="26" y="27"/>
                    <a:pt x="26" y="27"/>
                  </a:cubicBezTo>
                  <a:cubicBezTo>
                    <a:pt x="26" y="28"/>
                    <a:pt x="25" y="28"/>
                    <a:pt x="25" y="28"/>
                  </a:cubicBezTo>
                  <a:cubicBezTo>
                    <a:pt x="25" y="29"/>
                    <a:pt x="25" y="29"/>
                    <a:pt x="25" y="29"/>
                  </a:cubicBezTo>
                  <a:cubicBezTo>
                    <a:pt x="25" y="29"/>
                    <a:pt x="25" y="29"/>
                    <a:pt x="24" y="30"/>
                  </a:cubicBezTo>
                  <a:moveTo>
                    <a:pt x="32" y="41"/>
                  </a:moveTo>
                  <a:cubicBezTo>
                    <a:pt x="32" y="41"/>
                    <a:pt x="33" y="39"/>
                    <a:pt x="33" y="38"/>
                  </a:cubicBezTo>
                  <a:cubicBezTo>
                    <a:pt x="33" y="38"/>
                    <a:pt x="33" y="38"/>
                    <a:pt x="33" y="38"/>
                  </a:cubicBezTo>
                  <a:cubicBezTo>
                    <a:pt x="33" y="37"/>
                    <a:pt x="33" y="37"/>
                    <a:pt x="33" y="37"/>
                  </a:cubicBezTo>
                  <a:cubicBezTo>
                    <a:pt x="34" y="36"/>
                    <a:pt x="35" y="35"/>
                    <a:pt x="36" y="34"/>
                  </a:cubicBezTo>
                  <a:cubicBezTo>
                    <a:pt x="36" y="33"/>
                    <a:pt x="36" y="32"/>
                    <a:pt x="37" y="31"/>
                  </a:cubicBezTo>
                  <a:cubicBezTo>
                    <a:pt x="37" y="31"/>
                    <a:pt x="37" y="30"/>
                    <a:pt x="37" y="29"/>
                  </a:cubicBezTo>
                  <a:cubicBezTo>
                    <a:pt x="37" y="29"/>
                    <a:pt x="37" y="29"/>
                    <a:pt x="36" y="29"/>
                  </a:cubicBezTo>
                  <a:cubicBezTo>
                    <a:pt x="38" y="27"/>
                    <a:pt x="40" y="25"/>
                    <a:pt x="40" y="23"/>
                  </a:cubicBezTo>
                  <a:cubicBezTo>
                    <a:pt x="39" y="23"/>
                    <a:pt x="39" y="24"/>
                    <a:pt x="37" y="24"/>
                  </a:cubicBezTo>
                  <a:cubicBezTo>
                    <a:pt x="37" y="23"/>
                    <a:pt x="37" y="23"/>
                    <a:pt x="39" y="22"/>
                  </a:cubicBezTo>
                  <a:cubicBezTo>
                    <a:pt x="40" y="19"/>
                    <a:pt x="40" y="19"/>
                    <a:pt x="40" y="19"/>
                  </a:cubicBezTo>
                  <a:cubicBezTo>
                    <a:pt x="40" y="17"/>
                    <a:pt x="37" y="20"/>
                    <a:pt x="36" y="21"/>
                  </a:cubicBezTo>
                  <a:cubicBezTo>
                    <a:pt x="35" y="22"/>
                    <a:pt x="34" y="24"/>
                    <a:pt x="32" y="24"/>
                  </a:cubicBezTo>
                  <a:cubicBezTo>
                    <a:pt x="32" y="24"/>
                    <a:pt x="32" y="24"/>
                    <a:pt x="32" y="24"/>
                  </a:cubicBezTo>
                  <a:cubicBezTo>
                    <a:pt x="30" y="24"/>
                    <a:pt x="30" y="26"/>
                    <a:pt x="28" y="28"/>
                  </a:cubicBezTo>
                  <a:cubicBezTo>
                    <a:pt x="28" y="28"/>
                    <a:pt x="28" y="27"/>
                    <a:pt x="28" y="27"/>
                  </a:cubicBezTo>
                  <a:cubicBezTo>
                    <a:pt x="28" y="27"/>
                    <a:pt x="28" y="27"/>
                    <a:pt x="30" y="25"/>
                  </a:cubicBezTo>
                  <a:cubicBezTo>
                    <a:pt x="30" y="25"/>
                    <a:pt x="30" y="25"/>
                    <a:pt x="29" y="25"/>
                  </a:cubicBezTo>
                  <a:cubicBezTo>
                    <a:pt x="30" y="24"/>
                    <a:pt x="32" y="23"/>
                    <a:pt x="32" y="22"/>
                  </a:cubicBezTo>
                  <a:cubicBezTo>
                    <a:pt x="31" y="20"/>
                    <a:pt x="38" y="14"/>
                    <a:pt x="41" y="14"/>
                  </a:cubicBezTo>
                  <a:cubicBezTo>
                    <a:pt x="41" y="14"/>
                    <a:pt x="41" y="14"/>
                    <a:pt x="41" y="14"/>
                  </a:cubicBezTo>
                  <a:cubicBezTo>
                    <a:pt x="42" y="14"/>
                    <a:pt x="42" y="13"/>
                    <a:pt x="43" y="13"/>
                  </a:cubicBezTo>
                  <a:cubicBezTo>
                    <a:pt x="42" y="14"/>
                    <a:pt x="41" y="15"/>
                    <a:pt x="40" y="15"/>
                  </a:cubicBezTo>
                  <a:cubicBezTo>
                    <a:pt x="41" y="15"/>
                    <a:pt x="41" y="15"/>
                    <a:pt x="41" y="15"/>
                  </a:cubicBezTo>
                  <a:cubicBezTo>
                    <a:pt x="41" y="15"/>
                    <a:pt x="41" y="15"/>
                    <a:pt x="41" y="15"/>
                  </a:cubicBezTo>
                  <a:cubicBezTo>
                    <a:pt x="41" y="15"/>
                    <a:pt x="41" y="15"/>
                    <a:pt x="40" y="16"/>
                  </a:cubicBezTo>
                  <a:cubicBezTo>
                    <a:pt x="41" y="16"/>
                    <a:pt x="41" y="16"/>
                    <a:pt x="44" y="13"/>
                  </a:cubicBezTo>
                  <a:cubicBezTo>
                    <a:pt x="43" y="13"/>
                    <a:pt x="43" y="13"/>
                    <a:pt x="43" y="13"/>
                  </a:cubicBezTo>
                  <a:cubicBezTo>
                    <a:pt x="44" y="13"/>
                    <a:pt x="44" y="13"/>
                    <a:pt x="44" y="12"/>
                  </a:cubicBezTo>
                  <a:cubicBezTo>
                    <a:pt x="44" y="13"/>
                    <a:pt x="44" y="13"/>
                    <a:pt x="44" y="13"/>
                  </a:cubicBezTo>
                  <a:cubicBezTo>
                    <a:pt x="46" y="13"/>
                    <a:pt x="47" y="11"/>
                    <a:pt x="48" y="11"/>
                  </a:cubicBezTo>
                  <a:cubicBezTo>
                    <a:pt x="49" y="12"/>
                    <a:pt x="49" y="12"/>
                    <a:pt x="49" y="11"/>
                  </a:cubicBezTo>
                  <a:cubicBezTo>
                    <a:pt x="49" y="11"/>
                    <a:pt x="49" y="11"/>
                    <a:pt x="48" y="12"/>
                  </a:cubicBezTo>
                  <a:cubicBezTo>
                    <a:pt x="48" y="12"/>
                    <a:pt x="48" y="12"/>
                    <a:pt x="48" y="12"/>
                  </a:cubicBezTo>
                  <a:cubicBezTo>
                    <a:pt x="48" y="13"/>
                    <a:pt x="45" y="13"/>
                    <a:pt x="46" y="14"/>
                  </a:cubicBezTo>
                  <a:cubicBezTo>
                    <a:pt x="46" y="14"/>
                    <a:pt x="47" y="14"/>
                    <a:pt x="47" y="14"/>
                  </a:cubicBezTo>
                  <a:cubicBezTo>
                    <a:pt x="47" y="14"/>
                    <a:pt x="47" y="15"/>
                    <a:pt x="44" y="16"/>
                  </a:cubicBezTo>
                  <a:cubicBezTo>
                    <a:pt x="44" y="15"/>
                    <a:pt x="44" y="15"/>
                    <a:pt x="44" y="15"/>
                  </a:cubicBezTo>
                  <a:cubicBezTo>
                    <a:pt x="44" y="15"/>
                    <a:pt x="43" y="15"/>
                    <a:pt x="42" y="16"/>
                  </a:cubicBezTo>
                  <a:cubicBezTo>
                    <a:pt x="42" y="16"/>
                    <a:pt x="42" y="17"/>
                    <a:pt x="42" y="17"/>
                  </a:cubicBezTo>
                  <a:cubicBezTo>
                    <a:pt x="42" y="18"/>
                    <a:pt x="42" y="18"/>
                    <a:pt x="41" y="19"/>
                  </a:cubicBezTo>
                  <a:cubicBezTo>
                    <a:pt x="42" y="19"/>
                    <a:pt x="42" y="19"/>
                    <a:pt x="42" y="19"/>
                  </a:cubicBezTo>
                  <a:cubicBezTo>
                    <a:pt x="41" y="21"/>
                    <a:pt x="41" y="21"/>
                    <a:pt x="41" y="21"/>
                  </a:cubicBezTo>
                  <a:cubicBezTo>
                    <a:pt x="42" y="21"/>
                    <a:pt x="42" y="21"/>
                    <a:pt x="42" y="21"/>
                  </a:cubicBezTo>
                  <a:cubicBezTo>
                    <a:pt x="42" y="21"/>
                    <a:pt x="42" y="21"/>
                    <a:pt x="42" y="21"/>
                  </a:cubicBezTo>
                  <a:cubicBezTo>
                    <a:pt x="42" y="21"/>
                    <a:pt x="42" y="21"/>
                    <a:pt x="42" y="22"/>
                  </a:cubicBezTo>
                  <a:cubicBezTo>
                    <a:pt x="44" y="21"/>
                    <a:pt x="44" y="19"/>
                    <a:pt x="46" y="18"/>
                  </a:cubicBezTo>
                  <a:cubicBezTo>
                    <a:pt x="46" y="18"/>
                    <a:pt x="46" y="18"/>
                    <a:pt x="46" y="18"/>
                  </a:cubicBezTo>
                  <a:cubicBezTo>
                    <a:pt x="46" y="18"/>
                    <a:pt x="46" y="18"/>
                    <a:pt x="45" y="19"/>
                  </a:cubicBezTo>
                  <a:cubicBezTo>
                    <a:pt x="46" y="19"/>
                    <a:pt x="46" y="19"/>
                    <a:pt x="46" y="20"/>
                  </a:cubicBezTo>
                  <a:cubicBezTo>
                    <a:pt x="47" y="19"/>
                    <a:pt x="47" y="19"/>
                    <a:pt x="48" y="19"/>
                  </a:cubicBezTo>
                  <a:cubicBezTo>
                    <a:pt x="48" y="17"/>
                    <a:pt x="49" y="17"/>
                    <a:pt x="49" y="16"/>
                  </a:cubicBezTo>
                  <a:cubicBezTo>
                    <a:pt x="49" y="16"/>
                    <a:pt x="49" y="16"/>
                    <a:pt x="49" y="16"/>
                  </a:cubicBezTo>
                  <a:cubicBezTo>
                    <a:pt x="49" y="14"/>
                    <a:pt x="51" y="14"/>
                    <a:pt x="51" y="13"/>
                  </a:cubicBezTo>
                  <a:cubicBezTo>
                    <a:pt x="52" y="13"/>
                    <a:pt x="52" y="11"/>
                    <a:pt x="53" y="10"/>
                  </a:cubicBezTo>
                  <a:cubicBezTo>
                    <a:pt x="53" y="10"/>
                    <a:pt x="54" y="9"/>
                    <a:pt x="54" y="9"/>
                  </a:cubicBezTo>
                  <a:cubicBezTo>
                    <a:pt x="54" y="8"/>
                    <a:pt x="53" y="8"/>
                    <a:pt x="53" y="8"/>
                  </a:cubicBezTo>
                  <a:cubicBezTo>
                    <a:pt x="52" y="8"/>
                    <a:pt x="52" y="9"/>
                    <a:pt x="51" y="8"/>
                  </a:cubicBezTo>
                  <a:cubicBezTo>
                    <a:pt x="52" y="8"/>
                    <a:pt x="53" y="8"/>
                    <a:pt x="54" y="7"/>
                  </a:cubicBezTo>
                  <a:cubicBezTo>
                    <a:pt x="50" y="7"/>
                    <a:pt x="49" y="10"/>
                    <a:pt x="46" y="11"/>
                  </a:cubicBezTo>
                  <a:cubicBezTo>
                    <a:pt x="46" y="11"/>
                    <a:pt x="47" y="10"/>
                    <a:pt x="48" y="10"/>
                  </a:cubicBezTo>
                  <a:cubicBezTo>
                    <a:pt x="48" y="10"/>
                    <a:pt x="48" y="10"/>
                    <a:pt x="47" y="10"/>
                  </a:cubicBezTo>
                  <a:cubicBezTo>
                    <a:pt x="49" y="8"/>
                    <a:pt x="50" y="8"/>
                    <a:pt x="51" y="7"/>
                  </a:cubicBezTo>
                  <a:cubicBezTo>
                    <a:pt x="49" y="7"/>
                    <a:pt x="48" y="9"/>
                    <a:pt x="46" y="9"/>
                  </a:cubicBezTo>
                  <a:cubicBezTo>
                    <a:pt x="47" y="9"/>
                    <a:pt x="48" y="9"/>
                    <a:pt x="49" y="7"/>
                  </a:cubicBezTo>
                  <a:cubicBezTo>
                    <a:pt x="48" y="7"/>
                    <a:pt x="48" y="8"/>
                    <a:pt x="47" y="9"/>
                  </a:cubicBezTo>
                  <a:cubicBezTo>
                    <a:pt x="47" y="8"/>
                    <a:pt x="47" y="7"/>
                    <a:pt x="49" y="7"/>
                  </a:cubicBezTo>
                  <a:cubicBezTo>
                    <a:pt x="49" y="7"/>
                    <a:pt x="49" y="7"/>
                    <a:pt x="49" y="7"/>
                  </a:cubicBezTo>
                  <a:cubicBezTo>
                    <a:pt x="51" y="6"/>
                    <a:pt x="54" y="4"/>
                    <a:pt x="55" y="3"/>
                  </a:cubicBezTo>
                  <a:cubicBezTo>
                    <a:pt x="55" y="3"/>
                    <a:pt x="55" y="3"/>
                    <a:pt x="52" y="5"/>
                  </a:cubicBezTo>
                  <a:cubicBezTo>
                    <a:pt x="55" y="3"/>
                    <a:pt x="57" y="2"/>
                    <a:pt x="59" y="1"/>
                  </a:cubicBezTo>
                  <a:cubicBezTo>
                    <a:pt x="60" y="1"/>
                    <a:pt x="60" y="1"/>
                    <a:pt x="60" y="0"/>
                  </a:cubicBezTo>
                  <a:cubicBezTo>
                    <a:pt x="59" y="1"/>
                    <a:pt x="57" y="2"/>
                    <a:pt x="56" y="2"/>
                  </a:cubicBezTo>
                  <a:cubicBezTo>
                    <a:pt x="56" y="2"/>
                    <a:pt x="56" y="2"/>
                    <a:pt x="56" y="2"/>
                  </a:cubicBezTo>
                  <a:cubicBezTo>
                    <a:pt x="56" y="2"/>
                    <a:pt x="56" y="2"/>
                    <a:pt x="56" y="2"/>
                  </a:cubicBezTo>
                  <a:cubicBezTo>
                    <a:pt x="56" y="2"/>
                    <a:pt x="56" y="2"/>
                    <a:pt x="56" y="2"/>
                  </a:cubicBezTo>
                  <a:cubicBezTo>
                    <a:pt x="54" y="3"/>
                    <a:pt x="54" y="3"/>
                    <a:pt x="52" y="4"/>
                  </a:cubicBezTo>
                  <a:cubicBezTo>
                    <a:pt x="52" y="4"/>
                    <a:pt x="53" y="4"/>
                    <a:pt x="53" y="4"/>
                  </a:cubicBezTo>
                  <a:cubicBezTo>
                    <a:pt x="50" y="6"/>
                    <a:pt x="45" y="8"/>
                    <a:pt x="42" y="10"/>
                  </a:cubicBezTo>
                  <a:cubicBezTo>
                    <a:pt x="35" y="16"/>
                    <a:pt x="34" y="16"/>
                    <a:pt x="30" y="20"/>
                  </a:cubicBezTo>
                  <a:cubicBezTo>
                    <a:pt x="24" y="27"/>
                    <a:pt x="23" y="27"/>
                    <a:pt x="20" y="32"/>
                  </a:cubicBezTo>
                  <a:cubicBezTo>
                    <a:pt x="14" y="40"/>
                    <a:pt x="14" y="40"/>
                    <a:pt x="12" y="45"/>
                  </a:cubicBezTo>
                  <a:cubicBezTo>
                    <a:pt x="9" y="51"/>
                    <a:pt x="9" y="51"/>
                    <a:pt x="9" y="51"/>
                  </a:cubicBezTo>
                  <a:cubicBezTo>
                    <a:pt x="9" y="51"/>
                    <a:pt x="9" y="51"/>
                    <a:pt x="9" y="51"/>
                  </a:cubicBezTo>
                  <a:cubicBezTo>
                    <a:pt x="9" y="50"/>
                    <a:pt x="9" y="50"/>
                    <a:pt x="10" y="50"/>
                  </a:cubicBezTo>
                  <a:cubicBezTo>
                    <a:pt x="9" y="50"/>
                    <a:pt x="9" y="50"/>
                    <a:pt x="9" y="52"/>
                  </a:cubicBezTo>
                  <a:cubicBezTo>
                    <a:pt x="9" y="51"/>
                    <a:pt x="9" y="51"/>
                    <a:pt x="9" y="51"/>
                  </a:cubicBezTo>
                  <a:cubicBezTo>
                    <a:pt x="9" y="51"/>
                    <a:pt x="10" y="51"/>
                    <a:pt x="10" y="52"/>
                  </a:cubicBezTo>
                  <a:cubicBezTo>
                    <a:pt x="9" y="52"/>
                    <a:pt x="9" y="52"/>
                    <a:pt x="9" y="53"/>
                  </a:cubicBezTo>
                  <a:cubicBezTo>
                    <a:pt x="9" y="53"/>
                    <a:pt x="9" y="53"/>
                    <a:pt x="9" y="53"/>
                  </a:cubicBezTo>
                  <a:cubicBezTo>
                    <a:pt x="9" y="55"/>
                    <a:pt x="8" y="57"/>
                    <a:pt x="7" y="60"/>
                  </a:cubicBezTo>
                  <a:cubicBezTo>
                    <a:pt x="7" y="60"/>
                    <a:pt x="8" y="59"/>
                    <a:pt x="8" y="57"/>
                  </a:cubicBezTo>
                  <a:cubicBezTo>
                    <a:pt x="10" y="52"/>
                    <a:pt x="13" y="49"/>
                    <a:pt x="16" y="45"/>
                  </a:cubicBezTo>
                  <a:cubicBezTo>
                    <a:pt x="16" y="45"/>
                    <a:pt x="16" y="45"/>
                    <a:pt x="16" y="45"/>
                  </a:cubicBezTo>
                  <a:cubicBezTo>
                    <a:pt x="17" y="45"/>
                    <a:pt x="17" y="43"/>
                    <a:pt x="18" y="43"/>
                  </a:cubicBezTo>
                  <a:cubicBezTo>
                    <a:pt x="19" y="42"/>
                    <a:pt x="19" y="42"/>
                    <a:pt x="19" y="42"/>
                  </a:cubicBezTo>
                  <a:cubicBezTo>
                    <a:pt x="20" y="43"/>
                    <a:pt x="20" y="43"/>
                    <a:pt x="20" y="43"/>
                  </a:cubicBezTo>
                  <a:cubicBezTo>
                    <a:pt x="21" y="42"/>
                    <a:pt x="21" y="39"/>
                    <a:pt x="23" y="40"/>
                  </a:cubicBezTo>
                  <a:cubicBezTo>
                    <a:pt x="23" y="40"/>
                    <a:pt x="24" y="40"/>
                    <a:pt x="24" y="39"/>
                  </a:cubicBezTo>
                  <a:cubicBezTo>
                    <a:pt x="24" y="40"/>
                    <a:pt x="23" y="41"/>
                    <a:pt x="23" y="42"/>
                  </a:cubicBezTo>
                  <a:cubicBezTo>
                    <a:pt x="23" y="42"/>
                    <a:pt x="23" y="42"/>
                    <a:pt x="23" y="42"/>
                  </a:cubicBezTo>
                  <a:cubicBezTo>
                    <a:pt x="24" y="42"/>
                    <a:pt x="26" y="42"/>
                    <a:pt x="27" y="42"/>
                  </a:cubicBezTo>
                  <a:cubicBezTo>
                    <a:pt x="27" y="42"/>
                    <a:pt x="28" y="40"/>
                    <a:pt x="28" y="39"/>
                  </a:cubicBezTo>
                  <a:cubicBezTo>
                    <a:pt x="28" y="39"/>
                    <a:pt x="27" y="40"/>
                    <a:pt x="27" y="40"/>
                  </a:cubicBezTo>
                  <a:cubicBezTo>
                    <a:pt x="27" y="40"/>
                    <a:pt x="27" y="40"/>
                    <a:pt x="27" y="40"/>
                  </a:cubicBezTo>
                  <a:cubicBezTo>
                    <a:pt x="27" y="39"/>
                    <a:pt x="27" y="39"/>
                    <a:pt x="28" y="38"/>
                  </a:cubicBezTo>
                  <a:cubicBezTo>
                    <a:pt x="27" y="38"/>
                    <a:pt x="27" y="38"/>
                    <a:pt x="27" y="38"/>
                  </a:cubicBezTo>
                  <a:cubicBezTo>
                    <a:pt x="26" y="37"/>
                    <a:pt x="28" y="36"/>
                    <a:pt x="28" y="35"/>
                  </a:cubicBezTo>
                  <a:cubicBezTo>
                    <a:pt x="28" y="35"/>
                    <a:pt x="28" y="35"/>
                    <a:pt x="28" y="35"/>
                  </a:cubicBezTo>
                  <a:cubicBezTo>
                    <a:pt x="27" y="35"/>
                    <a:pt x="26" y="35"/>
                    <a:pt x="26" y="35"/>
                  </a:cubicBezTo>
                  <a:cubicBezTo>
                    <a:pt x="26" y="34"/>
                    <a:pt x="27" y="34"/>
                    <a:pt x="28" y="33"/>
                  </a:cubicBezTo>
                  <a:cubicBezTo>
                    <a:pt x="28" y="33"/>
                    <a:pt x="29" y="34"/>
                    <a:pt x="29" y="33"/>
                  </a:cubicBezTo>
                  <a:cubicBezTo>
                    <a:pt x="29" y="33"/>
                    <a:pt x="30" y="34"/>
                    <a:pt x="30" y="34"/>
                  </a:cubicBezTo>
                  <a:cubicBezTo>
                    <a:pt x="30" y="34"/>
                    <a:pt x="30" y="34"/>
                    <a:pt x="30" y="34"/>
                  </a:cubicBezTo>
                  <a:cubicBezTo>
                    <a:pt x="30" y="34"/>
                    <a:pt x="30" y="34"/>
                    <a:pt x="30" y="34"/>
                  </a:cubicBezTo>
                  <a:cubicBezTo>
                    <a:pt x="30" y="35"/>
                    <a:pt x="29" y="35"/>
                    <a:pt x="29" y="36"/>
                  </a:cubicBezTo>
                  <a:cubicBezTo>
                    <a:pt x="30" y="37"/>
                    <a:pt x="31" y="35"/>
                    <a:pt x="32" y="35"/>
                  </a:cubicBezTo>
                  <a:cubicBezTo>
                    <a:pt x="32" y="35"/>
                    <a:pt x="32" y="35"/>
                    <a:pt x="32" y="35"/>
                  </a:cubicBezTo>
                  <a:cubicBezTo>
                    <a:pt x="32" y="35"/>
                    <a:pt x="32" y="35"/>
                    <a:pt x="33" y="35"/>
                  </a:cubicBezTo>
                  <a:cubicBezTo>
                    <a:pt x="33" y="35"/>
                    <a:pt x="34" y="35"/>
                    <a:pt x="34" y="35"/>
                  </a:cubicBezTo>
                  <a:cubicBezTo>
                    <a:pt x="33" y="37"/>
                    <a:pt x="30" y="37"/>
                    <a:pt x="29" y="39"/>
                  </a:cubicBezTo>
                  <a:cubicBezTo>
                    <a:pt x="30" y="39"/>
                    <a:pt x="30" y="40"/>
                    <a:pt x="31" y="40"/>
                  </a:cubicBezTo>
                  <a:cubicBezTo>
                    <a:pt x="31" y="40"/>
                    <a:pt x="31" y="41"/>
                    <a:pt x="30" y="41"/>
                  </a:cubicBezTo>
                  <a:cubicBezTo>
                    <a:pt x="31" y="41"/>
                    <a:pt x="32" y="41"/>
                    <a:pt x="32" y="42"/>
                  </a:cubicBezTo>
                  <a:cubicBezTo>
                    <a:pt x="32" y="41"/>
                    <a:pt x="32" y="41"/>
                    <a:pt x="32" y="41"/>
                  </a:cubicBezTo>
                  <a:moveTo>
                    <a:pt x="25" y="125"/>
                  </a:moveTo>
                  <a:cubicBezTo>
                    <a:pt x="25" y="123"/>
                    <a:pt x="15" y="111"/>
                    <a:pt x="14" y="111"/>
                  </a:cubicBezTo>
                  <a:cubicBezTo>
                    <a:pt x="14" y="112"/>
                    <a:pt x="14" y="112"/>
                    <a:pt x="14" y="113"/>
                  </a:cubicBezTo>
                  <a:cubicBezTo>
                    <a:pt x="14" y="113"/>
                    <a:pt x="14" y="113"/>
                    <a:pt x="14" y="113"/>
                  </a:cubicBezTo>
                  <a:cubicBezTo>
                    <a:pt x="13" y="113"/>
                    <a:pt x="13" y="113"/>
                    <a:pt x="13" y="113"/>
                  </a:cubicBezTo>
                  <a:cubicBezTo>
                    <a:pt x="14" y="110"/>
                    <a:pt x="14" y="110"/>
                    <a:pt x="13" y="109"/>
                  </a:cubicBezTo>
                  <a:cubicBezTo>
                    <a:pt x="13" y="109"/>
                    <a:pt x="13" y="110"/>
                    <a:pt x="13" y="110"/>
                  </a:cubicBezTo>
                  <a:cubicBezTo>
                    <a:pt x="12" y="110"/>
                    <a:pt x="12" y="110"/>
                    <a:pt x="12" y="109"/>
                  </a:cubicBezTo>
                  <a:cubicBezTo>
                    <a:pt x="16" y="107"/>
                    <a:pt x="10" y="98"/>
                    <a:pt x="10" y="98"/>
                  </a:cubicBezTo>
                  <a:cubicBezTo>
                    <a:pt x="10" y="98"/>
                    <a:pt x="9" y="98"/>
                    <a:pt x="9" y="98"/>
                  </a:cubicBezTo>
                  <a:cubicBezTo>
                    <a:pt x="7" y="93"/>
                    <a:pt x="7" y="93"/>
                    <a:pt x="8" y="89"/>
                  </a:cubicBezTo>
                  <a:cubicBezTo>
                    <a:pt x="8" y="89"/>
                    <a:pt x="7" y="89"/>
                    <a:pt x="7" y="90"/>
                  </a:cubicBezTo>
                  <a:cubicBezTo>
                    <a:pt x="7" y="89"/>
                    <a:pt x="7" y="88"/>
                    <a:pt x="6" y="87"/>
                  </a:cubicBezTo>
                  <a:cubicBezTo>
                    <a:pt x="6" y="88"/>
                    <a:pt x="6" y="88"/>
                    <a:pt x="6" y="88"/>
                  </a:cubicBezTo>
                  <a:cubicBezTo>
                    <a:pt x="6" y="88"/>
                    <a:pt x="6" y="87"/>
                    <a:pt x="5" y="86"/>
                  </a:cubicBezTo>
                  <a:cubicBezTo>
                    <a:pt x="5" y="86"/>
                    <a:pt x="5" y="86"/>
                    <a:pt x="5" y="86"/>
                  </a:cubicBezTo>
                  <a:cubicBezTo>
                    <a:pt x="5" y="86"/>
                    <a:pt x="5" y="86"/>
                    <a:pt x="5" y="84"/>
                  </a:cubicBezTo>
                  <a:cubicBezTo>
                    <a:pt x="5" y="84"/>
                    <a:pt x="4" y="84"/>
                    <a:pt x="4" y="84"/>
                  </a:cubicBezTo>
                  <a:cubicBezTo>
                    <a:pt x="4" y="85"/>
                    <a:pt x="4" y="85"/>
                    <a:pt x="4" y="88"/>
                  </a:cubicBezTo>
                  <a:cubicBezTo>
                    <a:pt x="3" y="86"/>
                    <a:pt x="4" y="84"/>
                    <a:pt x="4" y="82"/>
                  </a:cubicBezTo>
                  <a:cubicBezTo>
                    <a:pt x="3" y="83"/>
                    <a:pt x="3" y="83"/>
                    <a:pt x="2" y="86"/>
                  </a:cubicBezTo>
                  <a:cubicBezTo>
                    <a:pt x="2" y="85"/>
                    <a:pt x="2" y="85"/>
                    <a:pt x="2" y="83"/>
                  </a:cubicBezTo>
                  <a:cubicBezTo>
                    <a:pt x="2" y="83"/>
                    <a:pt x="2" y="84"/>
                    <a:pt x="2" y="84"/>
                  </a:cubicBezTo>
                  <a:cubicBezTo>
                    <a:pt x="0" y="76"/>
                    <a:pt x="6" y="70"/>
                    <a:pt x="5" y="62"/>
                  </a:cubicBezTo>
                  <a:cubicBezTo>
                    <a:pt x="4" y="65"/>
                    <a:pt x="2" y="73"/>
                    <a:pt x="2" y="73"/>
                  </a:cubicBezTo>
                  <a:cubicBezTo>
                    <a:pt x="2" y="73"/>
                    <a:pt x="2" y="73"/>
                    <a:pt x="2" y="73"/>
                  </a:cubicBezTo>
                  <a:cubicBezTo>
                    <a:pt x="1" y="81"/>
                    <a:pt x="1" y="85"/>
                    <a:pt x="2" y="87"/>
                  </a:cubicBezTo>
                  <a:cubicBezTo>
                    <a:pt x="2" y="86"/>
                    <a:pt x="2" y="86"/>
                    <a:pt x="2" y="85"/>
                  </a:cubicBezTo>
                  <a:cubicBezTo>
                    <a:pt x="2" y="86"/>
                    <a:pt x="2" y="92"/>
                    <a:pt x="2" y="92"/>
                  </a:cubicBezTo>
                  <a:cubicBezTo>
                    <a:pt x="1" y="112"/>
                    <a:pt x="11" y="137"/>
                    <a:pt x="27" y="154"/>
                  </a:cubicBezTo>
                  <a:cubicBezTo>
                    <a:pt x="29" y="156"/>
                    <a:pt x="29" y="156"/>
                    <a:pt x="29" y="156"/>
                  </a:cubicBezTo>
                  <a:cubicBezTo>
                    <a:pt x="29" y="156"/>
                    <a:pt x="29" y="156"/>
                    <a:pt x="29" y="156"/>
                  </a:cubicBezTo>
                  <a:cubicBezTo>
                    <a:pt x="28" y="155"/>
                    <a:pt x="28" y="155"/>
                    <a:pt x="27" y="154"/>
                  </a:cubicBezTo>
                  <a:cubicBezTo>
                    <a:pt x="27" y="154"/>
                    <a:pt x="27" y="154"/>
                    <a:pt x="28" y="155"/>
                  </a:cubicBezTo>
                  <a:cubicBezTo>
                    <a:pt x="27" y="154"/>
                    <a:pt x="27" y="154"/>
                    <a:pt x="26" y="153"/>
                  </a:cubicBezTo>
                  <a:cubicBezTo>
                    <a:pt x="26" y="153"/>
                    <a:pt x="27" y="153"/>
                    <a:pt x="27" y="154"/>
                  </a:cubicBezTo>
                  <a:cubicBezTo>
                    <a:pt x="26" y="151"/>
                    <a:pt x="23" y="149"/>
                    <a:pt x="22" y="147"/>
                  </a:cubicBezTo>
                  <a:cubicBezTo>
                    <a:pt x="24" y="150"/>
                    <a:pt x="24" y="150"/>
                    <a:pt x="26" y="151"/>
                  </a:cubicBezTo>
                  <a:cubicBezTo>
                    <a:pt x="25" y="150"/>
                    <a:pt x="24" y="149"/>
                    <a:pt x="24" y="148"/>
                  </a:cubicBezTo>
                  <a:cubicBezTo>
                    <a:pt x="24" y="146"/>
                    <a:pt x="22" y="145"/>
                    <a:pt x="22" y="143"/>
                  </a:cubicBezTo>
                  <a:cubicBezTo>
                    <a:pt x="23" y="141"/>
                    <a:pt x="24" y="142"/>
                    <a:pt x="25" y="142"/>
                  </a:cubicBezTo>
                  <a:cubicBezTo>
                    <a:pt x="25" y="141"/>
                    <a:pt x="25" y="140"/>
                    <a:pt x="25" y="139"/>
                  </a:cubicBezTo>
                  <a:cubicBezTo>
                    <a:pt x="25" y="137"/>
                    <a:pt x="23" y="134"/>
                    <a:pt x="23" y="132"/>
                  </a:cubicBezTo>
                  <a:cubicBezTo>
                    <a:pt x="23" y="130"/>
                    <a:pt x="25" y="128"/>
                    <a:pt x="25" y="125"/>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Freeform 13"/>
            <p:cNvSpPr/>
            <p:nvPr/>
          </p:nvSpPr>
          <p:spPr bwMode="auto">
            <a:xfrm>
              <a:off x="6435075" y="2912178"/>
              <a:ext cx="6350" cy="6350"/>
            </a:xfrm>
            <a:custGeom>
              <a:avLst/>
              <a:gdLst>
                <a:gd name="T0" fmla="*/ 0 w 1"/>
                <a:gd name="T1" fmla="*/ 1 h 1"/>
                <a:gd name="T2" fmla="*/ 0 w 1"/>
                <a:gd name="T3" fmla="*/ 1 h 1"/>
                <a:gd name="T4" fmla="*/ 1 w 1"/>
                <a:gd name="T5" fmla="*/ 0 h 1"/>
                <a:gd name="T6" fmla="*/ 1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0" y="1"/>
                    <a:pt x="0" y="1"/>
                  </a:cubicBezTo>
                  <a:cubicBezTo>
                    <a:pt x="0" y="0"/>
                    <a:pt x="1" y="0"/>
                    <a:pt x="1" y="0"/>
                  </a:cubicBezTo>
                  <a:cubicBezTo>
                    <a:pt x="1" y="0"/>
                    <a:pt x="1" y="0"/>
                    <a:pt x="1" y="0"/>
                  </a:cubicBezTo>
                  <a:cubicBezTo>
                    <a:pt x="1" y="0"/>
                    <a:pt x="1" y="0"/>
                    <a:pt x="0" y="1"/>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14"/>
            <p:cNvSpPr/>
            <p:nvPr/>
          </p:nvSpPr>
          <p:spPr bwMode="auto">
            <a:xfrm>
              <a:off x="6428725" y="2918528"/>
              <a:ext cx="6350" cy="7938"/>
            </a:xfrm>
            <a:custGeom>
              <a:avLst/>
              <a:gdLst>
                <a:gd name="T0" fmla="*/ 1 w 1"/>
                <a:gd name="T1" fmla="*/ 1 h 1"/>
                <a:gd name="T2" fmla="*/ 0 w 1"/>
                <a:gd name="T3" fmla="*/ 1 h 1"/>
                <a:gd name="T4" fmla="*/ 1 w 1"/>
                <a:gd name="T5" fmla="*/ 0 h 1"/>
                <a:gd name="T6" fmla="*/ 1 w 1"/>
                <a:gd name="T7" fmla="*/ 0 h 1"/>
                <a:gd name="T8" fmla="*/ 1 w 1"/>
                <a:gd name="T9" fmla="*/ 1 h 1"/>
              </a:gdLst>
              <a:ahLst/>
              <a:cxnLst>
                <a:cxn ang="0">
                  <a:pos x="T0" y="T1"/>
                </a:cxn>
                <a:cxn ang="0">
                  <a:pos x="T2" y="T3"/>
                </a:cxn>
                <a:cxn ang="0">
                  <a:pos x="T4" y="T5"/>
                </a:cxn>
                <a:cxn ang="0">
                  <a:pos x="T6" y="T7"/>
                </a:cxn>
                <a:cxn ang="0">
                  <a:pos x="T8" y="T9"/>
                </a:cxn>
              </a:cxnLst>
              <a:rect l="0" t="0" r="r" b="b"/>
              <a:pathLst>
                <a:path w="1" h="1">
                  <a:moveTo>
                    <a:pt x="1" y="1"/>
                  </a:moveTo>
                  <a:cubicBezTo>
                    <a:pt x="1" y="1"/>
                    <a:pt x="0" y="1"/>
                    <a:pt x="0" y="1"/>
                  </a:cubicBezTo>
                  <a:cubicBezTo>
                    <a:pt x="0" y="1"/>
                    <a:pt x="1" y="0"/>
                    <a:pt x="1" y="0"/>
                  </a:cubicBezTo>
                  <a:cubicBezTo>
                    <a:pt x="1" y="0"/>
                    <a:pt x="1" y="0"/>
                    <a:pt x="1" y="0"/>
                  </a:cubicBezTo>
                  <a:cubicBezTo>
                    <a:pt x="1" y="1"/>
                    <a:pt x="1" y="1"/>
                    <a:pt x="1" y="1"/>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Freeform 15"/>
            <p:cNvSpPr/>
            <p:nvPr/>
          </p:nvSpPr>
          <p:spPr bwMode="auto">
            <a:xfrm>
              <a:off x="6549375" y="2799466"/>
              <a:ext cx="46038" cy="26988"/>
            </a:xfrm>
            <a:custGeom>
              <a:avLst/>
              <a:gdLst>
                <a:gd name="T0" fmla="*/ 2 w 7"/>
                <a:gd name="T1" fmla="*/ 3 h 4"/>
                <a:gd name="T2" fmla="*/ 0 w 7"/>
                <a:gd name="T3" fmla="*/ 4 h 4"/>
                <a:gd name="T4" fmla="*/ 0 w 7"/>
                <a:gd name="T5" fmla="*/ 4 h 4"/>
                <a:gd name="T6" fmla="*/ 1 w 7"/>
                <a:gd name="T7" fmla="*/ 3 h 4"/>
                <a:gd name="T8" fmla="*/ 1 w 7"/>
                <a:gd name="T9" fmla="*/ 3 h 4"/>
                <a:gd name="T10" fmla="*/ 2 w 7"/>
                <a:gd name="T11" fmla="*/ 3 h 4"/>
                <a:gd name="T12" fmla="*/ 3 w 7"/>
                <a:gd name="T13" fmla="*/ 2 h 4"/>
                <a:gd name="T14" fmla="*/ 2 w 7"/>
                <a:gd name="T15" fmla="*/ 2 h 4"/>
                <a:gd name="T16" fmla="*/ 4 w 7"/>
                <a:gd name="T17" fmla="*/ 2 h 4"/>
                <a:gd name="T18" fmla="*/ 5 w 7"/>
                <a:gd name="T19" fmla="*/ 1 h 4"/>
                <a:gd name="T20" fmla="*/ 5 w 7"/>
                <a:gd name="T21" fmla="*/ 1 h 4"/>
                <a:gd name="T22" fmla="*/ 5 w 7"/>
                <a:gd name="T23" fmla="*/ 1 h 4"/>
                <a:gd name="T24" fmla="*/ 5 w 7"/>
                <a:gd name="T25" fmla="*/ 1 h 4"/>
                <a:gd name="T26" fmla="*/ 5 w 7"/>
                <a:gd name="T27" fmla="*/ 1 h 4"/>
                <a:gd name="T28" fmla="*/ 5 w 7"/>
                <a:gd name="T29" fmla="*/ 1 h 4"/>
                <a:gd name="T30" fmla="*/ 5 w 7"/>
                <a:gd name="T31" fmla="*/ 1 h 4"/>
                <a:gd name="T32" fmla="*/ 5 w 7"/>
                <a:gd name="T33" fmla="*/ 1 h 4"/>
                <a:gd name="T34" fmla="*/ 5 w 7"/>
                <a:gd name="T35" fmla="*/ 1 h 4"/>
                <a:gd name="T36" fmla="*/ 5 w 7"/>
                <a:gd name="T37" fmla="*/ 1 h 4"/>
                <a:gd name="T38" fmla="*/ 5 w 7"/>
                <a:gd name="T39" fmla="*/ 1 h 4"/>
                <a:gd name="T40" fmla="*/ 6 w 7"/>
                <a:gd name="T41" fmla="*/ 1 h 4"/>
                <a:gd name="T42" fmla="*/ 6 w 7"/>
                <a:gd name="T43" fmla="*/ 1 h 4"/>
                <a:gd name="T44" fmla="*/ 7 w 7"/>
                <a:gd name="T45" fmla="*/ 0 h 4"/>
                <a:gd name="T46" fmla="*/ 7 w 7"/>
                <a:gd name="T47" fmla="*/ 0 h 4"/>
                <a:gd name="T48" fmla="*/ 7 w 7"/>
                <a:gd name="T49" fmla="*/ 0 h 4"/>
                <a:gd name="T50" fmla="*/ 7 w 7"/>
                <a:gd name="T51" fmla="*/ 1 h 4"/>
                <a:gd name="T52" fmla="*/ 6 w 7"/>
                <a:gd name="T53" fmla="*/ 1 h 4"/>
                <a:gd name="T54" fmla="*/ 3 w 7"/>
                <a:gd name="T55" fmla="*/ 2 h 4"/>
                <a:gd name="T56" fmla="*/ 3 w 7"/>
                <a:gd name="T57" fmla="*/ 2 h 4"/>
                <a:gd name="T58" fmla="*/ 4 w 7"/>
                <a:gd name="T59" fmla="*/ 2 h 4"/>
                <a:gd name="T60" fmla="*/ 2 w 7"/>
                <a:gd name="T61" fmla="*/ 3 h 4"/>
                <a:gd name="T62" fmla="*/ 3 w 7"/>
                <a:gd name="T63" fmla="*/ 3 h 4"/>
                <a:gd name="T64" fmla="*/ 2 w 7"/>
                <a:gd name="T65"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 h="4">
                  <a:moveTo>
                    <a:pt x="2" y="3"/>
                  </a:moveTo>
                  <a:cubicBezTo>
                    <a:pt x="1" y="4"/>
                    <a:pt x="0" y="4"/>
                    <a:pt x="0" y="4"/>
                  </a:cubicBezTo>
                  <a:cubicBezTo>
                    <a:pt x="0" y="4"/>
                    <a:pt x="0" y="4"/>
                    <a:pt x="0" y="4"/>
                  </a:cubicBezTo>
                  <a:cubicBezTo>
                    <a:pt x="0" y="4"/>
                    <a:pt x="1" y="3"/>
                    <a:pt x="1" y="3"/>
                  </a:cubicBezTo>
                  <a:cubicBezTo>
                    <a:pt x="1" y="3"/>
                    <a:pt x="1" y="3"/>
                    <a:pt x="1" y="3"/>
                  </a:cubicBezTo>
                  <a:cubicBezTo>
                    <a:pt x="1" y="3"/>
                    <a:pt x="1" y="3"/>
                    <a:pt x="2" y="3"/>
                  </a:cubicBezTo>
                  <a:cubicBezTo>
                    <a:pt x="2" y="2"/>
                    <a:pt x="3" y="2"/>
                    <a:pt x="3" y="2"/>
                  </a:cubicBezTo>
                  <a:cubicBezTo>
                    <a:pt x="3" y="2"/>
                    <a:pt x="3" y="2"/>
                    <a:pt x="2" y="2"/>
                  </a:cubicBezTo>
                  <a:cubicBezTo>
                    <a:pt x="3" y="2"/>
                    <a:pt x="3" y="2"/>
                    <a:pt x="4" y="2"/>
                  </a:cubicBezTo>
                  <a:cubicBezTo>
                    <a:pt x="5" y="1"/>
                    <a:pt x="5" y="1"/>
                    <a:pt x="5" y="1"/>
                  </a:cubicBezTo>
                  <a:cubicBezTo>
                    <a:pt x="5" y="1"/>
                    <a:pt x="5" y="1"/>
                    <a:pt x="5" y="1"/>
                  </a:cubicBezTo>
                  <a:cubicBezTo>
                    <a:pt x="5" y="1"/>
                    <a:pt x="5" y="1"/>
                    <a:pt x="5" y="1"/>
                  </a:cubicBezTo>
                  <a:cubicBezTo>
                    <a:pt x="5" y="1"/>
                    <a:pt x="5" y="1"/>
                    <a:pt x="5" y="1"/>
                  </a:cubicBezTo>
                  <a:cubicBezTo>
                    <a:pt x="5" y="1"/>
                    <a:pt x="5" y="1"/>
                    <a:pt x="5" y="1"/>
                  </a:cubicBezTo>
                  <a:cubicBezTo>
                    <a:pt x="5" y="1"/>
                    <a:pt x="5" y="1"/>
                    <a:pt x="5" y="1"/>
                  </a:cubicBezTo>
                  <a:cubicBezTo>
                    <a:pt x="5" y="1"/>
                    <a:pt x="5" y="1"/>
                    <a:pt x="5" y="1"/>
                  </a:cubicBezTo>
                  <a:cubicBezTo>
                    <a:pt x="5" y="1"/>
                    <a:pt x="5" y="1"/>
                    <a:pt x="5" y="1"/>
                  </a:cubicBezTo>
                  <a:cubicBezTo>
                    <a:pt x="5" y="1"/>
                    <a:pt x="5" y="1"/>
                    <a:pt x="5" y="1"/>
                  </a:cubicBezTo>
                  <a:cubicBezTo>
                    <a:pt x="5" y="1"/>
                    <a:pt x="5" y="1"/>
                    <a:pt x="5" y="1"/>
                  </a:cubicBezTo>
                  <a:cubicBezTo>
                    <a:pt x="5" y="1"/>
                    <a:pt x="5" y="1"/>
                    <a:pt x="5" y="1"/>
                  </a:cubicBezTo>
                  <a:cubicBezTo>
                    <a:pt x="6" y="1"/>
                    <a:pt x="6" y="1"/>
                    <a:pt x="6" y="1"/>
                  </a:cubicBezTo>
                  <a:cubicBezTo>
                    <a:pt x="6" y="1"/>
                    <a:pt x="6" y="1"/>
                    <a:pt x="6" y="1"/>
                  </a:cubicBezTo>
                  <a:cubicBezTo>
                    <a:pt x="6" y="1"/>
                    <a:pt x="7" y="1"/>
                    <a:pt x="7" y="0"/>
                  </a:cubicBezTo>
                  <a:cubicBezTo>
                    <a:pt x="7" y="0"/>
                    <a:pt x="7" y="0"/>
                    <a:pt x="7" y="0"/>
                  </a:cubicBezTo>
                  <a:cubicBezTo>
                    <a:pt x="7" y="0"/>
                    <a:pt x="7" y="0"/>
                    <a:pt x="7" y="0"/>
                  </a:cubicBezTo>
                  <a:cubicBezTo>
                    <a:pt x="7" y="1"/>
                    <a:pt x="7" y="1"/>
                    <a:pt x="7" y="1"/>
                  </a:cubicBezTo>
                  <a:cubicBezTo>
                    <a:pt x="7" y="1"/>
                    <a:pt x="7" y="1"/>
                    <a:pt x="6" y="1"/>
                  </a:cubicBezTo>
                  <a:cubicBezTo>
                    <a:pt x="5" y="1"/>
                    <a:pt x="3" y="2"/>
                    <a:pt x="3" y="2"/>
                  </a:cubicBezTo>
                  <a:cubicBezTo>
                    <a:pt x="3" y="2"/>
                    <a:pt x="3" y="2"/>
                    <a:pt x="3" y="2"/>
                  </a:cubicBezTo>
                  <a:cubicBezTo>
                    <a:pt x="4" y="2"/>
                    <a:pt x="4" y="2"/>
                    <a:pt x="4" y="2"/>
                  </a:cubicBezTo>
                  <a:cubicBezTo>
                    <a:pt x="4" y="3"/>
                    <a:pt x="3" y="3"/>
                    <a:pt x="2" y="3"/>
                  </a:cubicBezTo>
                  <a:cubicBezTo>
                    <a:pt x="3" y="3"/>
                    <a:pt x="3" y="3"/>
                    <a:pt x="3" y="3"/>
                  </a:cubicBezTo>
                  <a:cubicBezTo>
                    <a:pt x="3" y="3"/>
                    <a:pt x="2" y="3"/>
                    <a:pt x="2" y="3"/>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16"/>
            <p:cNvSpPr/>
            <p:nvPr/>
          </p:nvSpPr>
          <p:spPr bwMode="auto">
            <a:xfrm>
              <a:off x="6582713" y="2805816"/>
              <a:ext cx="12700" cy="6350"/>
            </a:xfrm>
            <a:custGeom>
              <a:avLst/>
              <a:gdLst>
                <a:gd name="T0" fmla="*/ 1 w 2"/>
                <a:gd name="T1" fmla="*/ 0 h 1"/>
                <a:gd name="T2" fmla="*/ 0 w 2"/>
                <a:gd name="T3" fmla="*/ 1 h 1"/>
                <a:gd name="T4" fmla="*/ 0 w 2"/>
                <a:gd name="T5" fmla="*/ 1 h 1"/>
                <a:gd name="T6" fmla="*/ 0 w 2"/>
                <a:gd name="T7" fmla="*/ 1 h 1"/>
                <a:gd name="T8" fmla="*/ 0 w 2"/>
                <a:gd name="T9" fmla="*/ 0 h 1"/>
                <a:gd name="T10" fmla="*/ 1 w 2"/>
                <a:gd name="T11" fmla="*/ 0 h 1"/>
                <a:gd name="T12" fmla="*/ 2 w 2"/>
                <a:gd name="T13" fmla="*/ 0 h 1"/>
                <a:gd name="T14" fmla="*/ 2 w 2"/>
                <a:gd name="T15" fmla="*/ 0 h 1"/>
                <a:gd name="T16" fmla="*/ 1 w 2"/>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1">
                  <a:moveTo>
                    <a:pt x="1" y="0"/>
                  </a:moveTo>
                  <a:cubicBezTo>
                    <a:pt x="0" y="1"/>
                    <a:pt x="0" y="1"/>
                    <a:pt x="0" y="1"/>
                  </a:cubicBezTo>
                  <a:cubicBezTo>
                    <a:pt x="0" y="1"/>
                    <a:pt x="0" y="1"/>
                    <a:pt x="0" y="1"/>
                  </a:cubicBezTo>
                  <a:cubicBezTo>
                    <a:pt x="0" y="1"/>
                    <a:pt x="0" y="1"/>
                    <a:pt x="0" y="1"/>
                  </a:cubicBezTo>
                  <a:cubicBezTo>
                    <a:pt x="0" y="0"/>
                    <a:pt x="0" y="0"/>
                    <a:pt x="0" y="0"/>
                  </a:cubicBezTo>
                  <a:cubicBezTo>
                    <a:pt x="0" y="0"/>
                    <a:pt x="1" y="0"/>
                    <a:pt x="1" y="0"/>
                  </a:cubicBezTo>
                  <a:cubicBezTo>
                    <a:pt x="2" y="0"/>
                    <a:pt x="2" y="0"/>
                    <a:pt x="2" y="0"/>
                  </a:cubicBezTo>
                  <a:cubicBezTo>
                    <a:pt x="2" y="0"/>
                    <a:pt x="2" y="0"/>
                    <a:pt x="2" y="0"/>
                  </a:cubicBezTo>
                  <a:cubicBezTo>
                    <a:pt x="2" y="0"/>
                    <a:pt x="2" y="0"/>
                    <a:pt x="1"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17"/>
            <p:cNvSpPr/>
            <p:nvPr/>
          </p:nvSpPr>
          <p:spPr bwMode="auto">
            <a:xfrm>
              <a:off x="6568425" y="2812166"/>
              <a:ext cx="26988" cy="6350"/>
            </a:xfrm>
            <a:custGeom>
              <a:avLst/>
              <a:gdLst>
                <a:gd name="T0" fmla="*/ 0 w 4"/>
                <a:gd name="T1" fmla="*/ 1 h 1"/>
                <a:gd name="T2" fmla="*/ 0 w 4"/>
                <a:gd name="T3" fmla="*/ 1 h 1"/>
                <a:gd name="T4" fmla="*/ 1 w 4"/>
                <a:gd name="T5" fmla="*/ 1 h 1"/>
                <a:gd name="T6" fmla="*/ 2 w 4"/>
                <a:gd name="T7" fmla="*/ 1 h 1"/>
                <a:gd name="T8" fmla="*/ 2 w 4"/>
                <a:gd name="T9" fmla="*/ 0 h 1"/>
                <a:gd name="T10" fmla="*/ 2 w 4"/>
                <a:gd name="T11" fmla="*/ 0 h 1"/>
                <a:gd name="T12" fmla="*/ 4 w 4"/>
                <a:gd name="T13" fmla="*/ 0 h 1"/>
                <a:gd name="T14" fmla="*/ 4 w 4"/>
                <a:gd name="T15" fmla="*/ 0 h 1"/>
                <a:gd name="T16" fmla="*/ 4 w 4"/>
                <a:gd name="T17" fmla="*/ 0 h 1"/>
                <a:gd name="T18" fmla="*/ 0 w 4"/>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1">
                  <a:moveTo>
                    <a:pt x="0" y="1"/>
                  </a:moveTo>
                  <a:cubicBezTo>
                    <a:pt x="0" y="1"/>
                    <a:pt x="0" y="1"/>
                    <a:pt x="0" y="1"/>
                  </a:cubicBezTo>
                  <a:cubicBezTo>
                    <a:pt x="0" y="1"/>
                    <a:pt x="0" y="1"/>
                    <a:pt x="1" y="1"/>
                  </a:cubicBezTo>
                  <a:cubicBezTo>
                    <a:pt x="1" y="1"/>
                    <a:pt x="1" y="1"/>
                    <a:pt x="2" y="1"/>
                  </a:cubicBezTo>
                  <a:cubicBezTo>
                    <a:pt x="2" y="0"/>
                    <a:pt x="2" y="0"/>
                    <a:pt x="2" y="0"/>
                  </a:cubicBezTo>
                  <a:cubicBezTo>
                    <a:pt x="2" y="0"/>
                    <a:pt x="2" y="0"/>
                    <a:pt x="2" y="0"/>
                  </a:cubicBezTo>
                  <a:cubicBezTo>
                    <a:pt x="2" y="0"/>
                    <a:pt x="3" y="0"/>
                    <a:pt x="4" y="0"/>
                  </a:cubicBezTo>
                  <a:cubicBezTo>
                    <a:pt x="4" y="0"/>
                    <a:pt x="4" y="0"/>
                    <a:pt x="4" y="0"/>
                  </a:cubicBezTo>
                  <a:cubicBezTo>
                    <a:pt x="4" y="0"/>
                    <a:pt x="4" y="0"/>
                    <a:pt x="4" y="0"/>
                  </a:cubicBezTo>
                  <a:cubicBezTo>
                    <a:pt x="3" y="0"/>
                    <a:pt x="0" y="1"/>
                    <a:pt x="0" y="1"/>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Freeform 18"/>
            <p:cNvSpPr/>
            <p:nvPr/>
          </p:nvSpPr>
          <p:spPr bwMode="auto">
            <a:xfrm>
              <a:off x="6541438" y="2818516"/>
              <a:ext cx="20638" cy="14288"/>
            </a:xfrm>
            <a:custGeom>
              <a:avLst/>
              <a:gdLst>
                <a:gd name="T0" fmla="*/ 2 w 3"/>
                <a:gd name="T1" fmla="*/ 2 h 2"/>
                <a:gd name="T2" fmla="*/ 1 w 3"/>
                <a:gd name="T3" fmla="*/ 2 h 2"/>
                <a:gd name="T4" fmla="*/ 1 w 3"/>
                <a:gd name="T5" fmla="*/ 2 h 2"/>
                <a:gd name="T6" fmla="*/ 1 w 3"/>
                <a:gd name="T7" fmla="*/ 2 h 2"/>
                <a:gd name="T8" fmla="*/ 1 w 3"/>
                <a:gd name="T9" fmla="*/ 2 h 2"/>
                <a:gd name="T10" fmla="*/ 2 w 3"/>
                <a:gd name="T11" fmla="*/ 1 h 2"/>
                <a:gd name="T12" fmla="*/ 2 w 3"/>
                <a:gd name="T13" fmla="*/ 1 h 2"/>
                <a:gd name="T14" fmla="*/ 2 w 3"/>
                <a:gd name="T15" fmla="*/ 1 h 2"/>
                <a:gd name="T16" fmla="*/ 1 w 3"/>
                <a:gd name="T17" fmla="*/ 1 h 2"/>
                <a:gd name="T18" fmla="*/ 0 w 3"/>
                <a:gd name="T19" fmla="*/ 1 h 2"/>
                <a:gd name="T20" fmla="*/ 3 w 3"/>
                <a:gd name="T21" fmla="*/ 0 h 2"/>
                <a:gd name="T22" fmla="*/ 3 w 3"/>
                <a:gd name="T23" fmla="*/ 1 h 2"/>
                <a:gd name="T24" fmla="*/ 3 w 3"/>
                <a:gd name="T25" fmla="*/ 1 h 2"/>
                <a:gd name="T26" fmla="*/ 2 w 3"/>
                <a:gd name="T2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 h="2">
                  <a:moveTo>
                    <a:pt x="2" y="2"/>
                  </a:moveTo>
                  <a:cubicBezTo>
                    <a:pt x="1" y="2"/>
                    <a:pt x="1" y="2"/>
                    <a:pt x="1" y="2"/>
                  </a:cubicBezTo>
                  <a:cubicBezTo>
                    <a:pt x="1" y="2"/>
                    <a:pt x="1" y="2"/>
                    <a:pt x="1" y="2"/>
                  </a:cubicBezTo>
                  <a:cubicBezTo>
                    <a:pt x="1" y="2"/>
                    <a:pt x="1" y="2"/>
                    <a:pt x="1" y="2"/>
                  </a:cubicBezTo>
                  <a:cubicBezTo>
                    <a:pt x="1" y="2"/>
                    <a:pt x="1" y="2"/>
                    <a:pt x="1" y="2"/>
                  </a:cubicBezTo>
                  <a:cubicBezTo>
                    <a:pt x="1" y="2"/>
                    <a:pt x="1" y="1"/>
                    <a:pt x="2" y="1"/>
                  </a:cubicBezTo>
                  <a:cubicBezTo>
                    <a:pt x="2" y="1"/>
                    <a:pt x="2" y="1"/>
                    <a:pt x="2" y="1"/>
                  </a:cubicBezTo>
                  <a:cubicBezTo>
                    <a:pt x="2" y="1"/>
                    <a:pt x="2" y="1"/>
                    <a:pt x="2" y="1"/>
                  </a:cubicBezTo>
                  <a:cubicBezTo>
                    <a:pt x="2" y="1"/>
                    <a:pt x="2" y="1"/>
                    <a:pt x="1" y="1"/>
                  </a:cubicBezTo>
                  <a:cubicBezTo>
                    <a:pt x="1" y="1"/>
                    <a:pt x="1" y="1"/>
                    <a:pt x="0" y="1"/>
                  </a:cubicBezTo>
                  <a:cubicBezTo>
                    <a:pt x="1" y="1"/>
                    <a:pt x="3" y="0"/>
                    <a:pt x="3" y="0"/>
                  </a:cubicBezTo>
                  <a:cubicBezTo>
                    <a:pt x="3" y="0"/>
                    <a:pt x="3" y="0"/>
                    <a:pt x="3" y="1"/>
                  </a:cubicBezTo>
                  <a:cubicBezTo>
                    <a:pt x="3" y="1"/>
                    <a:pt x="3" y="1"/>
                    <a:pt x="3" y="1"/>
                  </a:cubicBezTo>
                  <a:cubicBezTo>
                    <a:pt x="3" y="1"/>
                    <a:pt x="2" y="2"/>
                    <a:pt x="2" y="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Freeform 19"/>
            <p:cNvSpPr/>
            <p:nvPr/>
          </p:nvSpPr>
          <p:spPr bwMode="auto">
            <a:xfrm>
              <a:off x="6508100" y="2832803"/>
              <a:ext cx="26988" cy="12700"/>
            </a:xfrm>
            <a:custGeom>
              <a:avLst/>
              <a:gdLst>
                <a:gd name="T0" fmla="*/ 2 w 4"/>
                <a:gd name="T1" fmla="*/ 2 h 2"/>
                <a:gd name="T2" fmla="*/ 2 w 4"/>
                <a:gd name="T3" fmla="*/ 2 h 2"/>
                <a:gd name="T4" fmla="*/ 0 w 4"/>
                <a:gd name="T5" fmla="*/ 2 h 2"/>
                <a:gd name="T6" fmla="*/ 0 w 4"/>
                <a:gd name="T7" fmla="*/ 2 h 2"/>
                <a:gd name="T8" fmla="*/ 2 w 4"/>
                <a:gd name="T9" fmla="*/ 1 h 2"/>
                <a:gd name="T10" fmla="*/ 3 w 4"/>
                <a:gd name="T11" fmla="*/ 1 h 2"/>
                <a:gd name="T12" fmla="*/ 3 w 4"/>
                <a:gd name="T13" fmla="*/ 1 h 2"/>
                <a:gd name="T14" fmla="*/ 3 w 4"/>
                <a:gd name="T15" fmla="*/ 1 h 2"/>
                <a:gd name="T16" fmla="*/ 3 w 4"/>
                <a:gd name="T17" fmla="*/ 1 h 2"/>
                <a:gd name="T18" fmla="*/ 4 w 4"/>
                <a:gd name="T19" fmla="*/ 0 h 2"/>
                <a:gd name="T20" fmla="*/ 4 w 4"/>
                <a:gd name="T21" fmla="*/ 1 h 2"/>
                <a:gd name="T22" fmla="*/ 4 w 4"/>
                <a:gd name="T23" fmla="*/ 1 h 2"/>
                <a:gd name="T24" fmla="*/ 4 w 4"/>
                <a:gd name="T25" fmla="*/ 1 h 2"/>
                <a:gd name="T26" fmla="*/ 2 w 4"/>
                <a:gd name="T2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2">
                  <a:moveTo>
                    <a:pt x="2" y="2"/>
                  </a:moveTo>
                  <a:cubicBezTo>
                    <a:pt x="2" y="2"/>
                    <a:pt x="2" y="2"/>
                    <a:pt x="2" y="2"/>
                  </a:cubicBezTo>
                  <a:cubicBezTo>
                    <a:pt x="1" y="2"/>
                    <a:pt x="1" y="2"/>
                    <a:pt x="0" y="2"/>
                  </a:cubicBezTo>
                  <a:cubicBezTo>
                    <a:pt x="0" y="2"/>
                    <a:pt x="0" y="2"/>
                    <a:pt x="0" y="2"/>
                  </a:cubicBezTo>
                  <a:cubicBezTo>
                    <a:pt x="1" y="2"/>
                    <a:pt x="1" y="2"/>
                    <a:pt x="2" y="1"/>
                  </a:cubicBezTo>
                  <a:cubicBezTo>
                    <a:pt x="2" y="1"/>
                    <a:pt x="3" y="1"/>
                    <a:pt x="3" y="1"/>
                  </a:cubicBezTo>
                  <a:cubicBezTo>
                    <a:pt x="3" y="1"/>
                    <a:pt x="3" y="1"/>
                    <a:pt x="3" y="1"/>
                  </a:cubicBezTo>
                  <a:cubicBezTo>
                    <a:pt x="3" y="1"/>
                    <a:pt x="3" y="1"/>
                    <a:pt x="3" y="1"/>
                  </a:cubicBezTo>
                  <a:cubicBezTo>
                    <a:pt x="3" y="1"/>
                    <a:pt x="3" y="1"/>
                    <a:pt x="3" y="1"/>
                  </a:cubicBezTo>
                  <a:cubicBezTo>
                    <a:pt x="3" y="1"/>
                    <a:pt x="4" y="0"/>
                    <a:pt x="4" y="0"/>
                  </a:cubicBezTo>
                  <a:cubicBezTo>
                    <a:pt x="4" y="0"/>
                    <a:pt x="4" y="0"/>
                    <a:pt x="4" y="1"/>
                  </a:cubicBezTo>
                  <a:cubicBezTo>
                    <a:pt x="4" y="1"/>
                    <a:pt x="4" y="1"/>
                    <a:pt x="4" y="1"/>
                  </a:cubicBezTo>
                  <a:cubicBezTo>
                    <a:pt x="4" y="1"/>
                    <a:pt x="4" y="1"/>
                    <a:pt x="4" y="1"/>
                  </a:cubicBezTo>
                  <a:cubicBezTo>
                    <a:pt x="4" y="1"/>
                    <a:pt x="2" y="2"/>
                    <a:pt x="2" y="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20"/>
            <p:cNvSpPr/>
            <p:nvPr/>
          </p:nvSpPr>
          <p:spPr bwMode="auto">
            <a:xfrm>
              <a:off x="6522388" y="2839153"/>
              <a:ext cx="12700" cy="6350"/>
            </a:xfrm>
            <a:custGeom>
              <a:avLst/>
              <a:gdLst>
                <a:gd name="T0" fmla="*/ 1 w 2"/>
                <a:gd name="T1" fmla="*/ 1 h 1"/>
                <a:gd name="T2" fmla="*/ 0 w 2"/>
                <a:gd name="T3" fmla="*/ 1 h 1"/>
                <a:gd name="T4" fmla="*/ 0 w 2"/>
                <a:gd name="T5" fmla="*/ 1 h 1"/>
                <a:gd name="T6" fmla="*/ 0 w 2"/>
                <a:gd name="T7" fmla="*/ 1 h 1"/>
                <a:gd name="T8" fmla="*/ 0 w 2"/>
                <a:gd name="T9" fmla="*/ 1 h 1"/>
                <a:gd name="T10" fmla="*/ 1 w 2"/>
                <a:gd name="T11" fmla="*/ 1 h 1"/>
                <a:gd name="T12" fmla="*/ 2 w 2"/>
                <a:gd name="T13" fmla="*/ 0 h 1"/>
                <a:gd name="T14" fmla="*/ 2 w 2"/>
                <a:gd name="T15" fmla="*/ 0 h 1"/>
                <a:gd name="T16" fmla="*/ 2 w 2"/>
                <a:gd name="T17" fmla="*/ 1 h 1"/>
                <a:gd name="T18" fmla="*/ 1 w 2"/>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1" y="1"/>
                  </a:moveTo>
                  <a:cubicBezTo>
                    <a:pt x="1" y="1"/>
                    <a:pt x="1" y="1"/>
                    <a:pt x="0" y="1"/>
                  </a:cubicBezTo>
                  <a:cubicBezTo>
                    <a:pt x="0" y="1"/>
                    <a:pt x="0" y="1"/>
                    <a:pt x="0" y="1"/>
                  </a:cubicBezTo>
                  <a:cubicBezTo>
                    <a:pt x="0" y="1"/>
                    <a:pt x="0" y="1"/>
                    <a:pt x="0" y="1"/>
                  </a:cubicBezTo>
                  <a:cubicBezTo>
                    <a:pt x="0" y="1"/>
                    <a:pt x="0" y="1"/>
                    <a:pt x="0" y="1"/>
                  </a:cubicBezTo>
                  <a:cubicBezTo>
                    <a:pt x="0" y="1"/>
                    <a:pt x="1" y="1"/>
                    <a:pt x="1" y="1"/>
                  </a:cubicBezTo>
                  <a:cubicBezTo>
                    <a:pt x="1" y="0"/>
                    <a:pt x="2" y="0"/>
                    <a:pt x="2" y="0"/>
                  </a:cubicBezTo>
                  <a:cubicBezTo>
                    <a:pt x="2" y="0"/>
                    <a:pt x="2" y="0"/>
                    <a:pt x="2" y="0"/>
                  </a:cubicBezTo>
                  <a:cubicBezTo>
                    <a:pt x="2" y="0"/>
                    <a:pt x="2" y="1"/>
                    <a:pt x="2" y="1"/>
                  </a:cubicBezTo>
                  <a:cubicBezTo>
                    <a:pt x="1" y="1"/>
                    <a:pt x="1" y="1"/>
                    <a:pt x="1" y="1"/>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21"/>
            <p:cNvSpPr/>
            <p:nvPr/>
          </p:nvSpPr>
          <p:spPr bwMode="auto">
            <a:xfrm>
              <a:off x="6541438" y="2832803"/>
              <a:ext cx="7938" cy="6350"/>
            </a:xfrm>
            <a:custGeom>
              <a:avLst/>
              <a:gdLst>
                <a:gd name="T0" fmla="*/ 0 w 1"/>
                <a:gd name="T1" fmla="*/ 1 h 1"/>
                <a:gd name="T2" fmla="*/ 0 w 1"/>
                <a:gd name="T3" fmla="*/ 1 h 1"/>
                <a:gd name="T4" fmla="*/ 1 w 1"/>
                <a:gd name="T5" fmla="*/ 0 h 1"/>
                <a:gd name="T6" fmla="*/ 1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0" y="1"/>
                    <a:pt x="0" y="1"/>
                  </a:cubicBezTo>
                  <a:cubicBezTo>
                    <a:pt x="0" y="1"/>
                    <a:pt x="1" y="0"/>
                    <a:pt x="1" y="0"/>
                  </a:cubicBezTo>
                  <a:cubicBezTo>
                    <a:pt x="1" y="0"/>
                    <a:pt x="1" y="0"/>
                    <a:pt x="1" y="0"/>
                  </a:cubicBezTo>
                  <a:cubicBezTo>
                    <a:pt x="1" y="0"/>
                    <a:pt x="1" y="1"/>
                    <a:pt x="0" y="1"/>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22"/>
            <p:cNvSpPr/>
            <p:nvPr/>
          </p:nvSpPr>
          <p:spPr bwMode="auto">
            <a:xfrm>
              <a:off x="6535088" y="2818516"/>
              <a:ext cx="47625" cy="41275"/>
            </a:xfrm>
            <a:custGeom>
              <a:avLst/>
              <a:gdLst>
                <a:gd name="T0" fmla="*/ 1 w 7"/>
                <a:gd name="T1" fmla="*/ 6 h 6"/>
                <a:gd name="T2" fmla="*/ 1 w 7"/>
                <a:gd name="T3" fmla="*/ 5 h 6"/>
                <a:gd name="T4" fmla="*/ 1 w 7"/>
                <a:gd name="T5" fmla="*/ 4 h 6"/>
                <a:gd name="T6" fmla="*/ 1 w 7"/>
                <a:gd name="T7" fmla="*/ 4 h 6"/>
                <a:gd name="T8" fmla="*/ 1 w 7"/>
                <a:gd name="T9" fmla="*/ 3 h 6"/>
                <a:gd name="T10" fmla="*/ 3 w 7"/>
                <a:gd name="T11" fmla="*/ 2 h 6"/>
                <a:gd name="T12" fmla="*/ 4 w 7"/>
                <a:gd name="T13" fmla="*/ 2 h 6"/>
                <a:gd name="T14" fmla="*/ 4 w 7"/>
                <a:gd name="T15" fmla="*/ 1 h 6"/>
                <a:gd name="T16" fmla="*/ 7 w 7"/>
                <a:gd name="T17" fmla="*/ 0 h 6"/>
                <a:gd name="T18" fmla="*/ 6 w 7"/>
                <a:gd name="T19" fmla="*/ 0 h 6"/>
                <a:gd name="T20" fmla="*/ 5 w 7"/>
                <a:gd name="T21" fmla="*/ 1 h 6"/>
                <a:gd name="T22" fmla="*/ 2 w 7"/>
                <a:gd name="T23" fmla="*/ 3 h 6"/>
                <a:gd name="T24" fmla="*/ 2 w 7"/>
                <a:gd name="T25" fmla="*/ 3 h 6"/>
                <a:gd name="T26" fmla="*/ 2 w 7"/>
                <a:gd name="T27" fmla="*/ 5 h 6"/>
                <a:gd name="T28" fmla="*/ 1 w 7"/>
                <a:gd name="T2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 h="6">
                  <a:moveTo>
                    <a:pt x="1" y="6"/>
                  </a:moveTo>
                  <a:cubicBezTo>
                    <a:pt x="1" y="6"/>
                    <a:pt x="0" y="6"/>
                    <a:pt x="1" y="5"/>
                  </a:cubicBezTo>
                  <a:cubicBezTo>
                    <a:pt x="1" y="4"/>
                    <a:pt x="1" y="4"/>
                    <a:pt x="1" y="4"/>
                  </a:cubicBezTo>
                  <a:cubicBezTo>
                    <a:pt x="1" y="4"/>
                    <a:pt x="1" y="4"/>
                    <a:pt x="1" y="4"/>
                  </a:cubicBezTo>
                  <a:cubicBezTo>
                    <a:pt x="1" y="4"/>
                    <a:pt x="1" y="3"/>
                    <a:pt x="1" y="3"/>
                  </a:cubicBezTo>
                  <a:cubicBezTo>
                    <a:pt x="2" y="3"/>
                    <a:pt x="2" y="3"/>
                    <a:pt x="3" y="2"/>
                  </a:cubicBezTo>
                  <a:cubicBezTo>
                    <a:pt x="3" y="2"/>
                    <a:pt x="3" y="2"/>
                    <a:pt x="4" y="2"/>
                  </a:cubicBezTo>
                  <a:cubicBezTo>
                    <a:pt x="4" y="2"/>
                    <a:pt x="4" y="1"/>
                    <a:pt x="4" y="1"/>
                  </a:cubicBezTo>
                  <a:cubicBezTo>
                    <a:pt x="5" y="1"/>
                    <a:pt x="6" y="0"/>
                    <a:pt x="7" y="0"/>
                  </a:cubicBezTo>
                  <a:cubicBezTo>
                    <a:pt x="7" y="0"/>
                    <a:pt x="7" y="0"/>
                    <a:pt x="6" y="0"/>
                  </a:cubicBezTo>
                  <a:cubicBezTo>
                    <a:pt x="6" y="0"/>
                    <a:pt x="6" y="1"/>
                    <a:pt x="5" y="1"/>
                  </a:cubicBezTo>
                  <a:cubicBezTo>
                    <a:pt x="4" y="2"/>
                    <a:pt x="3" y="2"/>
                    <a:pt x="2" y="3"/>
                  </a:cubicBezTo>
                  <a:cubicBezTo>
                    <a:pt x="2" y="3"/>
                    <a:pt x="2" y="3"/>
                    <a:pt x="2" y="3"/>
                  </a:cubicBezTo>
                  <a:cubicBezTo>
                    <a:pt x="2" y="4"/>
                    <a:pt x="2" y="4"/>
                    <a:pt x="2" y="5"/>
                  </a:cubicBezTo>
                  <a:cubicBezTo>
                    <a:pt x="2" y="5"/>
                    <a:pt x="2" y="5"/>
                    <a:pt x="1" y="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23"/>
            <p:cNvSpPr/>
            <p:nvPr/>
          </p:nvSpPr>
          <p:spPr bwMode="auto">
            <a:xfrm>
              <a:off x="6601763" y="2993141"/>
              <a:ext cx="47625" cy="33338"/>
            </a:xfrm>
            <a:custGeom>
              <a:avLst/>
              <a:gdLst>
                <a:gd name="T0" fmla="*/ 7 w 7"/>
                <a:gd name="T1" fmla="*/ 3 h 5"/>
                <a:gd name="T2" fmla="*/ 5 w 7"/>
                <a:gd name="T3" fmla="*/ 4 h 5"/>
                <a:gd name="T4" fmla="*/ 5 w 7"/>
                <a:gd name="T5" fmla="*/ 4 h 5"/>
                <a:gd name="T6" fmla="*/ 4 w 7"/>
                <a:gd name="T7" fmla="*/ 4 h 5"/>
                <a:gd name="T8" fmla="*/ 3 w 7"/>
                <a:gd name="T9" fmla="*/ 5 h 5"/>
                <a:gd name="T10" fmla="*/ 1 w 7"/>
                <a:gd name="T11" fmla="*/ 4 h 5"/>
                <a:gd name="T12" fmla="*/ 1 w 7"/>
                <a:gd name="T13" fmla="*/ 3 h 5"/>
                <a:gd name="T14" fmla="*/ 0 w 7"/>
                <a:gd name="T15" fmla="*/ 3 h 5"/>
                <a:gd name="T16" fmla="*/ 0 w 7"/>
                <a:gd name="T17" fmla="*/ 2 h 5"/>
                <a:gd name="T18" fmla="*/ 2 w 7"/>
                <a:gd name="T19" fmla="*/ 0 h 5"/>
                <a:gd name="T20" fmla="*/ 3 w 7"/>
                <a:gd name="T21" fmla="*/ 1 h 5"/>
                <a:gd name="T22" fmla="*/ 3 w 7"/>
                <a:gd name="T23" fmla="*/ 1 h 5"/>
                <a:gd name="T24" fmla="*/ 5 w 7"/>
                <a:gd name="T25" fmla="*/ 2 h 5"/>
                <a:gd name="T26" fmla="*/ 6 w 7"/>
                <a:gd name="T27" fmla="*/ 2 h 5"/>
                <a:gd name="T28" fmla="*/ 7 w 7"/>
                <a:gd name="T29"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 h="5">
                  <a:moveTo>
                    <a:pt x="7" y="3"/>
                  </a:moveTo>
                  <a:cubicBezTo>
                    <a:pt x="6" y="4"/>
                    <a:pt x="5" y="4"/>
                    <a:pt x="5" y="4"/>
                  </a:cubicBezTo>
                  <a:cubicBezTo>
                    <a:pt x="5" y="4"/>
                    <a:pt x="5" y="4"/>
                    <a:pt x="5" y="4"/>
                  </a:cubicBezTo>
                  <a:cubicBezTo>
                    <a:pt x="5" y="4"/>
                    <a:pt x="4" y="4"/>
                    <a:pt x="4" y="4"/>
                  </a:cubicBezTo>
                  <a:cubicBezTo>
                    <a:pt x="4" y="4"/>
                    <a:pt x="3" y="4"/>
                    <a:pt x="3" y="5"/>
                  </a:cubicBezTo>
                  <a:cubicBezTo>
                    <a:pt x="1" y="5"/>
                    <a:pt x="1" y="5"/>
                    <a:pt x="1" y="4"/>
                  </a:cubicBezTo>
                  <a:cubicBezTo>
                    <a:pt x="1" y="4"/>
                    <a:pt x="1" y="4"/>
                    <a:pt x="1" y="3"/>
                  </a:cubicBezTo>
                  <a:cubicBezTo>
                    <a:pt x="1" y="3"/>
                    <a:pt x="1" y="3"/>
                    <a:pt x="0" y="3"/>
                  </a:cubicBezTo>
                  <a:cubicBezTo>
                    <a:pt x="0" y="3"/>
                    <a:pt x="0" y="3"/>
                    <a:pt x="0" y="2"/>
                  </a:cubicBezTo>
                  <a:cubicBezTo>
                    <a:pt x="1" y="0"/>
                    <a:pt x="2" y="0"/>
                    <a:pt x="2" y="0"/>
                  </a:cubicBezTo>
                  <a:cubicBezTo>
                    <a:pt x="3" y="0"/>
                    <a:pt x="3" y="1"/>
                    <a:pt x="3" y="1"/>
                  </a:cubicBezTo>
                  <a:cubicBezTo>
                    <a:pt x="3" y="1"/>
                    <a:pt x="3" y="1"/>
                    <a:pt x="3" y="1"/>
                  </a:cubicBezTo>
                  <a:cubicBezTo>
                    <a:pt x="3" y="1"/>
                    <a:pt x="5" y="2"/>
                    <a:pt x="5" y="2"/>
                  </a:cubicBezTo>
                  <a:cubicBezTo>
                    <a:pt x="6" y="2"/>
                    <a:pt x="6" y="2"/>
                    <a:pt x="6" y="2"/>
                  </a:cubicBezTo>
                  <a:cubicBezTo>
                    <a:pt x="6" y="2"/>
                    <a:pt x="7" y="3"/>
                    <a:pt x="7" y="3"/>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24"/>
            <p:cNvSpPr/>
            <p:nvPr/>
          </p:nvSpPr>
          <p:spPr bwMode="auto">
            <a:xfrm>
              <a:off x="6481113" y="2839153"/>
              <a:ext cx="261938" cy="166688"/>
            </a:xfrm>
            <a:custGeom>
              <a:avLst/>
              <a:gdLst>
                <a:gd name="T0" fmla="*/ 32 w 39"/>
                <a:gd name="T1" fmla="*/ 10 h 25"/>
                <a:gd name="T2" fmla="*/ 30 w 39"/>
                <a:gd name="T3" fmla="*/ 13 h 25"/>
                <a:gd name="T4" fmla="*/ 25 w 39"/>
                <a:gd name="T5" fmla="*/ 15 h 25"/>
                <a:gd name="T6" fmla="*/ 21 w 39"/>
                <a:gd name="T7" fmla="*/ 19 h 25"/>
                <a:gd name="T8" fmla="*/ 20 w 39"/>
                <a:gd name="T9" fmla="*/ 17 h 25"/>
                <a:gd name="T10" fmla="*/ 19 w 39"/>
                <a:gd name="T11" fmla="*/ 19 h 25"/>
                <a:gd name="T12" fmla="*/ 14 w 39"/>
                <a:gd name="T13" fmla="*/ 19 h 25"/>
                <a:gd name="T14" fmla="*/ 10 w 39"/>
                <a:gd name="T15" fmla="*/ 20 h 25"/>
                <a:gd name="T16" fmla="*/ 5 w 39"/>
                <a:gd name="T17" fmla="*/ 21 h 25"/>
                <a:gd name="T18" fmla="*/ 2 w 39"/>
                <a:gd name="T19" fmla="*/ 24 h 25"/>
                <a:gd name="T20" fmla="*/ 0 w 39"/>
                <a:gd name="T21" fmla="*/ 23 h 25"/>
                <a:gd name="T22" fmla="*/ 7 w 39"/>
                <a:gd name="T23" fmla="*/ 13 h 25"/>
                <a:gd name="T24" fmla="*/ 9 w 39"/>
                <a:gd name="T25" fmla="*/ 11 h 25"/>
                <a:gd name="T26" fmla="*/ 10 w 39"/>
                <a:gd name="T27" fmla="*/ 11 h 25"/>
                <a:gd name="T28" fmla="*/ 10 w 39"/>
                <a:gd name="T29" fmla="*/ 11 h 25"/>
                <a:gd name="T30" fmla="*/ 10 w 39"/>
                <a:gd name="T31" fmla="*/ 11 h 25"/>
                <a:gd name="T32" fmla="*/ 10 w 39"/>
                <a:gd name="T33" fmla="*/ 11 h 25"/>
                <a:gd name="T34" fmla="*/ 11 w 39"/>
                <a:gd name="T35" fmla="*/ 10 h 25"/>
                <a:gd name="T36" fmla="*/ 13 w 39"/>
                <a:gd name="T37" fmla="*/ 5 h 25"/>
                <a:gd name="T38" fmla="*/ 12 w 39"/>
                <a:gd name="T39" fmla="*/ 4 h 25"/>
                <a:gd name="T40" fmla="*/ 13 w 39"/>
                <a:gd name="T41" fmla="*/ 3 h 25"/>
                <a:gd name="T42" fmla="*/ 13 w 39"/>
                <a:gd name="T43" fmla="*/ 3 h 25"/>
                <a:gd name="T44" fmla="*/ 13 w 39"/>
                <a:gd name="T45" fmla="*/ 3 h 25"/>
                <a:gd name="T46" fmla="*/ 13 w 39"/>
                <a:gd name="T47" fmla="*/ 3 h 25"/>
                <a:gd name="T48" fmla="*/ 14 w 39"/>
                <a:gd name="T49" fmla="*/ 2 h 25"/>
                <a:gd name="T50" fmla="*/ 18 w 39"/>
                <a:gd name="T51" fmla="*/ 2 h 25"/>
                <a:gd name="T52" fmla="*/ 22 w 39"/>
                <a:gd name="T53" fmla="*/ 1 h 25"/>
                <a:gd name="T54" fmla="*/ 22 w 39"/>
                <a:gd name="T55" fmla="*/ 1 h 25"/>
                <a:gd name="T56" fmla="*/ 26 w 39"/>
                <a:gd name="T57" fmla="*/ 1 h 25"/>
                <a:gd name="T58" fmla="*/ 26 w 39"/>
                <a:gd name="T59" fmla="*/ 2 h 25"/>
                <a:gd name="T60" fmla="*/ 29 w 39"/>
                <a:gd name="T61" fmla="*/ 1 h 25"/>
                <a:gd name="T62" fmla="*/ 37 w 39"/>
                <a:gd name="T63" fmla="*/ 1 h 25"/>
                <a:gd name="T64" fmla="*/ 34 w 39"/>
                <a:gd name="T65" fmla="*/ 2 h 25"/>
                <a:gd name="T66" fmla="*/ 38 w 39"/>
                <a:gd name="T67" fmla="*/ 4 h 25"/>
                <a:gd name="T68" fmla="*/ 36 w 39"/>
                <a:gd name="T69" fmla="*/ 7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9" h="25">
                  <a:moveTo>
                    <a:pt x="38" y="8"/>
                  </a:moveTo>
                  <a:cubicBezTo>
                    <a:pt x="36" y="9"/>
                    <a:pt x="34" y="9"/>
                    <a:pt x="32" y="10"/>
                  </a:cubicBezTo>
                  <a:cubicBezTo>
                    <a:pt x="30" y="11"/>
                    <a:pt x="30" y="12"/>
                    <a:pt x="30" y="12"/>
                  </a:cubicBezTo>
                  <a:cubicBezTo>
                    <a:pt x="30" y="13"/>
                    <a:pt x="30" y="13"/>
                    <a:pt x="30" y="13"/>
                  </a:cubicBezTo>
                  <a:cubicBezTo>
                    <a:pt x="26" y="16"/>
                    <a:pt x="26" y="16"/>
                    <a:pt x="26" y="16"/>
                  </a:cubicBezTo>
                  <a:cubicBezTo>
                    <a:pt x="26" y="16"/>
                    <a:pt x="25" y="14"/>
                    <a:pt x="25" y="15"/>
                  </a:cubicBezTo>
                  <a:cubicBezTo>
                    <a:pt x="23" y="16"/>
                    <a:pt x="23" y="18"/>
                    <a:pt x="21" y="19"/>
                  </a:cubicBezTo>
                  <a:cubicBezTo>
                    <a:pt x="21" y="19"/>
                    <a:pt x="21" y="19"/>
                    <a:pt x="21" y="19"/>
                  </a:cubicBezTo>
                  <a:cubicBezTo>
                    <a:pt x="20" y="18"/>
                    <a:pt x="22" y="17"/>
                    <a:pt x="21" y="16"/>
                  </a:cubicBezTo>
                  <a:cubicBezTo>
                    <a:pt x="21" y="16"/>
                    <a:pt x="20" y="17"/>
                    <a:pt x="20" y="17"/>
                  </a:cubicBezTo>
                  <a:cubicBezTo>
                    <a:pt x="20" y="18"/>
                    <a:pt x="20" y="19"/>
                    <a:pt x="19" y="19"/>
                  </a:cubicBezTo>
                  <a:cubicBezTo>
                    <a:pt x="19" y="19"/>
                    <a:pt x="19" y="19"/>
                    <a:pt x="19" y="19"/>
                  </a:cubicBezTo>
                  <a:cubicBezTo>
                    <a:pt x="18" y="19"/>
                    <a:pt x="17" y="20"/>
                    <a:pt x="16" y="19"/>
                  </a:cubicBezTo>
                  <a:cubicBezTo>
                    <a:pt x="15" y="19"/>
                    <a:pt x="15" y="19"/>
                    <a:pt x="14" y="19"/>
                  </a:cubicBezTo>
                  <a:cubicBezTo>
                    <a:pt x="13" y="19"/>
                    <a:pt x="13" y="20"/>
                    <a:pt x="11" y="20"/>
                  </a:cubicBezTo>
                  <a:cubicBezTo>
                    <a:pt x="11" y="20"/>
                    <a:pt x="11" y="20"/>
                    <a:pt x="10" y="20"/>
                  </a:cubicBezTo>
                  <a:cubicBezTo>
                    <a:pt x="10" y="19"/>
                    <a:pt x="10" y="19"/>
                    <a:pt x="8" y="20"/>
                  </a:cubicBezTo>
                  <a:cubicBezTo>
                    <a:pt x="6" y="20"/>
                    <a:pt x="6" y="23"/>
                    <a:pt x="5" y="21"/>
                  </a:cubicBezTo>
                  <a:cubicBezTo>
                    <a:pt x="5" y="21"/>
                    <a:pt x="5" y="21"/>
                    <a:pt x="4" y="23"/>
                  </a:cubicBezTo>
                  <a:cubicBezTo>
                    <a:pt x="3" y="23"/>
                    <a:pt x="2" y="24"/>
                    <a:pt x="2" y="24"/>
                  </a:cubicBezTo>
                  <a:cubicBezTo>
                    <a:pt x="0" y="25"/>
                    <a:pt x="1" y="24"/>
                    <a:pt x="1" y="22"/>
                  </a:cubicBezTo>
                  <a:cubicBezTo>
                    <a:pt x="1" y="22"/>
                    <a:pt x="1" y="23"/>
                    <a:pt x="0" y="23"/>
                  </a:cubicBezTo>
                  <a:cubicBezTo>
                    <a:pt x="0" y="22"/>
                    <a:pt x="1" y="18"/>
                    <a:pt x="3" y="18"/>
                  </a:cubicBezTo>
                  <a:cubicBezTo>
                    <a:pt x="3" y="16"/>
                    <a:pt x="3" y="16"/>
                    <a:pt x="7" y="13"/>
                  </a:cubicBezTo>
                  <a:cubicBezTo>
                    <a:pt x="7" y="13"/>
                    <a:pt x="7" y="13"/>
                    <a:pt x="7" y="13"/>
                  </a:cubicBezTo>
                  <a:cubicBezTo>
                    <a:pt x="7" y="12"/>
                    <a:pt x="9" y="11"/>
                    <a:pt x="9" y="11"/>
                  </a:cubicBezTo>
                  <a:cubicBezTo>
                    <a:pt x="10" y="11"/>
                    <a:pt x="10" y="11"/>
                    <a:pt x="10" y="11"/>
                  </a:cubicBezTo>
                  <a:cubicBezTo>
                    <a:pt x="10" y="11"/>
                    <a:pt x="10" y="11"/>
                    <a:pt x="10" y="11"/>
                  </a:cubicBezTo>
                  <a:cubicBezTo>
                    <a:pt x="10" y="11"/>
                    <a:pt x="10" y="11"/>
                    <a:pt x="10" y="11"/>
                  </a:cubicBezTo>
                  <a:cubicBezTo>
                    <a:pt x="10" y="11"/>
                    <a:pt x="10" y="11"/>
                    <a:pt x="10" y="11"/>
                  </a:cubicBezTo>
                  <a:cubicBezTo>
                    <a:pt x="10" y="11"/>
                    <a:pt x="10" y="11"/>
                    <a:pt x="10" y="11"/>
                  </a:cubicBezTo>
                  <a:cubicBezTo>
                    <a:pt x="10" y="11"/>
                    <a:pt x="10" y="11"/>
                    <a:pt x="10" y="11"/>
                  </a:cubicBezTo>
                  <a:cubicBezTo>
                    <a:pt x="10" y="11"/>
                    <a:pt x="10" y="11"/>
                    <a:pt x="10" y="11"/>
                  </a:cubicBezTo>
                  <a:cubicBezTo>
                    <a:pt x="10" y="11"/>
                    <a:pt x="10" y="11"/>
                    <a:pt x="10" y="11"/>
                  </a:cubicBezTo>
                  <a:cubicBezTo>
                    <a:pt x="9" y="12"/>
                    <a:pt x="8" y="12"/>
                    <a:pt x="8" y="13"/>
                  </a:cubicBezTo>
                  <a:cubicBezTo>
                    <a:pt x="9" y="13"/>
                    <a:pt x="11" y="11"/>
                    <a:pt x="11" y="10"/>
                  </a:cubicBezTo>
                  <a:cubicBezTo>
                    <a:pt x="10" y="10"/>
                    <a:pt x="9" y="11"/>
                    <a:pt x="8" y="11"/>
                  </a:cubicBezTo>
                  <a:cubicBezTo>
                    <a:pt x="10" y="9"/>
                    <a:pt x="16" y="7"/>
                    <a:pt x="13" y="5"/>
                  </a:cubicBezTo>
                  <a:cubicBezTo>
                    <a:pt x="13" y="4"/>
                    <a:pt x="13" y="4"/>
                    <a:pt x="14" y="3"/>
                  </a:cubicBezTo>
                  <a:cubicBezTo>
                    <a:pt x="12" y="5"/>
                    <a:pt x="12" y="5"/>
                    <a:pt x="12" y="4"/>
                  </a:cubicBezTo>
                  <a:cubicBezTo>
                    <a:pt x="12" y="4"/>
                    <a:pt x="13" y="4"/>
                    <a:pt x="13" y="3"/>
                  </a:cubicBezTo>
                  <a:cubicBezTo>
                    <a:pt x="13" y="3"/>
                    <a:pt x="13" y="3"/>
                    <a:pt x="13" y="3"/>
                  </a:cubicBezTo>
                  <a:cubicBezTo>
                    <a:pt x="13" y="3"/>
                    <a:pt x="13" y="3"/>
                    <a:pt x="13" y="3"/>
                  </a:cubicBezTo>
                  <a:cubicBezTo>
                    <a:pt x="13" y="3"/>
                    <a:pt x="13" y="3"/>
                    <a:pt x="13" y="3"/>
                  </a:cubicBezTo>
                  <a:cubicBezTo>
                    <a:pt x="13" y="3"/>
                    <a:pt x="13" y="3"/>
                    <a:pt x="13" y="3"/>
                  </a:cubicBezTo>
                  <a:cubicBezTo>
                    <a:pt x="13" y="3"/>
                    <a:pt x="13" y="3"/>
                    <a:pt x="13" y="3"/>
                  </a:cubicBezTo>
                  <a:cubicBezTo>
                    <a:pt x="13" y="3"/>
                    <a:pt x="13" y="3"/>
                    <a:pt x="13" y="3"/>
                  </a:cubicBezTo>
                  <a:cubicBezTo>
                    <a:pt x="13" y="3"/>
                    <a:pt x="13" y="3"/>
                    <a:pt x="13" y="3"/>
                  </a:cubicBezTo>
                  <a:cubicBezTo>
                    <a:pt x="13" y="3"/>
                    <a:pt x="13" y="3"/>
                    <a:pt x="13" y="3"/>
                  </a:cubicBezTo>
                  <a:cubicBezTo>
                    <a:pt x="14" y="2"/>
                    <a:pt x="14" y="2"/>
                    <a:pt x="14" y="2"/>
                  </a:cubicBezTo>
                  <a:cubicBezTo>
                    <a:pt x="15" y="2"/>
                    <a:pt x="15" y="2"/>
                    <a:pt x="16" y="2"/>
                  </a:cubicBezTo>
                  <a:cubicBezTo>
                    <a:pt x="18" y="2"/>
                    <a:pt x="18" y="2"/>
                    <a:pt x="18" y="2"/>
                  </a:cubicBezTo>
                  <a:cubicBezTo>
                    <a:pt x="18" y="2"/>
                    <a:pt x="18" y="2"/>
                    <a:pt x="18" y="2"/>
                  </a:cubicBezTo>
                  <a:cubicBezTo>
                    <a:pt x="19" y="2"/>
                    <a:pt x="20" y="1"/>
                    <a:pt x="22" y="1"/>
                  </a:cubicBezTo>
                  <a:cubicBezTo>
                    <a:pt x="22" y="1"/>
                    <a:pt x="22" y="1"/>
                    <a:pt x="22" y="1"/>
                  </a:cubicBezTo>
                  <a:cubicBezTo>
                    <a:pt x="22" y="1"/>
                    <a:pt x="22" y="1"/>
                    <a:pt x="22" y="1"/>
                  </a:cubicBezTo>
                  <a:cubicBezTo>
                    <a:pt x="23" y="1"/>
                    <a:pt x="23" y="0"/>
                    <a:pt x="24" y="0"/>
                  </a:cubicBezTo>
                  <a:cubicBezTo>
                    <a:pt x="26" y="0"/>
                    <a:pt x="26" y="1"/>
                    <a:pt x="26" y="1"/>
                  </a:cubicBezTo>
                  <a:cubicBezTo>
                    <a:pt x="26" y="1"/>
                    <a:pt x="26" y="1"/>
                    <a:pt x="26" y="1"/>
                  </a:cubicBezTo>
                  <a:cubicBezTo>
                    <a:pt x="26" y="1"/>
                    <a:pt x="26" y="2"/>
                    <a:pt x="26" y="2"/>
                  </a:cubicBezTo>
                  <a:cubicBezTo>
                    <a:pt x="28" y="3"/>
                    <a:pt x="29" y="0"/>
                    <a:pt x="30" y="0"/>
                  </a:cubicBezTo>
                  <a:cubicBezTo>
                    <a:pt x="30" y="1"/>
                    <a:pt x="29" y="1"/>
                    <a:pt x="29" y="1"/>
                  </a:cubicBezTo>
                  <a:cubicBezTo>
                    <a:pt x="31" y="1"/>
                    <a:pt x="32" y="0"/>
                    <a:pt x="34" y="0"/>
                  </a:cubicBezTo>
                  <a:cubicBezTo>
                    <a:pt x="35" y="0"/>
                    <a:pt x="35" y="0"/>
                    <a:pt x="37" y="1"/>
                  </a:cubicBezTo>
                  <a:cubicBezTo>
                    <a:pt x="37" y="1"/>
                    <a:pt x="37" y="1"/>
                    <a:pt x="38" y="2"/>
                  </a:cubicBezTo>
                  <a:cubicBezTo>
                    <a:pt x="37" y="2"/>
                    <a:pt x="34" y="2"/>
                    <a:pt x="34" y="2"/>
                  </a:cubicBezTo>
                  <a:cubicBezTo>
                    <a:pt x="34" y="2"/>
                    <a:pt x="34" y="3"/>
                    <a:pt x="39" y="3"/>
                  </a:cubicBezTo>
                  <a:cubicBezTo>
                    <a:pt x="39" y="3"/>
                    <a:pt x="39" y="3"/>
                    <a:pt x="38" y="4"/>
                  </a:cubicBezTo>
                  <a:cubicBezTo>
                    <a:pt x="36" y="5"/>
                    <a:pt x="34" y="7"/>
                    <a:pt x="34" y="7"/>
                  </a:cubicBezTo>
                  <a:cubicBezTo>
                    <a:pt x="35" y="8"/>
                    <a:pt x="35" y="8"/>
                    <a:pt x="36" y="7"/>
                  </a:cubicBezTo>
                  <a:cubicBezTo>
                    <a:pt x="39" y="6"/>
                    <a:pt x="38" y="7"/>
                    <a:pt x="38" y="8"/>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25"/>
            <p:cNvSpPr/>
            <p:nvPr/>
          </p:nvSpPr>
          <p:spPr bwMode="auto">
            <a:xfrm>
              <a:off x="6208063" y="3218566"/>
              <a:ext cx="6350" cy="47625"/>
            </a:xfrm>
            <a:custGeom>
              <a:avLst/>
              <a:gdLst>
                <a:gd name="T0" fmla="*/ 1 w 1"/>
                <a:gd name="T1" fmla="*/ 7 h 7"/>
                <a:gd name="T2" fmla="*/ 1 w 1"/>
                <a:gd name="T3" fmla="*/ 7 h 7"/>
                <a:gd name="T4" fmla="*/ 0 w 1"/>
                <a:gd name="T5" fmla="*/ 6 h 7"/>
                <a:gd name="T6" fmla="*/ 0 w 1"/>
                <a:gd name="T7" fmla="*/ 5 h 7"/>
                <a:gd name="T8" fmla="*/ 1 w 1"/>
                <a:gd name="T9" fmla="*/ 3 h 7"/>
                <a:gd name="T10" fmla="*/ 0 w 1"/>
                <a:gd name="T11" fmla="*/ 2 h 7"/>
                <a:gd name="T12" fmla="*/ 0 w 1"/>
                <a:gd name="T13" fmla="*/ 1 h 7"/>
                <a:gd name="T14" fmla="*/ 1 w 1"/>
                <a:gd name="T15" fmla="*/ 0 h 7"/>
                <a:gd name="T16" fmla="*/ 1 w 1"/>
                <a:gd name="T17" fmla="*/ 0 h 7"/>
                <a:gd name="T18" fmla="*/ 1 w 1"/>
                <a:gd name="T19" fmla="*/ 1 h 7"/>
                <a:gd name="T20" fmla="*/ 1 w 1"/>
                <a:gd name="T21" fmla="*/ 2 h 7"/>
                <a:gd name="T22" fmla="*/ 1 w 1"/>
                <a:gd name="T23" fmla="*/ 4 h 7"/>
                <a:gd name="T24" fmla="*/ 1 w 1"/>
                <a:gd name="T25" fmla="*/ 6 h 7"/>
                <a:gd name="T26" fmla="*/ 1 w 1"/>
                <a:gd name="T2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 h="7">
                  <a:moveTo>
                    <a:pt x="1" y="7"/>
                  </a:moveTo>
                  <a:cubicBezTo>
                    <a:pt x="1" y="7"/>
                    <a:pt x="1" y="7"/>
                    <a:pt x="1" y="7"/>
                  </a:cubicBezTo>
                  <a:cubicBezTo>
                    <a:pt x="0" y="7"/>
                    <a:pt x="0" y="6"/>
                    <a:pt x="0" y="6"/>
                  </a:cubicBezTo>
                  <a:cubicBezTo>
                    <a:pt x="0" y="6"/>
                    <a:pt x="0" y="5"/>
                    <a:pt x="0" y="5"/>
                  </a:cubicBezTo>
                  <a:cubicBezTo>
                    <a:pt x="1" y="4"/>
                    <a:pt x="1" y="3"/>
                    <a:pt x="1" y="3"/>
                  </a:cubicBezTo>
                  <a:cubicBezTo>
                    <a:pt x="1" y="2"/>
                    <a:pt x="0" y="2"/>
                    <a:pt x="0" y="2"/>
                  </a:cubicBezTo>
                  <a:cubicBezTo>
                    <a:pt x="0" y="1"/>
                    <a:pt x="0" y="1"/>
                    <a:pt x="0" y="1"/>
                  </a:cubicBezTo>
                  <a:cubicBezTo>
                    <a:pt x="0" y="1"/>
                    <a:pt x="0" y="1"/>
                    <a:pt x="1" y="0"/>
                  </a:cubicBezTo>
                  <a:cubicBezTo>
                    <a:pt x="1" y="0"/>
                    <a:pt x="1" y="0"/>
                    <a:pt x="1" y="0"/>
                  </a:cubicBezTo>
                  <a:cubicBezTo>
                    <a:pt x="1" y="1"/>
                    <a:pt x="1" y="1"/>
                    <a:pt x="1" y="1"/>
                  </a:cubicBezTo>
                  <a:cubicBezTo>
                    <a:pt x="1" y="1"/>
                    <a:pt x="1" y="1"/>
                    <a:pt x="1" y="2"/>
                  </a:cubicBezTo>
                  <a:cubicBezTo>
                    <a:pt x="1" y="2"/>
                    <a:pt x="1" y="3"/>
                    <a:pt x="1" y="4"/>
                  </a:cubicBezTo>
                  <a:cubicBezTo>
                    <a:pt x="1" y="5"/>
                    <a:pt x="1" y="5"/>
                    <a:pt x="1" y="6"/>
                  </a:cubicBezTo>
                  <a:cubicBezTo>
                    <a:pt x="1" y="6"/>
                    <a:pt x="1" y="7"/>
                    <a:pt x="1" y="7"/>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26"/>
            <p:cNvSpPr/>
            <p:nvPr/>
          </p:nvSpPr>
          <p:spPr bwMode="auto">
            <a:xfrm>
              <a:off x="6220763" y="3212216"/>
              <a:ext cx="0" cy="14288"/>
            </a:xfrm>
            <a:custGeom>
              <a:avLst/>
              <a:gdLst>
                <a:gd name="T0" fmla="*/ 1 h 2"/>
                <a:gd name="T1" fmla="*/ 2 h 2"/>
                <a:gd name="T2" fmla="*/ 0 h 2"/>
                <a:gd name="T3" fmla="*/ 0 h 2"/>
                <a:gd name="T4" fmla="*/ 1 h 2"/>
              </a:gdLst>
              <a:ahLst/>
              <a:cxnLst>
                <a:cxn ang="0">
                  <a:pos x="0" y="T0"/>
                </a:cxn>
                <a:cxn ang="0">
                  <a:pos x="0" y="T1"/>
                </a:cxn>
                <a:cxn ang="0">
                  <a:pos x="0" y="T2"/>
                </a:cxn>
                <a:cxn ang="0">
                  <a:pos x="0" y="T3"/>
                </a:cxn>
                <a:cxn ang="0">
                  <a:pos x="0" y="T4"/>
                </a:cxn>
              </a:cxnLst>
              <a:rect l="0" t="0" r="r" b="b"/>
              <a:pathLst>
                <a:path h="2">
                  <a:moveTo>
                    <a:pt x="0" y="1"/>
                  </a:moveTo>
                  <a:cubicBezTo>
                    <a:pt x="0" y="2"/>
                    <a:pt x="0" y="2"/>
                    <a:pt x="0" y="2"/>
                  </a:cubicBezTo>
                  <a:cubicBezTo>
                    <a:pt x="0" y="1"/>
                    <a:pt x="0" y="0"/>
                    <a:pt x="0" y="0"/>
                  </a:cubicBezTo>
                  <a:cubicBezTo>
                    <a:pt x="0" y="0"/>
                    <a:pt x="0" y="0"/>
                    <a:pt x="0" y="0"/>
                  </a:cubicBezTo>
                  <a:cubicBezTo>
                    <a:pt x="0" y="1"/>
                    <a:pt x="0" y="1"/>
                    <a:pt x="0" y="1"/>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27"/>
            <p:cNvSpPr/>
            <p:nvPr/>
          </p:nvSpPr>
          <p:spPr bwMode="auto">
            <a:xfrm>
              <a:off x="6201713" y="3285241"/>
              <a:ext cx="0" cy="14288"/>
            </a:xfrm>
            <a:custGeom>
              <a:avLst/>
              <a:gdLst>
                <a:gd name="T0" fmla="*/ 1 h 2"/>
                <a:gd name="T1" fmla="*/ 2 h 2"/>
                <a:gd name="T2" fmla="*/ 0 h 2"/>
                <a:gd name="T3" fmla="*/ 0 h 2"/>
                <a:gd name="T4" fmla="*/ 1 h 2"/>
              </a:gdLst>
              <a:ahLst/>
              <a:cxnLst>
                <a:cxn ang="0">
                  <a:pos x="0" y="T0"/>
                </a:cxn>
                <a:cxn ang="0">
                  <a:pos x="0" y="T1"/>
                </a:cxn>
                <a:cxn ang="0">
                  <a:pos x="0" y="T2"/>
                </a:cxn>
                <a:cxn ang="0">
                  <a:pos x="0" y="T3"/>
                </a:cxn>
                <a:cxn ang="0">
                  <a:pos x="0" y="T4"/>
                </a:cxn>
              </a:cxnLst>
              <a:rect l="0" t="0" r="r" b="b"/>
              <a:pathLst>
                <a:path h="2">
                  <a:moveTo>
                    <a:pt x="0" y="1"/>
                  </a:moveTo>
                  <a:cubicBezTo>
                    <a:pt x="0" y="2"/>
                    <a:pt x="0" y="2"/>
                    <a:pt x="0" y="2"/>
                  </a:cubicBezTo>
                  <a:cubicBezTo>
                    <a:pt x="0" y="2"/>
                    <a:pt x="0" y="0"/>
                    <a:pt x="0" y="0"/>
                  </a:cubicBezTo>
                  <a:cubicBezTo>
                    <a:pt x="0" y="0"/>
                    <a:pt x="0" y="0"/>
                    <a:pt x="0" y="0"/>
                  </a:cubicBezTo>
                  <a:cubicBezTo>
                    <a:pt x="0" y="0"/>
                    <a:pt x="0" y="1"/>
                    <a:pt x="0" y="1"/>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Freeform 28"/>
            <p:cNvSpPr/>
            <p:nvPr/>
          </p:nvSpPr>
          <p:spPr bwMode="auto">
            <a:xfrm>
              <a:off x="6220763" y="3299528"/>
              <a:ext cx="7938" cy="19050"/>
            </a:xfrm>
            <a:custGeom>
              <a:avLst/>
              <a:gdLst>
                <a:gd name="T0" fmla="*/ 1 w 1"/>
                <a:gd name="T1" fmla="*/ 2 h 3"/>
                <a:gd name="T2" fmla="*/ 0 w 1"/>
                <a:gd name="T3" fmla="*/ 3 h 3"/>
                <a:gd name="T4" fmla="*/ 1 w 1"/>
                <a:gd name="T5" fmla="*/ 1 h 3"/>
                <a:gd name="T6" fmla="*/ 1 w 1"/>
                <a:gd name="T7" fmla="*/ 1 h 3"/>
                <a:gd name="T8" fmla="*/ 1 w 1"/>
                <a:gd name="T9" fmla="*/ 2 h 3"/>
              </a:gdLst>
              <a:ahLst/>
              <a:cxnLst>
                <a:cxn ang="0">
                  <a:pos x="T0" y="T1"/>
                </a:cxn>
                <a:cxn ang="0">
                  <a:pos x="T2" y="T3"/>
                </a:cxn>
                <a:cxn ang="0">
                  <a:pos x="T4" y="T5"/>
                </a:cxn>
                <a:cxn ang="0">
                  <a:pos x="T6" y="T7"/>
                </a:cxn>
                <a:cxn ang="0">
                  <a:pos x="T8" y="T9"/>
                </a:cxn>
              </a:cxnLst>
              <a:rect l="0" t="0" r="r" b="b"/>
              <a:pathLst>
                <a:path w="1" h="3">
                  <a:moveTo>
                    <a:pt x="1" y="2"/>
                  </a:moveTo>
                  <a:cubicBezTo>
                    <a:pt x="0" y="3"/>
                    <a:pt x="0" y="3"/>
                    <a:pt x="0" y="3"/>
                  </a:cubicBezTo>
                  <a:cubicBezTo>
                    <a:pt x="0" y="2"/>
                    <a:pt x="0" y="0"/>
                    <a:pt x="1" y="1"/>
                  </a:cubicBezTo>
                  <a:cubicBezTo>
                    <a:pt x="1" y="1"/>
                    <a:pt x="1" y="1"/>
                    <a:pt x="1" y="1"/>
                  </a:cubicBezTo>
                  <a:cubicBezTo>
                    <a:pt x="1" y="1"/>
                    <a:pt x="1" y="2"/>
                    <a:pt x="1" y="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Freeform 29"/>
            <p:cNvSpPr/>
            <p:nvPr/>
          </p:nvSpPr>
          <p:spPr bwMode="auto">
            <a:xfrm>
              <a:off x="6208063" y="3278891"/>
              <a:ext cx="12700" cy="26988"/>
            </a:xfrm>
            <a:custGeom>
              <a:avLst/>
              <a:gdLst>
                <a:gd name="T0" fmla="*/ 2 w 2"/>
                <a:gd name="T1" fmla="*/ 4 h 4"/>
                <a:gd name="T2" fmla="*/ 1 w 2"/>
                <a:gd name="T3" fmla="*/ 4 h 4"/>
                <a:gd name="T4" fmla="*/ 1 w 2"/>
                <a:gd name="T5" fmla="*/ 4 h 4"/>
                <a:gd name="T6" fmla="*/ 1 w 2"/>
                <a:gd name="T7" fmla="*/ 3 h 4"/>
                <a:gd name="T8" fmla="*/ 1 w 2"/>
                <a:gd name="T9" fmla="*/ 3 h 4"/>
                <a:gd name="T10" fmla="*/ 1 w 2"/>
                <a:gd name="T11" fmla="*/ 2 h 4"/>
                <a:gd name="T12" fmla="*/ 0 w 2"/>
                <a:gd name="T13" fmla="*/ 1 h 4"/>
                <a:gd name="T14" fmla="*/ 1 w 2"/>
                <a:gd name="T15" fmla="*/ 0 h 4"/>
                <a:gd name="T16" fmla="*/ 2 w 2"/>
                <a:gd name="T17" fmla="*/ 0 h 4"/>
                <a:gd name="T18" fmla="*/ 2 w 2"/>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4">
                  <a:moveTo>
                    <a:pt x="2" y="4"/>
                  </a:moveTo>
                  <a:cubicBezTo>
                    <a:pt x="1" y="4"/>
                    <a:pt x="1" y="4"/>
                    <a:pt x="1" y="4"/>
                  </a:cubicBezTo>
                  <a:cubicBezTo>
                    <a:pt x="1" y="4"/>
                    <a:pt x="1" y="4"/>
                    <a:pt x="1" y="4"/>
                  </a:cubicBezTo>
                  <a:cubicBezTo>
                    <a:pt x="1" y="4"/>
                    <a:pt x="1" y="4"/>
                    <a:pt x="1" y="3"/>
                  </a:cubicBezTo>
                  <a:cubicBezTo>
                    <a:pt x="1" y="3"/>
                    <a:pt x="1" y="4"/>
                    <a:pt x="1" y="3"/>
                  </a:cubicBezTo>
                  <a:cubicBezTo>
                    <a:pt x="1" y="3"/>
                    <a:pt x="1" y="3"/>
                    <a:pt x="1" y="2"/>
                  </a:cubicBezTo>
                  <a:cubicBezTo>
                    <a:pt x="1" y="2"/>
                    <a:pt x="0" y="1"/>
                    <a:pt x="0" y="1"/>
                  </a:cubicBezTo>
                  <a:cubicBezTo>
                    <a:pt x="1" y="0"/>
                    <a:pt x="1" y="0"/>
                    <a:pt x="1" y="0"/>
                  </a:cubicBezTo>
                  <a:cubicBezTo>
                    <a:pt x="1" y="0"/>
                    <a:pt x="2" y="0"/>
                    <a:pt x="2" y="0"/>
                  </a:cubicBezTo>
                  <a:cubicBezTo>
                    <a:pt x="2" y="0"/>
                    <a:pt x="2" y="2"/>
                    <a:pt x="2" y="4"/>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Freeform 30"/>
            <p:cNvSpPr>
              <a:spLocks noEditPoints="1"/>
            </p:cNvSpPr>
            <p:nvPr/>
          </p:nvSpPr>
          <p:spPr bwMode="auto">
            <a:xfrm>
              <a:off x="6455713" y="3285241"/>
              <a:ext cx="547688" cy="654050"/>
            </a:xfrm>
            <a:custGeom>
              <a:avLst/>
              <a:gdLst>
                <a:gd name="T0" fmla="*/ 57 w 82"/>
                <a:gd name="T1" fmla="*/ 62 h 98"/>
                <a:gd name="T2" fmla="*/ 55 w 82"/>
                <a:gd name="T3" fmla="*/ 65 h 98"/>
                <a:gd name="T4" fmla="*/ 55 w 82"/>
                <a:gd name="T5" fmla="*/ 61 h 98"/>
                <a:gd name="T6" fmla="*/ 58 w 82"/>
                <a:gd name="T7" fmla="*/ 62 h 98"/>
                <a:gd name="T8" fmla="*/ 57 w 82"/>
                <a:gd name="T9" fmla="*/ 62 h 98"/>
                <a:gd name="T10" fmla="*/ 81 w 82"/>
                <a:gd name="T11" fmla="*/ 47 h 98"/>
                <a:gd name="T12" fmla="*/ 81 w 82"/>
                <a:gd name="T13" fmla="*/ 46 h 98"/>
                <a:gd name="T14" fmla="*/ 71 w 82"/>
                <a:gd name="T15" fmla="*/ 48 h 98"/>
                <a:gd name="T16" fmla="*/ 71 w 82"/>
                <a:gd name="T17" fmla="*/ 45 h 98"/>
                <a:gd name="T18" fmla="*/ 68 w 82"/>
                <a:gd name="T19" fmla="*/ 40 h 98"/>
                <a:gd name="T20" fmla="*/ 64 w 82"/>
                <a:gd name="T21" fmla="*/ 33 h 98"/>
                <a:gd name="T22" fmla="*/ 63 w 82"/>
                <a:gd name="T23" fmla="*/ 22 h 98"/>
                <a:gd name="T24" fmla="*/ 61 w 82"/>
                <a:gd name="T25" fmla="*/ 15 h 98"/>
                <a:gd name="T26" fmla="*/ 58 w 82"/>
                <a:gd name="T27" fmla="*/ 14 h 98"/>
                <a:gd name="T28" fmla="*/ 54 w 82"/>
                <a:gd name="T29" fmla="*/ 17 h 98"/>
                <a:gd name="T30" fmla="*/ 54 w 82"/>
                <a:gd name="T31" fmla="*/ 16 h 98"/>
                <a:gd name="T32" fmla="*/ 57 w 82"/>
                <a:gd name="T33" fmla="*/ 14 h 98"/>
                <a:gd name="T34" fmla="*/ 57 w 82"/>
                <a:gd name="T35" fmla="*/ 13 h 98"/>
                <a:gd name="T36" fmla="*/ 50 w 82"/>
                <a:gd name="T37" fmla="*/ 11 h 98"/>
                <a:gd name="T38" fmla="*/ 45 w 82"/>
                <a:gd name="T39" fmla="*/ 14 h 98"/>
                <a:gd name="T40" fmla="*/ 36 w 82"/>
                <a:gd name="T41" fmla="*/ 6 h 98"/>
                <a:gd name="T42" fmla="*/ 37 w 82"/>
                <a:gd name="T43" fmla="*/ 5 h 98"/>
                <a:gd name="T44" fmla="*/ 38 w 82"/>
                <a:gd name="T45" fmla="*/ 5 h 98"/>
                <a:gd name="T46" fmla="*/ 38 w 82"/>
                <a:gd name="T47" fmla="*/ 1 h 98"/>
                <a:gd name="T48" fmla="*/ 36 w 82"/>
                <a:gd name="T49" fmla="*/ 1 h 98"/>
                <a:gd name="T50" fmla="*/ 16 w 82"/>
                <a:gd name="T51" fmla="*/ 3 h 98"/>
                <a:gd name="T52" fmla="*/ 13 w 82"/>
                <a:gd name="T53" fmla="*/ 7 h 98"/>
                <a:gd name="T54" fmla="*/ 13 w 82"/>
                <a:gd name="T55" fmla="*/ 8 h 98"/>
                <a:gd name="T56" fmla="*/ 11 w 82"/>
                <a:gd name="T57" fmla="*/ 9 h 98"/>
                <a:gd name="T58" fmla="*/ 3 w 82"/>
                <a:gd name="T59" fmla="*/ 17 h 98"/>
                <a:gd name="T60" fmla="*/ 0 w 82"/>
                <a:gd name="T61" fmla="*/ 27 h 98"/>
                <a:gd name="T62" fmla="*/ 0 w 82"/>
                <a:gd name="T63" fmla="*/ 32 h 98"/>
                <a:gd name="T64" fmla="*/ 4 w 82"/>
                <a:gd name="T65" fmla="*/ 37 h 98"/>
                <a:gd name="T66" fmla="*/ 6 w 82"/>
                <a:gd name="T67" fmla="*/ 43 h 98"/>
                <a:gd name="T68" fmla="*/ 9 w 82"/>
                <a:gd name="T69" fmla="*/ 47 h 98"/>
                <a:gd name="T70" fmla="*/ 18 w 82"/>
                <a:gd name="T71" fmla="*/ 46 h 98"/>
                <a:gd name="T72" fmla="*/ 23 w 82"/>
                <a:gd name="T73" fmla="*/ 48 h 98"/>
                <a:gd name="T74" fmla="*/ 27 w 82"/>
                <a:gd name="T75" fmla="*/ 50 h 98"/>
                <a:gd name="T76" fmla="*/ 27 w 82"/>
                <a:gd name="T77" fmla="*/ 56 h 98"/>
                <a:gd name="T78" fmla="*/ 30 w 82"/>
                <a:gd name="T79" fmla="*/ 64 h 98"/>
                <a:gd name="T80" fmla="*/ 31 w 82"/>
                <a:gd name="T81" fmla="*/ 73 h 98"/>
                <a:gd name="T82" fmla="*/ 30 w 82"/>
                <a:gd name="T83" fmla="*/ 81 h 98"/>
                <a:gd name="T84" fmla="*/ 33 w 82"/>
                <a:gd name="T85" fmla="*/ 89 h 98"/>
                <a:gd name="T86" fmla="*/ 36 w 82"/>
                <a:gd name="T87" fmla="*/ 96 h 98"/>
                <a:gd name="T88" fmla="*/ 45 w 82"/>
                <a:gd name="T89" fmla="*/ 96 h 98"/>
                <a:gd name="T90" fmla="*/ 51 w 82"/>
                <a:gd name="T91" fmla="*/ 92 h 98"/>
                <a:gd name="T92" fmla="*/ 51 w 82"/>
                <a:gd name="T93" fmla="*/ 90 h 98"/>
                <a:gd name="T94" fmla="*/ 54 w 82"/>
                <a:gd name="T95" fmla="*/ 90 h 98"/>
                <a:gd name="T96" fmla="*/ 54 w 82"/>
                <a:gd name="T97" fmla="*/ 86 h 98"/>
                <a:gd name="T98" fmla="*/ 60 w 82"/>
                <a:gd name="T99" fmla="*/ 82 h 98"/>
                <a:gd name="T100" fmla="*/ 62 w 82"/>
                <a:gd name="T101" fmla="*/ 74 h 98"/>
                <a:gd name="T102" fmla="*/ 62 w 82"/>
                <a:gd name="T103" fmla="*/ 70 h 98"/>
                <a:gd name="T104" fmla="*/ 69 w 82"/>
                <a:gd name="T105" fmla="*/ 62 h 98"/>
                <a:gd name="T106" fmla="*/ 75 w 82"/>
                <a:gd name="T107" fmla="*/ 58 h 98"/>
                <a:gd name="T108" fmla="*/ 78 w 82"/>
                <a:gd name="T109" fmla="*/ 54 h 98"/>
                <a:gd name="T110" fmla="*/ 81 w 82"/>
                <a:gd name="T111" fmla="*/ 47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2" h="98">
                  <a:moveTo>
                    <a:pt x="57" y="62"/>
                  </a:moveTo>
                  <a:cubicBezTo>
                    <a:pt x="57" y="63"/>
                    <a:pt x="56" y="65"/>
                    <a:pt x="55" y="65"/>
                  </a:cubicBezTo>
                  <a:cubicBezTo>
                    <a:pt x="54" y="64"/>
                    <a:pt x="55" y="61"/>
                    <a:pt x="55" y="61"/>
                  </a:cubicBezTo>
                  <a:cubicBezTo>
                    <a:pt x="55" y="61"/>
                    <a:pt x="58" y="60"/>
                    <a:pt x="58" y="62"/>
                  </a:cubicBezTo>
                  <a:cubicBezTo>
                    <a:pt x="57" y="62"/>
                    <a:pt x="57" y="62"/>
                    <a:pt x="57" y="62"/>
                  </a:cubicBezTo>
                  <a:moveTo>
                    <a:pt x="81" y="47"/>
                  </a:moveTo>
                  <a:cubicBezTo>
                    <a:pt x="82" y="47"/>
                    <a:pt x="82" y="46"/>
                    <a:pt x="81" y="46"/>
                  </a:cubicBezTo>
                  <a:cubicBezTo>
                    <a:pt x="78" y="46"/>
                    <a:pt x="74" y="52"/>
                    <a:pt x="71" y="48"/>
                  </a:cubicBezTo>
                  <a:cubicBezTo>
                    <a:pt x="71" y="47"/>
                    <a:pt x="72" y="46"/>
                    <a:pt x="71" y="45"/>
                  </a:cubicBezTo>
                  <a:cubicBezTo>
                    <a:pt x="71" y="43"/>
                    <a:pt x="69" y="42"/>
                    <a:pt x="68" y="40"/>
                  </a:cubicBezTo>
                  <a:cubicBezTo>
                    <a:pt x="67" y="37"/>
                    <a:pt x="64" y="36"/>
                    <a:pt x="64" y="33"/>
                  </a:cubicBezTo>
                  <a:cubicBezTo>
                    <a:pt x="65" y="27"/>
                    <a:pt x="65" y="27"/>
                    <a:pt x="63" y="22"/>
                  </a:cubicBezTo>
                  <a:cubicBezTo>
                    <a:pt x="63" y="20"/>
                    <a:pt x="59" y="18"/>
                    <a:pt x="61" y="15"/>
                  </a:cubicBezTo>
                  <a:cubicBezTo>
                    <a:pt x="61" y="14"/>
                    <a:pt x="60" y="14"/>
                    <a:pt x="58" y="14"/>
                  </a:cubicBezTo>
                  <a:cubicBezTo>
                    <a:pt x="56" y="15"/>
                    <a:pt x="56" y="16"/>
                    <a:pt x="54" y="17"/>
                  </a:cubicBezTo>
                  <a:cubicBezTo>
                    <a:pt x="54" y="17"/>
                    <a:pt x="54" y="16"/>
                    <a:pt x="54" y="16"/>
                  </a:cubicBezTo>
                  <a:cubicBezTo>
                    <a:pt x="55" y="15"/>
                    <a:pt x="56" y="15"/>
                    <a:pt x="57" y="14"/>
                  </a:cubicBezTo>
                  <a:cubicBezTo>
                    <a:pt x="57" y="14"/>
                    <a:pt x="57" y="13"/>
                    <a:pt x="57" y="13"/>
                  </a:cubicBezTo>
                  <a:cubicBezTo>
                    <a:pt x="55" y="12"/>
                    <a:pt x="52" y="12"/>
                    <a:pt x="50" y="11"/>
                  </a:cubicBezTo>
                  <a:cubicBezTo>
                    <a:pt x="48" y="11"/>
                    <a:pt x="48" y="15"/>
                    <a:pt x="45" y="14"/>
                  </a:cubicBezTo>
                  <a:cubicBezTo>
                    <a:pt x="45" y="14"/>
                    <a:pt x="36" y="9"/>
                    <a:pt x="36" y="6"/>
                  </a:cubicBezTo>
                  <a:cubicBezTo>
                    <a:pt x="36" y="6"/>
                    <a:pt x="36" y="6"/>
                    <a:pt x="37" y="5"/>
                  </a:cubicBezTo>
                  <a:cubicBezTo>
                    <a:pt x="38" y="5"/>
                    <a:pt x="38" y="5"/>
                    <a:pt x="38" y="5"/>
                  </a:cubicBezTo>
                  <a:cubicBezTo>
                    <a:pt x="39" y="5"/>
                    <a:pt x="39" y="3"/>
                    <a:pt x="38" y="1"/>
                  </a:cubicBezTo>
                  <a:cubicBezTo>
                    <a:pt x="37" y="1"/>
                    <a:pt x="37" y="1"/>
                    <a:pt x="36" y="1"/>
                  </a:cubicBezTo>
                  <a:cubicBezTo>
                    <a:pt x="25" y="0"/>
                    <a:pt x="19" y="0"/>
                    <a:pt x="16" y="3"/>
                  </a:cubicBezTo>
                  <a:cubicBezTo>
                    <a:pt x="15" y="3"/>
                    <a:pt x="14" y="4"/>
                    <a:pt x="13" y="7"/>
                  </a:cubicBezTo>
                  <a:cubicBezTo>
                    <a:pt x="13" y="7"/>
                    <a:pt x="13" y="7"/>
                    <a:pt x="13" y="8"/>
                  </a:cubicBezTo>
                  <a:cubicBezTo>
                    <a:pt x="12" y="8"/>
                    <a:pt x="12" y="8"/>
                    <a:pt x="11" y="9"/>
                  </a:cubicBezTo>
                  <a:cubicBezTo>
                    <a:pt x="7" y="10"/>
                    <a:pt x="5" y="12"/>
                    <a:pt x="3" y="17"/>
                  </a:cubicBezTo>
                  <a:cubicBezTo>
                    <a:pt x="2" y="20"/>
                    <a:pt x="3" y="24"/>
                    <a:pt x="0" y="27"/>
                  </a:cubicBezTo>
                  <a:cubicBezTo>
                    <a:pt x="0" y="28"/>
                    <a:pt x="0" y="32"/>
                    <a:pt x="0" y="32"/>
                  </a:cubicBezTo>
                  <a:cubicBezTo>
                    <a:pt x="1" y="34"/>
                    <a:pt x="3" y="35"/>
                    <a:pt x="4" y="37"/>
                  </a:cubicBezTo>
                  <a:cubicBezTo>
                    <a:pt x="5" y="39"/>
                    <a:pt x="5" y="41"/>
                    <a:pt x="6" y="43"/>
                  </a:cubicBezTo>
                  <a:cubicBezTo>
                    <a:pt x="8" y="47"/>
                    <a:pt x="8" y="47"/>
                    <a:pt x="9" y="47"/>
                  </a:cubicBezTo>
                  <a:cubicBezTo>
                    <a:pt x="11" y="43"/>
                    <a:pt x="15" y="48"/>
                    <a:pt x="18" y="46"/>
                  </a:cubicBezTo>
                  <a:cubicBezTo>
                    <a:pt x="20" y="44"/>
                    <a:pt x="23" y="46"/>
                    <a:pt x="23" y="48"/>
                  </a:cubicBezTo>
                  <a:cubicBezTo>
                    <a:pt x="24" y="51"/>
                    <a:pt x="24" y="51"/>
                    <a:pt x="27" y="50"/>
                  </a:cubicBezTo>
                  <a:cubicBezTo>
                    <a:pt x="29" y="51"/>
                    <a:pt x="29" y="51"/>
                    <a:pt x="27" y="56"/>
                  </a:cubicBezTo>
                  <a:cubicBezTo>
                    <a:pt x="27" y="59"/>
                    <a:pt x="29" y="61"/>
                    <a:pt x="30" y="64"/>
                  </a:cubicBezTo>
                  <a:cubicBezTo>
                    <a:pt x="31" y="66"/>
                    <a:pt x="32" y="72"/>
                    <a:pt x="31" y="73"/>
                  </a:cubicBezTo>
                  <a:cubicBezTo>
                    <a:pt x="30" y="74"/>
                    <a:pt x="28" y="76"/>
                    <a:pt x="30" y="81"/>
                  </a:cubicBezTo>
                  <a:cubicBezTo>
                    <a:pt x="33" y="87"/>
                    <a:pt x="33" y="87"/>
                    <a:pt x="33" y="89"/>
                  </a:cubicBezTo>
                  <a:cubicBezTo>
                    <a:pt x="36" y="96"/>
                    <a:pt x="36" y="96"/>
                    <a:pt x="36" y="96"/>
                  </a:cubicBezTo>
                  <a:cubicBezTo>
                    <a:pt x="37" y="98"/>
                    <a:pt x="45" y="96"/>
                    <a:pt x="45" y="96"/>
                  </a:cubicBezTo>
                  <a:cubicBezTo>
                    <a:pt x="45" y="96"/>
                    <a:pt x="51" y="93"/>
                    <a:pt x="51" y="92"/>
                  </a:cubicBezTo>
                  <a:cubicBezTo>
                    <a:pt x="51" y="90"/>
                    <a:pt x="51" y="90"/>
                    <a:pt x="51" y="90"/>
                  </a:cubicBezTo>
                  <a:cubicBezTo>
                    <a:pt x="52" y="90"/>
                    <a:pt x="53" y="90"/>
                    <a:pt x="54" y="90"/>
                  </a:cubicBezTo>
                  <a:cubicBezTo>
                    <a:pt x="54" y="88"/>
                    <a:pt x="53" y="87"/>
                    <a:pt x="54" y="86"/>
                  </a:cubicBezTo>
                  <a:cubicBezTo>
                    <a:pt x="55" y="85"/>
                    <a:pt x="55" y="85"/>
                    <a:pt x="60" y="82"/>
                  </a:cubicBezTo>
                  <a:cubicBezTo>
                    <a:pt x="63" y="80"/>
                    <a:pt x="63" y="75"/>
                    <a:pt x="62" y="74"/>
                  </a:cubicBezTo>
                  <a:cubicBezTo>
                    <a:pt x="62" y="73"/>
                    <a:pt x="62" y="71"/>
                    <a:pt x="62" y="70"/>
                  </a:cubicBezTo>
                  <a:cubicBezTo>
                    <a:pt x="63" y="68"/>
                    <a:pt x="63" y="68"/>
                    <a:pt x="69" y="62"/>
                  </a:cubicBezTo>
                  <a:cubicBezTo>
                    <a:pt x="71" y="60"/>
                    <a:pt x="73" y="60"/>
                    <a:pt x="75" y="58"/>
                  </a:cubicBezTo>
                  <a:cubicBezTo>
                    <a:pt x="76" y="57"/>
                    <a:pt x="77" y="55"/>
                    <a:pt x="78" y="54"/>
                  </a:cubicBezTo>
                  <a:cubicBezTo>
                    <a:pt x="79" y="52"/>
                    <a:pt x="81" y="50"/>
                    <a:pt x="81" y="47"/>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Freeform 31"/>
            <p:cNvSpPr/>
            <p:nvPr/>
          </p:nvSpPr>
          <p:spPr bwMode="auto">
            <a:xfrm>
              <a:off x="6876400" y="3805941"/>
              <a:ext cx="73025" cy="93663"/>
            </a:xfrm>
            <a:custGeom>
              <a:avLst/>
              <a:gdLst>
                <a:gd name="T0" fmla="*/ 10 w 11"/>
                <a:gd name="T1" fmla="*/ 4 h 14"/>
                <a:gd name="T2" fmla="*/ 3 w 11"/>
                <a:gd name="T3" fmla="*/ 13 h 14"/>
                <a:gd name="T4" fmla="*/ 0 w 11"/>
                <a:gd name="T5" fmla="*/ 13 h 14"/>
                <a:gd name="T6" fmla="*/ 0 w 11"/>
                <a:gd name="T7" fmla="*/ 13 h 14"/>
                <a:gd name="T8" fmla="*/ 0 w 11"/>
                <a:gd name="T9" fmla="*/ 12 h 14"/>
                <a:gd name="T10" fmla="*/ 0 w 11"/>
                <a:gd name="T11" fmla="*/ 9 h 14"/>
                <a:gd name="T12" fmla="*/ 1 w 11"/>
                <a:gd name="T13" fmla="*/ 8 h 14"/>
                <a:gd name="T14" fmla="*/ 2 w 11"/>
                <a:gd name="T15" fmla="*/ 5 h 14"/>
                <a:gd name="T16" fmla="*/ 5 w 11"/>
                <a:gd name="T17" fmla="*/ 4 h 14"/>
                <a:gd name="T18" fmla="*/ 8 w 11"/>
                <a:gd name="T19" fmla="*/ 1 h 14"/>
                <a:gd name="T20" fmla="*/ 9 w 11"/>
                <a:gd name="T21" fmla="*/ 0 h 14"/>
                <a:gd name="T22" fmla="*/ 9 w 11"/>
                <a:gd name="T23" fmla="*/ 0 h 14"/>
                <a:gd name="T24" fmla="*/ 10 w 11"/>
                <a:gd name="T25"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 h="14">
                  <a:moveTo>
                    <a:pt x="10" y="4"/>
                  </a:moveTo>
                  <a:cubicBezTo>
                    <a:pt x="9" y="5"/>
                    <a:pt x="4" y="12"/>
                    <a:pt x="3" y="13"/>
                  </a:cubicBezTo>
                  <a:cubicBezTo>
                    <a:pt x="2" y="14"/>
                    <a:pt x="0" y="14"/>
                    <a:pt x="0" y="13"/>
                  </a:cubicBezTo>
                  <a:cubicBezTo>
                    <a:pt x="0" y="13"/>
                    <a:pt x="0" y="13"/>
                    <a:pt x="0" y="13"/>
                  </a:cubicBezTo>
                  <a:cubicBezTo>
                    <a:pt x="0" y="13"/>
                    <a:pt x="0" y="12"/>
                    <a:pt x="0" y="12"/>
                  </a:cubicBezTo>
                  <a:cubicBezTo>
                    <a:pt x="0" y="11"/>
                    <a:pt x="0" y="10"/>
                    <a:pt x="0" y="9"/>
                  </a:cubicBezTo>
                  <a:cubicBezTo>
                    <a:pt x="1" y="9"/>
                    <a:pt x="1" y="9"/>
                    <a:pt x="1" y="8"/>
                  </a:cubicBezTo>
                  <a:cubicBezTo>
                    <a:pt x="2" y="7"/>
                    <a:pt x="1" y="6"/>
                    <a:pt x="2" y="5"/>
                  </a:cubicBezTo>
                  <a:cubicBezTo>
                    <a:pt x="3" y="4"/>
                    <a:pt x="4" y="4"/>
                    <a:pt x="5" y="4"/>
                  </a:cubicBezTo>
                  <a:cubicBezTo>
                    <a:pt x="7" y="3"/>
                    <a:pt x="7" y="2"/>
                    <a:pt x="8" y="1"/>
                  </a:cubicBezTo>
                  <a:cubicBezTo>
                    <a:pt x="8" y="1"/>
                    <a:pt x="9" y="1"/>
                    <a:pt x="9" y="0"/>
                  </a:cubicBezTo>
                  <a:cubicBezTo>
                    <a:pt x="9" y="0"/>
                    <a:pt x="9" y="0"/>
                    <a:pt x="9" y="0"/>
                  </a:cubicBezTo>
                  <a:cubicBezTo>
                    <a:pt x="11" y="0"/>
                    <a:pt x="10" y="3"/>
                    <a:pt x="10" y="4"/>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32"/>
            <p:cNvSpPr/>
            <p:nvPr/>
          </p:nvSpPr>
          <p:spPr bwMode="auto">
            <a:xfrm>
              <a:off x="7209775" y="3612266"/>
              <a:ext cx="14288" cy="46038"/>
            </a:xfrm>
            <a:custGeom>
              <a:avLst/>
              <a:gdLst>
                <a:gd name="T0" fmla="*/ 2 w 2"/>
                <a:gd name="T1" fmla="*/ 3 h 7"/>
                <a:gd name="T2" fmla="*/ 0 w 2"/>
                <a:gd name="T3" fmla="*/ 6 h 7"/>
                <a:gd name="T4" fmla="*/ 2 w 2"/>
                <a:gd name="T5" fmla="*/ 0 h 7"/>
                <a:gd name="T6" fmla="*/ 2 w 2"/>
                <a:gd name="T7" fmla="*/ 0 h 7"/>
                <a:gd name="T8" fmla="*/ 2 w 2"/>
                <a:gd name="T9" fmla="*/ 3 h 7"/>
              </a:gdLst>
              <a:ahLst/>
              <a:cxnLst>
                <a:cxn ang="0">
                  <a:pos x="T0" y="T1"/>
                </a:cxn>
                <a:cxn ang="0">
                  <a:pos x="T2" y="T3"/>
                </a:cxn>
                <a:cxn ang="0">
                  <a:pos x="T4" y="T5"/>
                </a:cxn>
                <a:cxn ang="0">
                  <a:pos x="T6" y="T7"/>
                </a:cxn>
                <a:cxn ang="0">
                  <a:pos x="T8" y="T9"/>
                </a:cxn>
              </a:cxnLst>
              <a:rect l="0" t="0" r="r" b="b"/>
              <a:pathLst>
                <a:path w="2" h="7">
                  <a:moveTo>
                    <a:pt x="2" y="3"/>
                  </a:moveTo>
                  <a:cubicBezTo>
                    <a:pt x="2" y="5"/>
                    <a:pt x="0" y="7"/>
                    <a:pt x="0" y="6"/>
                  </a:cubicBezTo>
                  <a:cubicBezTo>
                    <a:pt x="0" y="6"/>
                    <a:pt x="1" y="0"/>
                    <a:pt x="2" y="0"/>
                  </a:cubicBezTo>
                  <a:cubicBezTo>
                    <a:pt x="2" y="0"/>
                    <a:pt x="2" y="0"/>
                    <a:pt x="2" y="0"/>
                  </a:cubicBezTo>
                  <a:cubicBezTo>
                    <a:pt x="2" y="2"/>
                    <a:pt x="2" y="3"/>
                    <a:pt x="2" y="3"/>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Freeform 33"/>
            <p:cNvSpPr/>
            <p:nvPr/>
          </p:nvSpPr>
          <p:spPr bwMode="auto">
            <a:xfrm>
              <a:off x="6689075" y="3259841"/>
              <a:ext cx="20638" cy="19050"/>
            </a:xfrm>
            <a:custGeom>
              <a:avLst/>
              <a:gdLst>
                <a:gd name="T0" fmla="*/ 3 w 3"/>
                <a:gd name="T1" fmla="*/ 2 h 3"/>
                <a:gd name="T2" fmla="*/ 1 w 3"/>
                <a:gd name="T3" fmla="*/ 2 h 3"/>
                <a:gd name="T4" fmla="*/ 2 w 3"/>
                <a:gd name="T5" fmla="*/ 0 h 3"/>
                <a:gd name="T6" fmla="*/ 3 w 3"/>
                <a:gd name="T7" fmla="*/ 2 h 3"/>
              </a:gdLst>
              <a:ahLst/>
              <a:cxnLst>
                <a:cxn ang="0">
                  <a:pos x="T0" y="T1"/>
                </a:cxn>
                <a:cxn ang="0">
                  <a:pos x="T2" y="T3"/>
                </a:cxn>
                <a:cxn ang="0">
                  <a:pos x="T4" y="T5"/>
                </a:cxn>
                <a:cxn ang="0">
                  <a:pos x="T6" y="T7"/>
                </a:cxn>
              </a:cxnLst>
              <a:rect l="0" t="0" r="r" b="b"/>
              <a:pathLst>
                <a:path w="3" h="3">
                  <a:moveTo>
                    <a:pt x="3" y="2"/>
                  </a:moveTo>
                  <a:cubicBezTo>
                    <a:pt x="3" y="2"/>
                    <a:pt x="1" y="3"/>
                    <a:pt x="1" y="2"/>
                  </a:cubicBezTo>
                  <a:cubicBezTo>
                    <a:pt x="0" y="1"/>
                    <a:pt x="1" y="0"/>
                    <a:pt x="2" y="0"/>
                  </a:cubicBezTo>
                  <a:cubicBezTo>
                    <a:pt x="3" y="0"/>
                    <a:pt x="3" y="1"/>
                    <a:pt x="3" y="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Freeform 34"/>
            <p:cNvSpPr/>
            <p:nvPr/>
          </p:nvSpPr>
          <p:spPr bwMode="auto">
            <a:xfrm>
              <a:off x="6655738" y="3259841"/>
              <a:ext cx="6350" cy="6350"/>
            </a:xfrm>
            <a:custGeom>
              <a:avLst/>
              <a:gdLst>
                <a:gd name="T0" fmla="*/ 1 w 1"/>
                <a:gd name="T1" fmla="*/ 0 h 1"/>
                <a:gd name="T2" fmla="*/ 0 w 1"/>
                <a:gd name="T3" fmla="*/ 1 h 1"/>
                <a:gd name="T4" fmla="*/ 1 w 1"/>
                <a:gd name="T5" fmla="*/ 0 h 1"/>
                <a:gd name="T6" fmla="*/ 1 w 1"/>
                <a:gd name="T7" fmla="*/ 0 h 1"/>
              </a:gdLst>
              <a:ahLst/>
              <a:cxnLst>
                <a:cxn ang="0">
                  <a:pos x="T0" y="T1"/>
                </a:cxn>
                <a:cxn ang="0">
                  <a:pos x="T2" y="T3"/>
                </a:cxn>
                <a:cxn ang="0">
                  <a:pos x="T4" y="T5"/>
                </a:cxn>
                <a:cxn ang="0">
                  <a:pos x="T6" y="T7"/>
                </a:cxn>
              </a:cxnLst>
              <a:rect l="0" t="0" r="r" b="b"/>
              <a:pathLst>
                <a:path w="1" h="1">
                  <a:moveTo>
                    <a:pt x="1" y="0"/>
                  </a:moveTo>
                  <a:cubicBezTo>
                    <a:pt x="1" y="1"/>
                    <a:pt x="0" y="1"/>
                    <a:pt x="0" y="1"/>
                  </a:cubicBezTo>
                  <a:cubicBezTo>
                    <a:pt x="0" y="0"/>
                    <a:pt x="0" y="0"/>
                    <a:pt x="1" y="0"/>
                  </a:cubicBezTo>
                  <a:cubicBezTo>
                    <a:pt x="1" y="0"/>
                    <a:pt x="1" y="0"/>
                    <a:pt x="1"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Freeform 35"/>
            <p:cNvSpPr/>
            <p:nvPr/>
          </p:nvSpPr>
          <p:spPr bwMode="auto">
            <a:xfrm>
              <a:off x="6722413" y="3285241"/>
              <a:ext cx="20638" cy="26988"/>
            </a:xfrm>
            <a:custGeom>
              <a:avLst/>
              <a:gdLst>
                <a:gd name="T0" fmla="*/ 3 w 3"/>
                <a:gd name="T1" fmla="*/ 3 h 4"/>
                <a:gd name="T2" fmla="*/ 2 w 3"/>
                <a:gd name="T3" fmla="*/ 4 h 4"/>
                <a:gd name="T4" fmla="*/ 2 w 3"/>
                <a:gd name="T5" fmla="*/ 3 h 4"/>
                <a:gd name="T6" fmla="*/ 1 w 3"/>
                <a:gd name="T7" fmla="*/ 2 h 4"/>
                <a:gd name="T8" fmla="*/ 0 w 3"/>
                <a:gd name="T9" fmla="*/ 2 h 4"/>
                <a:gd name="T10" fmla="*/ 0 w 3"/>
                <a:gd name="T11" fmla="*/ 1 h 4"/>
                <a:gd name="T12" fmla="*/ 1 w 3"/>
                <a:gd name="T13" fmla="*/ 1 h 4"/>
                <a:gd name="T14" fmla="*/ 2 w 3"/>
                <a:gd name="T15" fmla="*/ 1 h 4"/>
                <a:gd name="T16" fmla="*/ 3 w 3"/>
                <a:gd name="T17" fmla="*/ 1 h 4"/>
                <a:gd name="T18" fmla="*/ 3 w 3"/>
                <a:gd name="T19"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4">
                  <a:moveTo>
                    <a:pt x="3" y="3"/>
                  </a:moveTo>
                  <a:cubicBezTo>
                    <a:pt x="3" y="4"/>
                    <a:pt x="2" y="4"/>
                    <a:pt x="2" y="4"/>
                  </a:cubicBezTo>
                  <a:cubicBezTo>
                    <a:pt x="2" y="3"/>
                    <a:pt x="2" y="3"/>
                    <a:pt x="2" y="3"/>
                  </a:cubicBezTo>
                  <a:cubicBezTo>
                    <a:pt x="1" y="3"/>
                    <a:pt x="1" y="3"/>
                    <a:pt x="1" y="2"/>
                  </a:cubicBezTo>
                  <a:cubicBezTo>
                    <a:pt x="1" y="2"/>
                    <a:pt x="1" y="2"/>
                    <a:pt x="0" y="2"/>
                  </a:cubicBezTo>
                  <a:cubicBezTo>
                    <a:pt x="0" y="2"/>
                    <a:pt x="0" y="1"/>
                    <a:pt x="0" y="1"/>
                  </a:cubicBezTo>
                  <a:cubicBezTo>
                    <a:pt x="0" y="1"/>
                    <a:pt x="0" y="0"/>
                    <a:pt x="1" y="1"/>
                  </a:cubicBezTo>
                  <a:cubicBezTo>
                    <a:pt x="1" y="1"/>
                    <a:pt x="2" y="1"/>
                    <a:pt x="2" y="1"/>
                  </a:cubicBezTo>
                  <a:cubicBezTo>
                    <a:pt x="3" y="1"/>
                    <a:pt x="3" y="1"/>
                    <a:pt x="3" y="1"/>
                  </a:cubicBezTo>
                  <a:cubicBezTo>
                    <a:pt x="3" y="2"/>
                    <a:pt x="3" y="3"/>
                    <a:pt x="3" y="3"/>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Freeform 36"/>
            <p:cNvSpPr/>
            <p:nvPr/>
          </p:nvSpPr>
          <p:spPr bwMode="auto">
            <a:xfrm>
              <a:off x="6616050" y="3105853"/>
              <a:ext cx="39688" cy="33338"/>
            </a:xfrm>
            <a:custGeom>
              <a:avLst/>
              <a:gdLst>
                <a:gd name="T0" fmla="*/ 4 w 6"/>
                <a:gd name="T1" fmla="*/ 3 h 5"/>
                <a:gd name="T2" fmla="*/ 2 w 6"/>
                <a:gd name="T3" fmla="*/ 4 h 5"/>
                <a:gd name="T4" fmla="*/ 0 w 6"/>
                <a:gd name="T5" fmla="*/ 4 h 5"/>
                <a:gd name="T6" fmla="*/ 0 w 6"/>
                <a:gd name="T7" fmla="*/ 3 h 5"/>
                <a:gd name="T8" fmla="*/ 0 w 6"/>
                <a:gd name="T9" fmla="*/ 3 h 5"/>
                <a:gd name="T10" fmla="*/ 1 w 6"/>
                <a:gd name="T11" fmla="*/ 2 h 5"/>
                <a:gd name="T12" fmla="*/ 1 w 6"/>
                <a:gd name="T13" fmla="*/ 1 h 5"/>
                <a:gd name="T14" fmla="*/ 1 w 6"/>
                <a:gd name="T15" fmla="*/ 0 h 5"/>
                <a:gd name="T16" fmla="*/ 2 w 6"/>
                <a:gd name="T17" fmla="*/ 0 h 5"/>
                <a:gd name="T18" fmla="*/ 4 w 6"/>
                <a:gd name="T19" fmla="*/ 0 h 5"/>
                <a:gd name="T20" fmla="*/ 4 w 6"/>
                <a:gd name="T21" fmla="*/ 0 h 5"/>
                <a:gd name="T22" fmla="*/ 4 w 6"/>
                <a:gd name="T2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5">
                  <a:moveTo>
                    <a:pt x="4" y="3"/>
                  </a:moveTo>
                  <a:cubicBezTo>
                    <a:pt x="4" y="3"/>
                    <a:pt x="3" y="4"/>
                    <a:pt x="2" y="4"/>
                  </a:cubicBezTo>
                  <a:cubicBezTo>
                    <a:pt x="1" y="5"/>
                    <a:pt x="0" y="5"/>
                    <a:pt x="0" y="4"/>
                  </a:cubicBezTo>
                  <a:cubicBezTo>
                    <a:pt x="0" y="4"/>
                    <a:pt x="0" y="4"/>
                    <a:pt x="0" y="3"/>
                  </a:cubicBezTo>
                  <a:cubicBezTo>
                    <a:pt x="0" y="3"/>
                    <a:pt x="0" y="3"/>
                    <a:pt x="0" y="3"/>
                  </a:cubicBezTo>
                  <a:cubicBezTo>
                    <a:pt x="0" y="3"/>
                    <a:pt x="0" y="3"/>
                    <a:pt x="1" y="2"/>
                  </a:cubicBezTo>
                  <a:cubicBezTo>
                    <a:pt x="1" y="2"/>
                    <a:pt x="1" y="1"/>
                    <a:pt x="1" y="1"/>
                  </a:cubicBezTo>
                  <a:cubicBezTo>
                    <a:pt x="1" y="1"/>
                    <a:pt x="1" y="1"/>
                    <a:pt x="1" y="0"/>
                  </a:cubicBezTo>
                  <a:cubicBezTo>
                    <a:pt x="2" y="0"/>
                    <a:pt x="2" y="1"/>
                    <a:pt x="2" y="0"/>
                  </a:cubicBezTo>
                  <a:cubicBezTo>
                    <a:pt x="3" y="0"/>
                    <a:pt x="3" y="0"/>
                    <a:pt x="4" y="0"/>
                  </a:cubicBezTo>
                  <a:cubicBezTo>
                    <a:pt x="4" y="0"/>
                    <a:pt x="4" y="0"/>
                    <a:pt x="4" y="0"/>
                  </a:cubicBezTo>
                  <a:cubicBezTo>
                    <a:pt x="6" y="0"/>
                    <a:pt x="4" y="2"/>
                    <a:pt x="4" y="3"/>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Freeform 37"/>
            <p:cNvSpPr/>
            <p:nvPr/>
          </p:nvSpPr>
          <p:spPr bwMode="auto">
            <a:xfrm>
              <a:off x="6635100" y="3078866"/>
              <a:ext cx="53975" cy="80963"/>
            </a:xfrm>
            <a:custGeom>
              <a:avLst/>
              <a:gdLst>
                <a:gd name="T0" fmla="*/ 7 w 8"/>
                <a:gd name="T1" fmla="*/ 11 h 12"/>
                <a:gd name="T2" fmla="*/ 6 w 8"/>
                <a:gd name="T3" fmla="*/ 12 h 12"/>
                <a:gd name="T4" fmla="*/ 3 w 8"/>
                <a:gd name="T5" fmla="*/ 11 h 12"/>
                <a:gd name="T6" fmla="*/ 1 w 8"/>
                <a:gd name="T7" fmla="*/ 11 h 12"/>
                <a:gd name="T8" fmla="*/ 1 w 8"/>
                <a:gd name="T9" fmla="*/ 11 h 12"/>
                <a:gd name="T10" fmla="*/ 2 w 8"/>
                <a:gd name="T11" fmla="*/ 10 h 12"/>
                <a:gd name="T12" fmla="*/ 0 w 8"/>
                <a:gd name="T13" fmla="*/ 9 h 12"/>
                <a:gd name="T14" fmla="*/ 2 w 8"/>
                <a:gd name="T15" fmla="*/ 8 h 12"/>
                <a:gd name="T16" fmla="*/ 4 w 8"/>
                <a:gd name="T17" fmla="*/ 7 h 12"/>
                <a:gd name="T18" fmla="*/ 3 w 8"/>
                <a:gd name="T19" fmla="*/ 6 h 12"/>
                <a:gd name="T20" fmla="*/ 2 w 8"/>
                <a:gd name="T21" fmla="*/ 2 h 12"/>
                <a:gd name="T22" fmla="*/ 3 w 8"/>
                <a:gd name="T23" fmla="*/ 1 h 12"/>
                <a:gd name="T24" fmla="*/ 3 w 8"/>
                <a:gd name="T25" fmla="*/ 1 h 12"/>
                <a:gd name="T26" fmla="*/ 4 w 8"/>
                <a:gd name="T27" fmla="*/ 1 h 12"/>
                <a:gd name="T28" fmla="*/ 6 w 8"/>
                <a:gd name="T29" fmla="*/ 0 h 12"/>
                <a:gd name="T30" fmla="*/ 6 w 8"/>
                <a:gd name="T31" fmla="*/ 0 h 12"/>
                <a:gd name="T32" fmla="*/ 6 w 8"/>
                <a:gd name="T33" fmla="*/ 0 h 12"/>
                <a:gd name="T34" fmla="*/ 6 w 8"/>
                <a:gd name="T35" fmla="*/ 1 h 12"/>
                <a:gd name="T36" fmla="*/ 7 w 8"/>
                <a:gd name="T37" fmla="*/ 1 h 12"/>
                <a:gd name="T38" fmla="*/ 8 w 8"/>
                <a:gd name="T39" fmla="*/ 2 h 12"/>
                <a:gd name="T40" fmla="*/ 7 w 8"/>
                <a:gd name="T41" fmla="*/ 3 h 12"/>
                <a:gd name="T42" fmla="*/ 6 w 8"/>
                <a:gd name="T43" fmla="*/ 4 h 12"/>
                <a:gd name="T44" fmla="*/ 7 w 8"/>
                <a:gd name="T45" fmla="*/ 6 h 12"/>
                <a:gd name="T46" fmla="*/ 7 w 8"/>
                <a:gd name="T47" fmla="*/ 1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 h="12">
                  <a:moveTo>
                    <a:pt x="7" y="11"/>
                  </a:moveTo>
                  <a:cubicBezTo>
                    <a:pt x="7" y="11"/>
                    <a:pt x="6" y="12"/>
                    <a:pt x="6" y="12"/>
                  </a:cubicBezTo>
                  <a:cubicBezTo>
                    <a:pt x="4" y="12"/>
                    <a:pt x="4" y="11"/>
                    <a:pt x="3" y="11"/>
                  </a:cubicBezTo>
                  <a:cubicBezTo>
                    <a:pt x="2" y="11"/>
                    <a:pt x="2" y="12"/>
                    <a:pt x="1" y="11"/>
                  </a:cubicBezTo>
                  <a:cubicBezTo>
                    <a:pt x="1" y="11"/>
                    <a:pt x="1" y="11"/>
                    <a:pt x="1" y="11"/>
                  </a:cubicBezTo>
                  <a:cubicBezTo>
                    <a:pt x="1" y="11"/>
                    <a:pt x="1" y="11"/>
                    <a:pt x="2" y="10"/>
                  </a:cubicBezTo>
                  <a:cubicBezTo>
                    <a:pt x="1" y="10"/>
                    <a:pt x="0" y="10"/>
                    <a:pt x="0" y="9"/>
                  </a:cubicBezTo>
                  <a:cubicBezTo>
                    <a:pt x="0" y="9"/>
                    <a:pt x="1" y="9"/>
                    <a:pt x="2" y="8"/>
                  </a:cubicBezTo>
                  <a:cubicBezTo>
                    <a:pt x="3" y="8"/>
                    <a:pt x="3" y="7"/>
                    <a:pt x="4" y="7"/>
                  </a:cubicBezTo>
                  <a:cubicBezTo>
                    <a:pt x="4" y="6"/>
                    <a:pt x="4" y="6"/>
                    <a:pt x="3" y="6"/>
                  </a:cubicBezTo>
                  <a:cubicBezTo>
                    <a:pt x="2" y="4"/>
                    <a:pt x="2" y="2"/>
                    <a:pt x="2" y="2"/>
                  </a:cubicBezTo>
                  <a:cubicBezTo>
                    <a:pt x="2" y="1"/>
                    <a:pt x="3" y="1"/>
                    <a:pt x="3" y="1"/>
                  </a:cubicBezTo>
                  <a:cubicBezTo>
                    <a:pt x="3" y="1"/>
                    <a:pt x="3" y="1"/>
                    <a:pt x="3" y="1"/>
                  </a:cubicBezTo>
                  <a:cubicBezTo>
                    <a:pt x="4" y="1"/>
                    <a:pt x="4" y="1"/>
                    <a:pt x="4" y="1"/>
                  </a:cubicBezTo>
                  <a:cubicBezTo>
                    <a:pt x="5" y="1"/>
                    <a:pt x="5" y="0"/>
                    <a:pt x="6" y="0"/>
                  </a:cubicBezTo>
                  <a:cubicBezTo>
                    <a:pt x="6" y="0"/>
                    <a:pt x="6" y="0"/>
                    <a:pt x="6" y="0"/>
                  </a:cubicBezTo>
                  <a:cubicBezTo>
                    <a:pt x="6" y="0"/>
                    <a:pt x="6" y="0"/>
                    <a:pt x="6" y="0"/>
                  </a:cubicBezTo>
                  <a:cubicBezTo>
                    <a:pt x="6" y="0"/>
                    <a:pt x="6" y="1"/>
                    <a:pt x="6" y="1"/>
                  </a:cubicBezTo>
                  <a:cubicBezTo>
                    <a:pt x="7" y="1"/>
                    <a:pt x="7" y="1"/>
                    <a:pt x="7" y="1"/>
                  </a:cubicBezTo>
                  <a:cubicBezTo>
                    <a:pt x="8" y="1"/>
                    <a:pt x="8" y="1"/>
                    <a:pt x="8" y="2"/>
                  </a:cubicBezTo>
                  <a:cubicBezTo>
                    <a:pt x="8" y="2"/>
                    <a:pt x="8" y="3"/>
                    <a:pt x="7" y="3"/>
                  </a:cubicBezTo>
                  <a:cubicBezTo>
                    <a:pt x="7" y="4"/>
                    <a:pt x="6" y="4"/>
                    <a:pt x="6" y="4"/>
                  </a:cubicBezTo>
                  <a:cubicBezTo>
                    <a:pt x="6" y="4"/>
                    <a:pt x="6" y="4"/>
                    <a:pt x="7" y="6"/>
                  </a:cubicBezTo>
                  <a:cubicBezTo>
                    <a:pt x="7" y="8"/>
                    <a:pt x="8" y="9"/>
                    <a:pt x="7" y="11"/>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Freeform 38"/>
            <p:cNvSpPr>
              <a:spLocks noEditPoints="1"/>
            </p:cNvSpPr>
            <p:nvPr/>
          </p:nvSpPr>
          <p:spPr bwMode="auto">
            <a:xfrm>
              <a:off x="6562075" y="2926466"/>
              <a:ext cx="874713" cy="706438"/>
            </a:xfrm>
            <a:custGeom>
              <a:avLst/>
              <a:gdLst>
                <a:gd name="T0" fmla="*/ 47 w 131"/>
                <a:gd name="T1" fmla="*/ 53 h 106"/>
                <a:gd name="T2" fmla="*/ 42 w 131"/>
                <a:gd name="T3" fmla="*/ 54 h 106"/>
                <a:gd name="T4" fmla="*/ 46 w 131"/>
                <a:gd name="T5" fmla="*/ 46 h 106"/>
                <a:gd name="T6" fmla="*/ 51 w 131"/>
                <a:gd name="T7" fmla="*/ 48 h 106"/>
                <a:gd name="T8" fmla="*/ 57 w 131"/>
                <a:gd name="T9" fmla="*/ 52 h 106"/>
                <a:gd name="T10" fmla="*/ 68 w 131"/>
                <a:gd name="T11" fmla="*/ 50 h 106"/>
                <a:gd name="T12" fmla="*/ 71 w 131"/>
                <a:gd name="T13" fmla="*/ 55 h 106"/>
                <a:gd name="T14" fmla="*/ 69 w 131"/>
                <a:gd name="T15" fmla="*/ 63 h 106"/>
                <a:gd name="T16" fmla="*/ 66 w 131"/>
                <a:gd name="T17" fmla="*/ 55 h 106"/>
                <a:gd name="T18" fmla="*/ 69 w 131"/>
                <a:gd name="T19" fmla="*/ 46 h 106"/>
                <a:gd name="T20" fmla="*/ 50 w 131"/>
                <a:gd name="T21" fmla="*/ 28 h 106"/>
                <a:gd name="T22" fmla="*/ 103 w 131"/>
                <a:gd name="T23" fmla="*/ 0 h 106"/>
                <a:gd name="T24" fmla="*/ 105 w 131"/>
                <a:gd name="T25" fmla="*/ 4 h 106"/>
                <a:gd name="T26" fmla="*/ 99 w 131"/>
                <a:gd name="T27" fmla="*/ 2 h 106"/>
                <a:gd name="T28" fmla="*/ 104 w 131"/>
                <a:gd name="T29" fmla="*/ 8 h 106"/>
                <a:gd name="T30" fmla="*/ 93 w 131"/>
                <a:gd name="T31" fmla="*/ 5 h 106"/>
                <a:gd name="T32" fmla="*/ 90 w 131"/>
                <a:gd name="T33" fmla="*/ 7 h 106"/>
                <a:gd name="T34" fmla="*/ 87 w 131"/>
                <a:gd name="T35" fmla="*/ 16 h 106"/>
                <a:gd name="T36" fmla="*/ 82 w 131"/>
                <a:gd name="T37" fmla="*/ 15 h 106"/>
                <a:gd name="T38" fmla="*/ 85 w 131"/>
                <a:gd name="T39" fmla="*/ 18 h 106"/>
                <a:gd name="T40" fmla="*/ 82 w 131"/>
                <a:gd name="T41" fmla="*/ 21 h 106"/>
                <a:gd name="T42" fmla="*/ 72 w 131"/>
                <a:gd name="T43" fmla="*/ 17 h 106"/>
                <a:gd name="T44" fmla="*/ 66 w 131"/>
                <a:gd name="T45" fmla="*/ 18 h 106"/>
                <a:gd name="T46" fmla="*/ 62 w 131"/>
                <a:gd name="T47" fmla="*/ 18 h 106"/>
                <a:gd name="T48" fmla="*/ 57 w 131"/>
                <a:gd name="T49" fmla="*/ 21 h 106"/>
                <a:gd name="T50" fmla="*/ 53 w 131"/>
                <a:gd name="T51" fmla="*/ 23 h 106"/>
                <a:gd name="T52" fmla="*/ 45 w 131"/>
                <a:gd name="T53" fmla="*/ 12 h 106"/>
                <a:gd name="T54" fmla="*/ 30 w 131"/>
                <a:gd name="T55" fmla="*/ 31 h 106"/>
                <a:gd name="T56" fmla="*/ 44 w 131"/>
                <a:gd name="T57" fmla="*/ 20 h 106"/>
                <a:gd name="T58" fmla="*/ 41 w 131"/>
                <a:gd name="T59" fmla="*/ 28 h 106"/>
                <a:gd name="T60" fmla="*/ 37 w 131"/>
                <a:gd name="T61" fmla="*/ 34 h 106"/>
                <a:gd name="T62" fmla="*/ 29 w 131"/>
                <a:gd name="T63" fmla="*/ 32 h 106"/>
                <a:gd name="T64" fmla="*/ 29 w 131"/>
                <a:gd name="T65" fmla="*/ 32 h 106"/>
                <a:gd name="T66" fmla="*/ 26 w 131"/>
                <a:gd name="T67" fmla="*/ 32 h 106"/>
                <a:gd name="T68" fmla="*/ 10 w 131"/>
                <a:gd name="T69" fmla="*/ 44 h 106"/>
                <a:gd name="T70" fmla="*/ 5 w 131"/>
                <a:gd name="T71" fmla="*/ 53 h 106"/>
                <a:gd name="T72" fmla="*/ 29 w 131"/>
                <a:gd name="T73" fmla="*/ 57 h 106"/>
                <a:gd name="T74" fmla="*/ 26 w 131"/>
                <a:gd name="T75" fmla="*/ 45 h 106"/>
                <a:gd name="T76" fmla="*/ 39 w 131"/>
                <a:gd name="T77" fmla="*/ 53 h 106"/>
                <a:gd name="T78" fmla="*/ 45 w 131"/>
                <a:gd name="T79" fmla="*/ 74 h 106"/>
                <a:gd name="T80" fmla="*/ 73 w 131"/>
                <a:gd name="T81" fmla="*/ 79 h 106"/>
                <a:gd name="T82" fmla="*/ 85 w 131"/>
                <a:gd name="T83" fmla="*/ 79 h 106"/>
                <a:gd name="T84" fmla="*/ 95 w 131"/>
                <a:gd name="T85" fmla="*/ 106 h 106"/>
                <a:gd name="T86" fmla="*/ 110 w 131"/>
                <a:gd name="T87" fmla="*/ 82 h 106"/>
                <a:gd name="T88" fmla="*/ 115 w 131"/>
                <a:gd name="T89" fmla="*/ 99 h 106"/>
                <a:gd name="T90" fmla="*/ 123 w 131"/>
                <a:gd name="T91" fmla="*/ 79 h 106"/>
                <a:gd name="T92" fmla="*/ 125 w 131"/>
                <a:gd name="T93" fmla="*/ 53 h 106"/>
                <a:gd name="T94" fmla="*/ 126 w 131"/>
                <a:gd name="T95" fmla="*/ 48 h 106"/>
                <a:gd name="T96" fmla="*/ 127 w 131"/>
                <a:gd name="T97" fmla="*/ 49 h 106"/>
                <a:gd name="T98" fmla="*/ 121 w 131"/>
                <a:gd name="T99" fmla="*/ 26 h 106"/>
                <a:gd name="T100" fmla="*/ 113 w 131"/>
                <a:gd name="T101" fmla="*/ 11 h 106"/>
                <a:gd name="T102" fmla="*/ 118 w 131"/>
                <a:gd name="T103" fmla="*/ 17 h 106"/>
                <a:gd name="T104" fmla="*/ 89 w 131"/>
                <a:gd name="T105" fmla="*/ 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1" h="106">
                  <a:moveTo>
                    <a:pt x="58" y="54"/>
                  </a:moveTo>
                  <a:cubicBezTo>
                    <a:pt x="57" y="55"/>
                    <a:pt x="54" y="56"/>
                    <a:pt x="52" y="54"/>
                  </a:cubicBezTo>
                  <a:cubicBezTo>
                    <a:pt x="51" y="54"/>
                    <a:pt x="50" y="53"/>
                    <a:pt x="49" y="53"/>
                  </a:cubicBezTo>
                  <a:cubicBezTo>
                    <a:pt x="48" y="53"/>
                    <a:pt x="47" y="53"/>
                    <a:pt x="47" y="53"/>
                  </a:cubicBezTo>
                  <a:cubicBezTo>
                    <a:pt x="47" y="54"/>
                    <a:pt x="47" y="54"/>
                    <a:pt x="46" y="54"/>
                  </a:cubicBezTo>
                  <a:cubicBezTo>
                    <a:pt x="46" y="54"/>
                    <a:pt x="45" y="54"/>
                    <a:pt x="44" y="54"/>
                  </a:cubicBezTo>
                  <a:cubicBezTo>
                    <a:pt x="43" y="54"/>
                    <a:pt x="43" y="54"/>
                    <a:pt x="42" y="54"/>
                  </a:cubicBezTo>
                  <a:cubicBezTo>
                    <a:pt x="42" y="54"/>
                    <a:pt x="42" y="54"/>
                    <a:pt x="42" y="54"/>
                  </a:cubicBezTo>
                  <a:cubicBezTo>
                    <a:pt x="43" y="52"/>
                    <a:pt x="42" y="52"/>
                    <a:pt x="42" y="52"/>
                  </a:cubicBezTo>
                  <a:cubicBezTo>
                    <a:pt x="42" y="51"/>
                    <a:pt x="42" y="51"/>
                    <a:pt x="43" y="50"/>
                  </a:cubicBezTo>
                  <a:cubicBezTo>
                    <a:pt x="43" y="49"/>
                    <a:pt x="44" y="49"/>
                    <a:pt x="45" y="48"/>
                  </a:cubicBezTo>
                  <a:cubicBezTo>
                    <a:pt x="46" y="46"/>
                    <a:pt x="46" y="46"/>
                    <a:pt x="46" y="46"/>
                  </a:cubicBezTo>
                  <a:cubicBezTo>
                    <a:pt x="47" y="45"/>
                    <a:pt x="48" y="46"/>
                    <a:pt x="48" y="47"/>
                  </a:cubicBezTo>
                  <a:cubicBezTo>
                    <a:pt x="48" y="47"/>
                    <a:pt x="49" y="49"/>
                    <a:pt x="49" y="49"/>
                  </a:cubicBezTo>
                  <a:cubicBezTo>
                    <a:pt x="49" y="49"/>
                    <a:pt x="49" y="49"/>
                    <a:pt x="49" y="49"/>
                  </a:cubicBezTo>
                  <a:cubicBezTo>
                    <a:pt x="49" y="49"/>
                    <a:pt x="51" y="49"/>
                    <a:pt x="51" y="48"/>
                  </a:cubicBezTo>
                  <a:cubicBezTo>
                    <a:pt x="52" y="46"/>
                    <a:pt x="54" y="47"/>
                    <a:pt x="54" y="47"/>
                  </a:cubicBezTo>
                  <a:cubicBezTo>
                    <a:pt x="54" y="47"/>
                    <a:pt x="54" y="47"/>
                    <a:pt x="53" y="48"/>
                  </a:cubicBezTo>
                  <a:cubicBezTo>
                    <a:pt x="52" y="48"/>
                    <a:pt x="53" y="49"/>
                    <a:pt x="53" y="49"/>
                  </a:cubicBezTo>
                  <a:cubicBezTo>
                    <a:pt x="55" y="50"/>
                    <a:pt x="57" y="52"/>
                    <a:pt x="57" y="52"/>
                  </a:cubicBezTo>
                  <a:cubicBezTo>
                    <a:pt x="58" y="53"/>
                    <a:pt x="58" y="54"/>
                    <a:pt x="58" y="54"/>
                  </a:cubicBezTo>
                  <a:moveTo>
                    <a:pt x="72" y="50"/>
                  </a:moveTo>
                  <a:cubicBezTo>
                    <a:pt x="72" y="50"/>
                    <a:pt x="70" y="50"/>
                    <a:pt x="69" y="50"/>
                  </a:cubicBezTo>
                  <a:cubicBezTo>
                    <a:pt x="69" y="49"/>
                    <a:pt x="68" y="49"/>
                    <a:pt x="68" y="50"/>
                  </a:cubicBezTo>
                  <a:cubicBezTo>
                    <a:pt x="68" y="50"/>
                    <a:pt x="67" y="52"/>
                    <a:pt x="68" y="52"/>
                  </a:cubicBezTo>
                  <a:cubicBezTo>
                    <a:pt x="68" y="52"/>
                    <a:pt x="69" y="52"/>
                    <a:pt x="69" y="53"/>
                  </a:cubicBezTo>
                  <a:cubicBezTo>
                    <a:pt x="70" y="54"/>
                    <a:pt x="70" y="54"/>
                    <a:pt x="70" y="55"/>
                  </a:cubicBezTo>
                  <a:cubicBezTo>
                    <a:pt x="71" y="55"/>
                    <a:pt x="71" y="55"/>
                    <a:pt x="71" y="55"/>
                  </a:cubicBezTo>
                  <a:cubicBezTo>
                    <a:pt x="71" y="56"/>
                    <a:pt x="70" y="56"/>
                    <a:pt x="70" y="57"/>
                  </a:cubicBezTo>
                  <a:cubicBezTo>
                    <a:pt x="70" y="57"/>
                    <a:pt x="70" y="57"/>
                    <a:pt x="71" y="58"/>
                  </a:cubicBezTo>
                  <a:cubicBezTo>
                    <a:pt x="71" y="58"/>
                    <a:pt x="72" y="62"/>
                    <a:pt x="72" y="62"/>
                  </a:cubicBezTo>
                  <a:cubicBezTo>
                    <a:pt x="71" y="63"/>
                    <a:pt x="69" y="63"/>
                    <a:pt x="69" y="63"/>
                  </a:cubicBezTo>
                  <a:cubicBezTo>
                    <a:pt x="65" y="62"/>
                    <a:pt x="65" y="61"/>
                    <a:pt x="65" y="60"/>
                  </a:cubicBezTo>
                  <a:cubicBezTo>
                    <a:pt x="65" y="60"/>
                    <a:pt x="65" y="58"/>
                    <a:pt x="65" y="58"/>
                  </a:cubicBezTo>
                  <a:cubicBezTo>
                    <a:pt x="67" y="58"/>
                    <a:pt x="68" y="56"/>
                    <a:pt x="68" y="56"/>
                  </a:cubicBezTo>
                  <a:cubicBezTo>
                    <a:pt x="67" y="55"/>
                    <a:pt x="66" y="55"/>
                    <a:pt x="66" y="55"/>
                  </a:cubicBezTo>
                  <a:cubicBezTo>
                    <a:pt x="65" y="54"/>
                    <a:pt x="63" y="51"/>
                    <a:pt x="63" y="50"/>
                  </a:cubicBezTo>
                  <a:cubicBezTo>
                    <a:pt x="63" y="49"/>
                    <a:pt x="64" y="48"/>
                    <a:pt x="64" y="48"/>
                  </a:cubicBezTo>
                  <a:cubicBezTo>
                    <a:pt x="65" y="47"/>
                    <a:pt x="65" y="48"/>
                    <a:pt x="66" y="48"/>
                  </a:cubicBezTo>
                  <a:cubicBezTo>
                    <a:pt x="67" y="48"/>
                    <a:pt x="68" y="46"/>
                    <a:pt x="69" y="46"/>
                  </a:cubicBezTo>
                  <a:cubicBezTo>
                    <a:pt x="69" y="46"/>
                    <a:pt x="70" y="47"/>
                    <a:pt x="71" y="47"/>
                  </a:cubicBezTo>
                  <a:cubicBezTo>
                    <a:pt x="71" y="47"/>
                    <a:pt x="72" y="49"/>
                    <a:pt x="72" y="50"/>
                  </a:cubicBezTo>
                  <a:moveTo>
                    <a:pt x="50" y="27"/>
                  </a:moveTo>
                  <a:cubicBezTo>
                    <a:pt x="50" y="27"/>
                    <a:pt x="50" y="28"/>
                    <a:pt x="50" y="28"/>
                  </a:cubicBezTo>
                  <a:cubicBezTo>
                    <a:pt x="48" y="27"/>
                    <a:pt x="48" y="26"/>
                    <a:pt x="48" y="26"/>
                  </a:cubicBezTo>
                  <a:cubicBezTo>
                    <a:pt x="49" y="25"/>
                    <a:pt x="50" y="27"/>
                    <a:pt x="50" y="27"/>
                  </a:cubicBezTo>
                  <a:moveTo>
                    <a:pt x="112" y="10"/>
                  </a:moveTo>
                  <a:cubicBezTo>
                    <a:pt x="107" y="3"/>
                    <a:pt x="106" y="3"/>
                    <a:pt x="103" y="0"/>
                  </a:cubicBezTo>
                  <a:cubicBezTo>
                    <a:pt x="103" y="0"/>
                    <a:pt x="103" y="0"/>
                    <a:pt x="103" y="0"/>
                  </a:cubicBezTo>
                  <a:cubicBezTo>
                    <a:pt x="104" y="1"/>
                    <a:pt x="104" y="1"/>
                    <a:pt x="105" y="3"/>
                  </a:cubicBezTo>
                  <a:cubicBezTo>
                    <a:pt x="105" y="3"/>
                    <a:pt x="105" y="2"/>
                    <a:pt x="105" y="2"/>
                  </a:cubicBezTo>
                  <a:cubicBezTo>
                    <a:pt x="105" y="3"/>
                    <a:pt x="105" y="3"/>
                    <a:pt x="105" y="4"/>
                  </a:cubicBezTo>
                  <a:cubicBezTo>
                    <a:pt x="104" y="3"/>
                    <a:pt x="104" y="3"/>
                    <a:pt x="103" y="3"/>
                  </a:cubicBezTo>
                  <a:cubicBezTo>
                    <a:pt x="103" y="3"/>
                    <a:pt x="103" y="3"/>
                    <a:pt x="103" y="4"/>
                  </a:cubicBezTo>
                  <a:cubicBezTo>
                    <a:pt x="102" y="3"/>
                    <a:pt x="101" y="1"/>
                    <a:pt x="99" y="1"/>
                  </a:cubicBezTo>
                  <a:cubicBezTo>
                    <a:pt x="99" y="1"/>
                    <a:pt x="99" y="1"/>
                    <a:pt x="99" y="2"/>
                  </a:cubicBezTo>
                  <a:cubicBezTo>
                    <a:pt x="99" y="2"/>
                    <a:pt x="99" y="1"/>
                    <a:pt x="99" y="1"/>
                  </a:cubicBezTo>
                  <a:cubicBezTo>
                    <a:pt x="100" y="3"/>
                    <a:pt x="104" y="3"/>
                    <a:pt x="104" y="7"/>
                  </a:cubicBezTo>
                  <a:cubicBezTo>
                    <a:pt x="104" y="7"/>
                    <a:pt x="103" y="7"/>
                    <a:pt x="103" y="7"/>
                  </a:cubicBezTo>
                  <a:cubicBezTo>
                    <a:pt x="103" y="7"/>
                    <a:pt x="104" y="8"/>
                    <a:pt x="104" y="8"/>
                  </a:cubicBezTo>
                  <a:cubicBezTo>
                    <a:pt x="104" y="8"/>
                    <a:pt x="104" y="8"/>
                    <a:pt x="101" y="5"/>
                  </a:cubicBezTo>
                  <a:cubicBezTo>
                    <a:pt x="100" y="6"/>
                    <a:pt x="100" y="6"/>
                    <a:pt x="100" y="6"/>
                  </a:cubicBezTo>
                  <a:cubicBezTo>
                    <a:pt x="100" y="6"/>
                    <a:pt x="100" y="6"/>
                    <a:pt x="100" y="8"/>
                  </a:cubicBezTo>
                  <a:cubicBezTo>
                    <a:pt x="98" y="7"/>
                    <a:pt x="96" y="5"/>
                    <a:pt x="93" y="5"/>
                  </a:cubicBezTo>
                  <a:cubicBezTo>
                    <a:pt x="93" y="5"/>
                    <a:pt x="92" y="5"/>
                    <a:pt x="92" y="6"/>
                  </a:cubicBezTo>
                  <a:cubicBezTo>
                    <a:pt x="90" y="5"/>
                    <a:pt x="90" y="5"/>
                    <a:pt x="90" y="5"/>
                  </a:cubicBezTo>
                  <a:cubicBezTo>
                    <a:pt x="90" y="5"/>
                    <a:pt x="90" y="5"/>
                    <a:pt x="90" y="5"/>
                  </a:cubicBezTo>
                  <a:cubicBezTo>
                    <a:pt x="90" y="6"/>
                    <a:pt x="90" y="6"/>
                    <a:pt x="90" y="7"/>
                  </a:cubicBezTo>
                  <a:cubicBezTo>
                    <a:pt x="89" y="7"/>
                    <a:pt x="89" y="7"/>
                    <a:pt x="87" y="6"/>
                  </a:cubicBezTo>
                  <a:cubicBezTo>
                    <a:pt x="87" y="7"/>
                    <a:pt x="88" y="7"/>
                    <a:pt x="88" y="8"/>
                  </a:cubicBezTo>
                  <a:cubicBezTo>
                    <a:pt x="86" y="9"/>
                    <a:pt x="85" y="11"/>
                    <a:pt x="83" y="12"/>
                  </a:cubicBezTo>
                  <a:cubicBezTo>
                    <a:pt x="84" y="13"/>
                    <a:pt x="86" y="14"/>
                    <a:pt x="87" y="16"/>
                  </a:cubicBezTo>
                  <a:cubicBezTo>
                    <a:pt x="87" y="16"/>
                    <a:pt x="87" y="16"/>
                    <a:pt x="87" y="16"/>
                  </a:cubicBezTo>
                  <a:cubicBezTo>
                    <a:pt x="84" y="13"/>
                    <a:pt x="82" y="12"/>
                    <a:pt x="82" y="12"/>
                  </a:cubicBezTo>
                  <a:cubicBezTo>
                    <a:pt x="82" y="13"/>
                    <a:pt x="82" y="13"/>
                    <a:pt x="83" y="15"/>
                  </a:cubicBezTo>
                  <a:cubicBezTo>
                    <a:pt x="82" y="15"/>
                    <a:pt x="82" y="15"/>
                    <a:pt x="82" y="15"/>
                  </a:cubicBezTo>
                  <a:cubicBezTo>
                    <a:pt x="82" y="14"/>
                    <a:pt x="82" y="14"/>
                    <a:pt x="81" y="13"/>
                  </a:cubicBezTo>
                  <a:cubicBezTo>
                    <a:pt x="80" y="14"/>
                    <a:pt x="80" y="14"/>
                    <a:pt x="82" y="18"/>
                  </a:cubicBezTo>
                  <a:cubicBezTo>
                    <a:pt x="83" y="16"/>
                    <a:pt x="83" y="16"/>
                    <a:pt x="84" y="16"/>
                  </a:cubicBezTo>
                  <a:cubicBezTo>
                    <a:pt x="85" y="17"/>
                    <a:pt x="85" y="18"/>
                    <a:pt x="85" y="18"/>
                  </a:cubicBezTo>
                  <a:cubicBezTo>
                    <a:pt x="85" y="18"/>
                    <a:pt x="85" y="19"/>
                    <a:pt x="85" y="19"/>
                  </a:cubicBezTo>
                  <a:cubicBezTo>
                    <a:pt x="84" y="18"/>
                    <a:pt x="84" y="18"/>
                    <a:pt x="84" y="18"/>
                  </a:cubicBezTo>
                  <a:cubicBezTo>
                    <a:pt x="83" y="18"/>
                    <a:pt x="83" y="18"/>
                    <a:pt x="83" y="18"/>
                  </a:cubicBezTo>
                  <a:cubicBezTo>
                    <a:pt x="82" y="21"/>
                    <a:pt x="82" y="21"/>
                    <a:pt x="82" y="21"/>
                  </a:cubicBezTo>
                  <a:cubicBezTo>
                    <a:pt x="82" y="21"/>
                    <a:pt x="81" y="21"/>
                    <a:pt x="81" y="21"/>
                  </a:cubicBezTo>
                  <a:cubicBezTo>
                    <a:pt x="83" y="14"/>
                    <a:pt x="77" y="12"/>
                    <a:pt x="77" y="12"/>
                  </a:cubicBezTo>
                  <a:cubicBezTo>
                    <a:pt x="76" y="14"/>
                    <a:pt x="76" y="14"/>
                    <a:pt x="79" y="18"/>
                  </a:cubicBezTo>
                  <a:cubicBezTo>
                    <a:pt x="76" y="18"/>
                    <a:pt x="75" y="16"/>
                    <a:pt x="72" y="17"/>
                  </a:cubicBezTo>
                  <a:cubicBezTo>
                    <a:pt x="72" y="17"/>
                    <a:pt x="72" y="18"/>
                    <a:pt x="72" y="18"/>
                  </a:cubicBezTo>
                  <a:cubicBezTo>
                    <a:pt x="71" y="18"/>
                    <a:pt x="71" y="18"/>
                    <a:pt x="70" y="18"/>
                  </a:cubicBezTo>
                  <a:cubicBezTo>
                    <a:pt x="69" y="18"/>
                    <a:pt x="69" y="18"/>
                    <a:pt x="68" y="18"/>
                  </a:cubicBezTo>
                  <a:cubicBezTo>
                    <a:pt x="68" y="18"/>
                    <a:pt x="68" y="18"/>
                    <a:pt x="66" y="18"/>
                  </a:cubicBezTo>
                  <a:cubicBezTo>
                    <a:pt x="65" y="19"/>
                    <a:pt x="65" y="19"/>
                    <a:pt x="62" y="19"/>
                  </a:cubicBezTo>
                  <a:cubicBezTo>
                    <a:pt x="62" y="19"/>
                    <a:pt x="62" y="20"/>
                    <a:pt x="62" y="20"/>
                  </a:cubicBezTo>
                  <a:cubicBezTo>
                    <a:pt x="62" y="20"/>
                    <a:pt x="61" y="20"/>
                    <a:pt x="61" y="19"/>
                  </a:cubicBezTo>
                  <a:cubicBezTo>
                    <a:pt x="61" y="19"/>
                    <a:pt x="62" y="18"/>
                    <a:pt x="62" y="18"/>
                  </a:cubicBezTo>
                  <a:cubicBezTo>
                    <a:pt x="61" y="17"/>
                    <a:pt x="61" y="17"/>
                    <a:pt x="60" y="18"/>
                  </a:cubicBezTo>
                  <a:cubicBezTo>
                    <a:pt x="59" y="19"/>
                    <a:pt x="60" y="20"/>
                    <a:pt x="60" y="21"/>
                  </a:cubicBezTo>
                  <a:cubicBezTo>
                    <a:pt x="60" y="21"/>
                    <a:pt x="59" y="20"/>
                    <a:pt x="59" y="20"/>
                  </a:cubicBezTo>
                  <a:cubicBezTo>
                    <a:pt x="58" y="20"/>
                    <a:pt x="58" y="20"/>
                    <a:pt x="57" y="21"/>
                  </a:cubicBezTo>
                  <a:cubicBezTo>
                    <a:pt x="57" y="21"/>
                    <a:pt x="57" y="22"/>
                    <a:pt x="57" y="22"/>
                  </a:cubicBezTo>
                  <a:cubicBezTo>
                    <a:pt x="56" y="23"/>
                    <a:pt x="56" y="23"/>
                    <a:pt x="56" y="23"/>
                  </a:cubicBezTo>
                  <a:cubicBezTo>
                    <a:pt x="56" y="23"/>
                    <a:pt x="56" y="23"/>
                    <a:pt x="54" y="22"/>
                  </a:cubicBezTo>
                  <a:cubicBezTo>
                    <a:pt x="54" y="22"/>
                    <a:pt x="53" y="22"/>
                    <a:pt x="53" y="23"/>
                  </a:cubicBezTo>
                  <a:cubicBezTo>
                    <a:pt x="52" y="22"/>
                    <a:pt x="53" y="21"/>
                    <a:pt x="52" y="20"/>
                  </a:cubicBezTo>
                  <a:cubicBezTo>
                    <a:pt x="54" y="20"/>
                    <a:pt x="56" y="21"/>
                    <a:pt x="58" y="20"/>
                  </a:cubicBezTo>
                  <a:cubicBezTo>
                    <a:pt x="57" y="18"/>
                    <a:pt x="56" y="17"/>
                    <a:pt x="56" y="17"/>
                  </a:cubicBezTo>
                  <a:cubicBezTo>
                    <a:pt x="45" y="12"/>
                    <a:pt x="45" y="12"/>
                    <a:pt x="45" y="12"/>
                  </a:cubicBezTo>
                  <a:cubicBezTo>
                    <a:pt x="41" y="12"/>
                    <a:pt x="27" y="20"/>
                    <a:pt x="26" y="22"/>
                  </a:cubicBezTo>
                  <a:cubicBezTo>
                    <a:pt x="25" y="23"/>
                    <a:pt x="24" y="28"/>
                    <a:pt x="28" y="27"/>
                  </a:cubicBezTo>
                  <a:cubicBezTo>
                    <a:pt x="29" y="27"/>
                    <a:pt x="29" y="26"/>
                    <a:pt x="29" y="26"/>
                  </a:cubicBezTo>
                  <a:cubicBezTo>
                    <a:pt x="30" y="27"/>
                    <a:pt x="29" y="29"/>
                    <a:pt x="30" y="31"/>
                  </a:cubicBezTo>
                  <a:cubicBezTo>
                    <a:pt x="36" y="32"/>
                    <a:pt x="37" y="25"/>
                    <a:pt x="37" y="25"/>
                  </a:cubicBezTo>
                  <a:cubicBezTo>
                    <a:pt x="37" y="25"/>
                    <a:pt x="37" y="24"/>
                    <a:pt x="36" y="24"/>
                  </a:cubicBezTo>
                  <a:cubicBezTo>
                    <a:pt x="37" y="22"/>
                    <a:pt x="41" y="22"/>
                    <a:pt x="41" y="19"/>
                  </a:cubicBezTo>
                  <a:cubicBezTo>
                    <a:pt x="43" y="19"/>
                    <a:pt x="44" y="19"/>
                    <a:pt x="44" y="20"/>
                  </a:cubicBezTo>
                  <a:cubicBezTo>
                    <a:pt x="43" y="21"/>
                    <a:pt x="41" y="21"/>
                    <a:pt x="40" y="23"/>
                  </a:cubicBezTo>
                  <a:cubicBezTo>
                    <a:pt x="40" y="23"/>
                    <a:pt x="40" y="25"/>
                    <a:pt x="41" y="27"/>
                  </a:cubicBezTo>
                  <a:cubicBezTo>
                    <a:pt x="42" y="26"/>
                    <a:pt x="47" y="25"/>
                    <a:pt x="46" y="28"/>
                  </a:cubicBezTo>
                  <a:cubicBezTo>
                    <a:pt x="45" y="28"/>
                    <a:pt x="43" y="28"/>
                    <a:pt x="41" y="28"/>
                  </a:cubicBezTo>
                  <a:cubicBezTo>
                    <a:pt x="41" y="28"/>
                    <a:pt x="41" y="28"/>
                    <a:pt x="41" y="29"/>
                  </a:cubicBezTo>
                  <a:cubicBezTo>
                    <a:pt x="41" y="29"/>
                    <a:pt x="42" y="29"/>
                    <a:pt x="42" y="30"/>
                  </a:cubicBezTo>
                  <a:cubicBezTo>
                    <a:pt x="42" y="30"/>
                    <a:pt x="41" y="30"/>
                    <a:pt x="41" y="30"/>
                  </a:cubicBezTo>
                  <a:cubicBezTo>
                    <a:pt x="39" y="29"/>
                    <a:pt x="39" y="29"/>
                    <a:pt x="37" y="34"/>
                  </a:cubicBezTo>
                  <a:cubicBezTo>
                    <a:pt x="35" y="33"/>
                    <a:pt x="33" y="33"/>
                    <a:pt x="30" y="32"/>
                  </a:cubicBezTo>
                  <a:cubicBezTo>
                    <a:pt x="30" y="32"/>
                    <a:pt x="30" y="32"/>
                    <a:pt x="30" y="32"/>
                  </a:cubicBezTo>
                  <a:cubicBezTo>
                    <a:pt x="30" y="32"/>
                    <a:pt x="30" y="32"/>
                    <a:pt x="30" y="32"/>
                  </a:cubicBezTo>
                  <a:cubicBezTo>
                    <a:pt x="30" y="32"/>
                    <a:pt x="30" y="32"/>
                    <a:pt x="29" y="32"/>
                  </a:cubicBezTo>
                  <a:cubicBezTo>
                    <a:pt x="29" y="32"/>
                    <a:pt x="29" y="32"/>
                    <a:pt x="29" y="32"/>
                  </a:cubicBezTo>
                  <a:cubicBezTo>
                    <a:pt x="29" y="32"/>
                    <a:pt x="29" y="32"/>
                    <a:pt x="29" y="32"/>
                  </a:cubicBezTo>
                  <a:cubicBezTo>
                    <a:pt x="29" y="32"/>
                    <a:pt x="29" y="32"/>
                    <a:pt x="29" y="32"/>
                  </a:cubicBezTo>
                  <a:cubicBezTo>
                    <a:pt x="29" y="32"/>
                    <a:pt x="29" y="32"/>
                    <a:pt x="29" y="32"/>
                  </a:cubicBezTo>
                  <a:cubicBezTo>
                    <a:pt x="29" y="32"/>
                    <a:pt x="29" y="32"/>
                    <a:pt x="29" y="32"/>
                  </a:cubicBezTo>
                  <a:cubicBezTo>
                    <a:pt x="29" y="32"/>
                    <a:pt x="29" y="32"/>
                    <a:pt x="29" y="32"/>
                  </a:cubicBezTo>
                  <a:cubicBezTo>
                    <a:pt x="28" y="31"/>
                    <a:pt x="28" y="31"/>
                    <a:pt x="29" y="29"/>
                  </a:cubicBezTo>
                  <a:cubicBezTo>
                    <a:pt x="27" y="28"/>
                    <a:pt x="25" y="29"/>
                    <a:pt x="26" y="32"/>
                  </a:cubicBezTo>
                  <a:cubicBezTo>
                    <a:pt x="26" y="32"/>
                    <a:pt x="25" y="32"/>
                    <a:pt x="25" y="32"/>
                  </a:cubicBezTo>
                  <a:cubicBezTo>
                    <a:pt x="25" y="32"/>
                    <a:pt x="25" y="32"/>
                    <a:pt x="18" y="34"/>
                  </a:cubicBezTo>
                  <a:cubicBezTo>
                    <a:pt x="17" y="38"/>
                    <a:pt x="13" y="36"/>
                    <a:pt x="10" y="37"/>
                  </a:cubicBezTo>
                  <a:cubicBezTo>
                    <a:pt x="16" y="45"/>
                    <a:pt x="10" y="44"/>
                    <a:pt x="10" y="44"/>
                  </a:cubicBezTo>
                  <a:cubicBezTo>
                    <a:pt x="4" y="42"/>
                    <a:pt x="4" y="42"/>
                    <a:pt x="4" y="42"/>
                  </a:cubicBezTo>
                  <a:cubicBezTo>
                    <a:pt x="4" y="42"/>
                    <a:pt x="0" y="49"/>
                    <a:pt x="1" y="52"/>
                  </a:cubicBezTo>
                  <a:cubicBezTo>
                    <a:pt x="3" y="52"/>
                    <a:pt x="3" y="52"/>
                    <a:pt x="4" y="54"/>
                  </a:cubicBezTo>
                  <a:cubicBezTo>
                    <a:pt x="4" y="54"/>
                    <a:pt x="5" y="53"/>
                    <a:pt x="5" y="53"/>
                  </a:cubicBezTo>
                  <a:cubicBezTo>
                    <a:pt x="9" y="54"/>
                    <a:pt x="11" y="48"/>
                    <a:pt x="15" y="48"/>
                  </a:cubicBezTo>
                  <a:cubicBezTo>
                    <a:pt x="16" y="47"/>
                    <a:pt x="16" y="46"/>
                    <a:pt x="17" y="46"/>
                  </a:cubicBezTo>
                  <a:cubicBezTo>
                    <a:pt x="19" y="47"/>
                    <a:pt x="21" y="45"/>
                    <a:pt x="23" y="46"/>
                  </a:cubicBezTo>
                  <a:cubicBezTo>
                    <a:pt x="26" y="49"/>
                    <a:pt x="27" y="53"/>
                    <a:pt x="29" y="57"/>
                  </a:cubicBezTo>
                  <a:cubicBezTo>
                    <a:pt x="29" y="57"/>
                    <a:pt x="29" y="56"/>
                    <a:pt x="30" y="56"/>
                  </a:cubicBezTo>
                  <a:cubicBezTo>
                    <a:pt x="30" y="54"/>
                    <a:pt x="30" y="54"/>
                    <a:pt x="30" y="53"/>
                  </a:cubicBezTo>
                  <a:cubicBezTo>
                    <a:pt x="30" y="53"/>
                    <a:pt x="31" y="53"/>
                    <a:pt x="31" y="53"/>
                  </a:cubicBezTo>
                  <a:cubicBezTo>
                    <a:pt x="30" y="50"/>
                    <a:pt x="25" y="49"/>
                    <a:pt x="26" y="45"/>
                  </a:cubicBezTo>
                  <a:cubicBezTo>
                    <a:pt x="27" y="45"/>
                    <a:pt x="27" y="44"/>
                    <a:pt x="27" y="44"/>
                  </a:cubicBezTo>
                  <a:cubicBezTo>
                    <a:pt x="33" y="49"/>
                    <a:pt x="33" y="53"/>
                    <a:pt x="33" y="60"/>
                  </a:cubicBezTo>
                  <a:cubicBezTo>
                    <a:pt x="33" y="60"/>
                    <a:pt x="40" y="60"/>
                    <a:pt x="36" y="55"/>
                  </a:cubicBezTo>
                  <a:cubicBezTo>
                    <a:pt x="38" y="54"/>
                    <a:pt x="39" y="53"/>
                    <a:pt x="39" y="53"/>
                  </a:cubicBezTo>
                  <a:cubicBezTo>
                    <a:pt x="41" y="56"/>
                    <a:pt x="40" y="59"/>
                    <a:pt x="42" y="61"/>
                  </a:cubicBezTo>
                  <a:cubicBezTo>
                    <a:pt x="43" y="61"/>
                    <a:pt x="48" y="61"/>
                    <a:pt x="50" y="61"/>
                  </a:cubicBezTo>
                  <a:cubicBezTo>
                    <a:pt x="51" y="64"/>
                    <a:pt x="48" y="68"/>
                    <a:pt x="47" y="69"/>
                  </a:cubicBezTo>
                  <a:cubicBezTo>
                    <a:pt x="42" y="69"/>
                    <a:pt x="45" y="74"/>
                    <a:pt x="45" y="74"/>
                  </a:cubicBezTo>
                  <a:cubicBezTo>
                    <a:pt x="46" y="75"/>
                    <a:pt x="48" y="74"/>
                    <a:pt x="49" y="74"/>
                  </a:cubicBezTo>
                  <a:cubicBezTo>
                    <a:pt x="54" y="92"/>
                    <a:pt x="56" y="98"/>
                    <a:pt x="57" y="98"/>
                  </a:cubicBezTo>
                  <a:cubicBezTo>
                    <a:pt x="57" y="98"/>
                    <a:pt x="70" y="98"/>
                    <a:pt x="78" y="85"/>
                  </a:cubicBezTo>
                  <a:cubicBezTo>
                    <a:pt x="79" y="82"/>
                    <a:pt x="75" y="81"/>
                    <a:pt x="73" y="79"/>
                  </a:cubicBezTo>
                  <a:cubicBezTo>
                    <a:pt x="71" y="82"/>
                    <a:pt x="70" y="82"/>
                    <a:pt x="69" y="82"/>
                  </a:cubicBezTo>
                  <a:cubicBezTo>
                    <a:pt x="69" y="79"/>
                    <a:pt x="61" y="73"/>
                    <a:pt x="66" y="72"/>
                  </a:cubicBezTo>
                  <a:cubicBezTo>
                    <a:pt x="71" y="78"/>
                    <a:pt x="71" y="79"/>
                    <a:pt x="74" y="77"/>
                  </a:cubicBezTo>
                  <a:cubicBezTo>
                    <a:pt x="81" y="82"/>
                    <a:pt x="81" y="82"/>
                    <a:pt x="85" y="79"/>
                  </a:cubicBezTo>
                  <a:cubicBezTo>
                    <a:pt x="86" y="80"/>
                    <a:pt x="86" y="80"/>
                    <a:pt x="90" y="86"/>
                  </a:cubicBezTo>
                  <a:cubicBezTo>
                    <a:pt x="90" y="86"/>
                    <a:pt x="90" y="87"/>
                    <a:pt x="91" y="87"/>
                  </a:cubicBezTo>
                  <a:cubicBezTo>
                    <a:pt x="91" y="86"/>
                    <a:pt x="91" y="86"/>
                    <a:pt x="92" y="85"/>
                  </a:cubicBezTo>
                  <a:cubicBezTo>
                    <a:pt x="92" y="85"/>
                    <a:pt x="92" y="85"/>
                    <a:pt x="95" y="106"/>
                  </a:cubicBezTo>
                  <a:cubicBezTo>
                    <a:pt x="95" y="106"/>
                    <a:pt x="95" y="106"/>
                    <a:pt x="95" y="106"/>
                  </a:cubicBezTo>
                  <a:cubicBezTo>
                    <a:pt x="100" y="100"/>
                    <a:pt x="100" y="99"/>
                    <a:pt x="100" y="96"/>
                  </a:cubicBezTo>
                  <a:cubicBezTo>
                    <a:pt x="100" y="94"/>
                    <a:pt x="106" y="85"/>
                    <a:pt x="106" y="84"/>
                  </a:cubicBezTo>
                  <a:cubicBezTo>
                    <a:pt x="107" y="83"/>
                    <a:pt x="109" y="83"/>
                    <a:pt x="110" y="82"/>
                  </a:cubicBezTo>
                  <a:cubicBezTo>
                    <a:pt x="111" y="83"/>
                    <a:pt x="112" y="87"/>
                    <a:pt x="112" y="87"/>
                  </a:cubicBezTo>
                  <a:cubicBezTo>
                    <a:pt x="113" y="90"/>
                    <a:pt x="112" y="93"/>
                    <a:pt x="112" y="95"/>
                  </a:cubicBezTo>
                  <a:cubicBezTo>
                    <a:pt x="113" y="93"/>
                    <a:pt x="113" y="91"/>
                    <a:pt x="115" y="89"/>
                  </a:cubicBezTo>
                  <a:cubicBezTo>
                    <a:pt x="116" y="92"/>
                    <a:pt x="114" y="96"/>
                    <a:pt x="115" y="99"/>
                  </a:cubicBezTo>
                  <a:cubicBezTo>
                    <a:pt x="115" y="98"/>
                    <a:pt x="115" y="98"/>
                    <a:pt x="116" y="94"/>
                  </a:cubicBezTo>
                  <a:cubicBezTo>
                    <a:pt x="118" y="95"/>
                    <a:pt x="118" y="98"/>
                    <a:pt x="118" y="103"/>
                  </a:cubicBezTo>
                  <a:cubicBezTo>
                    <a:pt x="122" y="95"/>
                    <a:pt x="124" y="92"/>
                    <a:pt x="122" y="86"/>
                  </a:cubicBezTo>
                  <a:cubicBezTo>
                    <a:pt x="120" y="83"/>
                    <a:pt x="122" y="80"/>
                    <a:pt x="123" y="79"/>
                  </a:cubicBezTo>
                  <a:cubicBezTo>
                    <a:pt x="124" y="81"/>
                    <a:pt x="122" y="84"/>
                    <a:pt x="123" y="86"/>
                  </a:cubicBezTo>
                  <a:cubicBezTo>
                    <a:pt x="125" y="84"/>
                    <a:pt x="123" y="81"/>
                    <a:pt x="124" y="79"/>
                  </a:cubicBezTo>
                  <a:cubicBezTo>
                    <a:pt x="131" y="77"/>
                    <a:pt x="128" y="56"/>
                    <a:pt x="126" y="53"/>
                  </a:cubicBezTo>
                  <a:cubicBezTo>
                    <a:pt x="126" y="53"/>
                    <a:pt x="126" y="53"/>
                    <a:pt x="125" y="53"/>
                  </a:cubicBezTo>
                  <a:cubicBezTo>
                    <a:pt x="125" y="53"/>
                    <a:pt x="125" y="53"/>
                    <a:pt x="125" y="53"/>
                  </a:cubicBezTo>
                  <a:cubicBezTo>
                    <a:pt x="124" y="52"/>
                    <a:pt x="124" y="52"/>
                    <a:pt x="124" y="48"/>
                  </a:cubicBezTo>
                  <a:cubicBezTo>
                    <a:pt x="125" y="48"/>
                    <a:pt x="125" y="49"/>
                    <a:pt x="125" y="50"/>
                  </a:cubicBezTo>
                  <a:cubicBezTo>
                    <a:pt x="125" y="50"/>
                    <a:pt x="125" y="50"/>
                    <a:pt x="126" y="48"/>
                  </a:cubicBezTo>
                  <a:cubicBezTo>
                    <a:pt x="126" y="49"/>
                    <a:pt x="126" y="49"/>
                    <a:pt x="127" y="52"/>
                  </a:cubicBezTo>
                  <a:cubicBezTo>
                    <a:pt x="127" y="52"/>
                    <a:pt x="127" y="52"/>
                    <a:pt x="127" y="52"/>
                  </a:cubicBezTo>
                  <a:cubicBezTo>
                    <a:pt x="128" y="53"/>
                    <a:pt x="128" y="55"/>
                    <a:pt x="129" y="56"/>
                  </a:cubicBezTo>
                  <a:cubicBezTo>
                    <a:pt x="129" y="56"/>
                    <a:pt x="130" y="55"/>
                    <a:pt x="127" y="49"/>
                  </a:cubicBezTo>
                  <a:cubicBezTo>
                    <a:pt x="127" y="49"/>
                    <a:pt x="127" y="49"/>
                    <a:pt x="126" y="42"/>
                  </a:cubicBezTo>
                  <a:cubicBezTo>
                    <a:pt x="126" y="42"/>
                    <a:pt x="127" y="42"/>
                    <a:pt x="127" y="42"/>
                  </a:cubicBezTo>
                  <a:cubicBezTo>
                    <a:pt x="126" y="37"/>
                    <a:pt x="124" y="31"/>
                    <a:pt x="122" y="27"/>
                  </a:cubicBezTo>
                  <a:cubicBezTo>
                    <a:pt x="121" y="27"/>
                    <a:pt x="121" y="26"/>
                    <a:pt x="121" y="26"/>
                  </a:cubicBezTo>
                  <a:cubicBezTo>
                    <a:pt x="121" y="26"/>
                    <a:pt x="121" y="26"/>
                    <a:pt x="121" y="26"/>
                  </a:cubicBezTo>
                  <a:cubicBezTo>
                    <a:pt x="120" y="26"/>
                    <a:pt x="120" y="26"/>
                    <a:pt x="120" y="26"/>
                  </a:cubicBezTo>
                  <a:cubicBezTo>
                    <a:pt x="120" y="26"/>
                    <a:pt x="120" y="26"/>
                    <a:pt x="120" y="26"/>
                  </a:cubicBezTo>
                  <a:cubicBezTo>
                    <a:pt x="116" y="22"/>
                    <a:pt x="116" y="16"/>
                    <a:pt x="113" y="11"/>
                  </a:cubicBezTo>
                  <a:cubicBezTo>
                    <a:pt x="113" y="11"/>
                    <a:pt x="114" y="12"/>
                    <a:pt x="114" y="12"/>
                  </a:cubicBezTo>
                  <a:cubicBezTo>
                    <a:pt x="114" y="12"/>
                    <a:pt x="114" y="11"/>
                    <a:pt x="112" y="10"/>
                  </a:cubicBezTo>
                  <a:cubicBezTo>
                    <a:pt x="115" y="13"/>
                    <a:pt x="121" y="21"/>
                    <a:pt x="124" y="27"/>
                  </a:cubicBezTo>
                  <a:cubicBezTo>
                    <a:pt x="122" y="23"/>
                    <a:pt x="120" y="21"/>
                    <a:pt x="118" y="17"/>
                  </a:cubicBezTo>
                  <a:cubicBezTo>
                    <a:pt x="118" y="17"/>
                    <a:pt x="118" y="17"/>
                    <a:pt x="118" y="17"/>
                  </a:cubicBezTo>
                  <a:cubicBezTo>
                    <a:pt x="115" y="13"/>
                    <a:pt x="112" y="10"/>
                    <a:pt x="112" y="10"/>
                  </a:cubicBezTo>
                  <a:moveTo>
                    <a:pt x="89" y="5"/>
                  </a:moveTo>
                  <a:cubicBezTo>
                    <a:pt x="89" y="5"/>
                    <a:pt x="89" y="5"/>
                    <a:pt x="89" y="5"/>
                  </a:cubicBezTo>
                  <a:cubicBezTo>
                    <a:pt x="89" y="5"/>
                    <a:pt x="89" y="5"/>
                    <a:pt x="90" y="5"/>
                  </a:cubicBezTo>
                  <a:cubicBezTo>
                    <a:pt x="89" y="5"/>
                    <a:pt x="89" y="5"/>
                    <a:pt x="89" y="5"/>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Freeform 39"/>
            <p:cNvSpPr/>
            <p:nvPr/>
          </p:nvSpPr>
          <p:spPr bwMode="auto">
            <a:xfrm>
              <a:off x="6995463" y="2978853"/>
              <a:ext cx="68263" cy="53975"/>
            </a:xfrm>
            <a:custGeom>
              <a:avLst/>
              <a:gdLst>
                <a:gd name="T0" fmla="*/ 10 w 10"/>
                <a:gd name="T1" fmla="*/ 1 h 8"/>
                <a:gd name="T2" fmla="*/ 9 w 10"/>
                <a:gd name="T3" fmla="*/ 2 h 8"/>
                <a:gd name="T4" fmla="*/ 9 w 10"/>
                <a:gd name="T5" fmla="*/ 3 h 8"/>
                <a:gd name="T6" fmla="*/ 4 w 10"/>
                <a:gd name="T7" fmla="*/ 3 h 8"/>
                <a:gd name="T8" fmla="*/ 4 w 10"/>
                <a:gd name="T9" fmla="*/ 6 h 8"/>
                <a:gd name="T10" fmla="*/ 4 w 10"/>
                <a:gd name="T11" fmla="*/ 8 h 8"/>
                <a:gd name="T12" fmla="*/ 3 w 10"/>
                <a:gd name="T13" fmla="*/ 8 h 8"/>
                <a:gd name="T14" fmla="*/ 3 w 10"/>
                <a:gd name="T15" fmla="*/ 8 h 8"/>
                <a:gd name="T16" fmla="*/ 1 w 10"/>
                <a:gd name="T17" fmla="*/ 7 h 8"/>
                <a:gd name="T18" fmla="*/ 0 w 10"/>
                <a:gd name="T19" fmla="*/ 7 h 8"/>
                <a:gd name="T20" fmla="*/ 0 w 10"/>
                <a:gd name="T21" fmla="*/ 5 h 8"/>
                <a:gd name="T22" fmla="*/ 0 w 10"/>
                <a:gd name="T23" fmla="*/ 5 h 8"/>
                <a:gd name="T24" fmla="*/ 2 w 10"/>
                <a:gd name="T25" fmla="*/ 3 h 8"/>
                <a:gd name="T26" fmla="*/ 3 w 10"/>
                <a:gd name="T27" fmla="*/ 2 h 8"/>
                <a:gd name="T28" fmla="*/ 3 w 10"/>
                <a:gd name="T29" fmla="*/ 1 h 8"/>
                <a:gd name="T30" fmla="*/ 4 w 10"/>
                <a:gd name="T31" fmla="*/ 1 h 8"/>
                <a:gd name="T32" fmla="*/ 6 w 10"/>
                <a:gd name="T33" fmla="*/ 1 h 8"/>
                <a:gd name="T34" fmla="*/ 7 w 10"/>
                <a:gd name="T35" fmla="*/ 1 h 8"/>
                <a:gd name="T36" fmla="*/ 8 w 10"/>
                <a:gd name="T37" fmla="*/ 0 h 8"/>
                <a:gd name="T38" fmla="*/ 9 w 10"/>
                <a:gd name="T39" fmla="*/ 0 h 8"/>
                <a:gd name="T40" fmla="*/ 10 w 10"/>
                <a:gd name="T41" fmla="*/ 1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 h="8">
                  <a:moveTo>
                    <a:pt x="10" y="1"/>
                  </a:moveTo>
                  <a:cubicBezTo>
                    <a:pt x="10" y="1"/>
                    <a:pt x="10" y="2"/>
                    <a:pt x="9" y="2"/>
                  </a:cubicBezTo>
                  <a:cubicBezTo>
                    <a:pt x="9" y="3"/>
                    <a:pt x="9" y="3"/>
                    <a:pt x="9" y="3"/>
                  </a:cubicBezTo>
                  <a:cubicBezTo>
                    <a:pt x="9" y="3"/>
                    <a:pt x="6" y="2"/>
                    <a:pt x="4" y="3"/>
                  </a:cubicBezTo>
                  <a:cubicBezTo>
                    <a:pt x="4" y="4"/>
                    <a:pt x="2" y="5"/>
                    <a:pt x="4" y="6"/>
                  </a:cubicBezTo>
                  <a:cubicBezTo>
                    <a:pt x="4" y="6"/>
                    <a:pt x="5" y="8"/>
                    <a:pt x="4" y="8"/>
                  </a:cubicBezTo>
                  <a:cubicBezTo>
                    <a:pt x="4" y="8"/>
                    <a:pt x="3" y="8"/>
                    <a:pt x="3" y="8"/>
                  </a:cubicBezTo>
                  <a:cubicBezTo>
                    <a:pt x="3" y="8"/>
                    <a:pt x="3" y="8"/>
                    <a:pt x="3" y="8"/>
                  </a:cubicBezTo>
                  <a:cubicBezTo>
                    <a:pt x="2" y="8"/>
                    <a:pt x="2" y="7"/>
                    <a:pt x="1" y="7"/>
                  </a:cubicBezTo>
                  <a:cubicBezTo>
                    <a:pt x="1" y="7"/>
                    <a:pt x="0" y="7"/>
                    <a:pt x="0" y="7"/>
                  </a:cubicBezTo>
                  <a:cubicBezTo>
                    <a:pt x="0" y="6"/>
                    <a:pt x="0" y="5"/>
                    <a:pt x="0" y="5"/>
                  </a:cubicBezTo>
                  <a:cubicBezTo>
                    <a:pt x="0" y="5"/>
                    <a:pt x="0" y="5"/>
                    <a:pt x="0" y="5"/>
                  </a:cubicBezTo>
                  <a:cubicBezTo>
                    <a:pt x="1" y="4"/>
                    <a:pt x="1" y="4"/>
                    <a:pt x="2" y="3"/>
                  </a:cubicBezTo>
                  <a:cubicBezTo>
                    <a:pt x="2" y="3"/>
                    <a:pt x="2" y="3"/>
                    <a:pt x="3" y="2"/>
                  </a:cubicBezTo>
                  <a:cubicBezTo>
                    <a:pt x="3" y="2"/>
                    <a:pt x="3" y="2"/>
                    <a:pt x="3" y="1"/>
                  </a:cubicBezTo>
                  <a:cubicBezTo>
                    <a:pt x="3" y="1"/>
                    <a:pt x="4" y="1"/>
                    <a:pt x="4" y="1"/>
                  </a:cubicBezTo>
                  <a:cubicBezTo>
                    <a:pt x="5" y="1"/>
                    <a:pt x="5" y="1"/>
                    <a:pt x="6" y="1"/>
                  </a:cubicBezTo>
                  <a:cubicBezTo>
                    <a:pt x="7" y="1"/>
                    <a:pt x="7" y="1"/>
                    <a:pt x="7" y="1"/>
                  </a:cubicBezTo>
                  <a:cubicBezTo>
                    <a:pt x="8" y="1"/>
                    <a:pt x="8" y="1"/>
                    <a:pt x="8" y="0"/>
                  </a:cubicBezTo>
                  <a:cubicBezTo>
                    <a:pt x="8" y="0"/>
                    <a:pt x="8" y="0"/>
                    <a:pt x="9" y="0"/>
                  </a:cubicBezTo>
                  <a:cubicBezTo>
                    <a:pt x="9" y="0"/>
                    <a:pt x="10" y="0"/>
                    <a:pt x="10" y="1"/>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Freeform 40"/>
            <p:cNvSpPr/>
            <p:nvPr/>
          </p:nvSpPr>
          <p:spPr bwMode="auto">
            <a:xfrm>
              <a:off x="7370113" y="3093153"/>
              <a:ext cx="33338" cy="66675"/>
            </a:xfrm>
            <a:custGeom>
              <a:avLst/>
              <a:gdLst>
                <a:gd name="T0" fmla="*/ 3 w 5"/>
                <a:gd name="T1" fmla="*/ 6 h 10"/>
                <a:gd name="T2" fmla="*/ 5 w 5"/>
                <a:gd name="T3" fmla="*/ 10 h 10"/>
                <a:gd name="T4" fmla="*/ 4 w 5"/>
                <a:gd name="T5" fmla="*/ 9 h 10"/>
                <a:gd name="T6" fmla="*/ 1 w 5"/>
                <a:gd name="T7" fmla="*/ 2 h 10"/>
                <a:gd name="T8" fmla="*/ 0 w 5"/>
                <a:gd name="T9" fmla="*/ 0 h 10"/>
                <a:gd name="T10" fmla="*/ 1 w 5"/>
                <a:gd name="T11" fmla="*/ 1 h 10"/>
                <a:gd name="T12" fmla="*/ 1 w 5"/>
                <a:gd name="T13" fmla="*/ 3 h 10"/>
                <a:gd name="T14" fmla="*/ 3 w 5"/>
                <a:gd name="T15" fmla="*/ 6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10">
                  <a:moveTo>
                    <a:pt x="3" y="6"/>
                  </a:moveTo>
                  <a:cubicBezTo>
                    <a:pt x="5" y="10"/>
                    <a:pt x="5" y="10"/>
                    <a:pt x="5" y="10"/>
                  </a:cubicBezTo>
                  <a:cubicBezTo>
                    <a:pt x="5" y="10"/>
                    <a:pt x="5" y="10"/>
                    <a:pt x="4" y="9"/>
                  </a:cubicBezTo>
                  <a:cubicBezTo>
                    <a:pt x="2" y="5"/>
                    <a:pt x="2" y="4"/>
                    <a:pt x="1" y="2"/>
                  </a:cubicBezTo>
                  <a:cubicBezTo>
                    <a:pt x="0" y="1"/>
                    <a:pt x="0" y="1"/>
                    <a:pt x="0" y="0"/>
                  </a:cubicBezTo>
                  <a:cubicBezTo>
                    <a:pt x="0" y="0"/>
                    <a:pt x="1" y="1"/>
                    <a:pt x="1" y="1"/>
                  </a:cubicBezTo>
                  <a:cubicBezTo>
                    <a:pt x="1" y="2"/>
                    <a:pt x="1" y="2"/>
                    <a:pt x="1" y="3"/>
                  </a:cubicBezTo>
                  <a:cubicBezTo>
                    <a:pt x="2" y="4"/>
                    <a:pt x="3" y="6"/>
                    <a:pt x="3" y="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Freeform 41"/>
            <p:cNvSpPr/>
            <p:nvPr/>
          </p:nvSpPr>
          <p:spPr bwMode="auto">
            <a:xfrm>
              <a:off x="7409800" y="3172528"/>
              <a:ext cx="7938" cy="26988"/>
            </a:xfrm>
            <a:custGeom>
              <a:avLst/>
              <a:gdLst>
                <a:gd name="T0" fmla="*/ 1 w 1"/>
                <a:gd name="T1" fmla="*/ 1 h 4"/>
                <a:gd name="T2" fmla="*/ 1 w 1"/>
                <a:gd name="T3" fmla="*/ 4 h 4"/>
                <a:gd name="T4" fmla="*/ 1 w 1"/>
                <a:gd name="T5" fmla="*/ 4 h 4"/>
                <a:gd name="T6" fmla="*/ 1 w 1"/>
                <a:gd name="T7" fmla="*/ 3 h 4"/>
                <a:gd name="T8" fmla="*/ 0 w 1"/>
                <a:gd name="T9" fmla="*/ 2 h 4"/>
                <a:gd name="T10" fmla="*/ 0 w 1"/>
                <a:gd name="T11" fmla="*/ 0 h 4"/>
                <a:gd name="T12" fmla="*/ 0 w 1"/>
                <a:gd name="T13" fmla="*/ 0 h 4"/>
                <a:gd name="T14" fmla="*/ 0 w 1"/>
                <a:gd name="T15" fmla="*/ 0 h 4"/>
                <a:gd name="T16" fmla="*/ 0 w 1"/>
                <a:gd name="T17" fmla="*/ 0 h 4"/>
                <a:gd name="T18" fmla="*/ 0 w 1"/>
                <a:gd name="T19" fmla="*/ 0 h 4"/>
                <a:gd name="T20" fmla="*/ 1 w 1"/>
                <a:gd name="T21" fmla="*/ 1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 h="4">
                  <a:moveTo>
                    <a:pt x="1" y="1"/>
                  </a:moveTo>
                  <a:cubicBezTo>
                    <a:pt x="1" y="2"/>
                    <a:pt x="1" y="4"/>
                    <a:pt x="1" y="4"/>
                  </a:cubicBezTo>
                  <a:cubicBezTo>
                    <a:pt x="1" y="4"/>
                    <a:pt x="1" y="4"/>
                    <a:pt x="1" y="4"/>
                  </a:cubicBezTo>
                  <a:cubicBezTo>
                    <a:pt x="1" y="4"/>
                    <a:pt x="1" y="3"/>
                    <a:pt x="1" y="3"/>
                  </a:cubicBezTo>
                  <a:cubicBezTo>
                    <a:pt x="1" y="3"/>
                    <a:pt x="1" y="2"/>
                    <a:pt x="0" y="2"/>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1" y="0"/>
                    <a:pt x="1" y="1"/>
                    <a:pt x="1" y="1"/>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Freeform 42"/>
            <p:cNvSpPr/>
            <p:nvPr/>
          </p:nvSpPr>
          <p:spPr bwMode="auto">
            <a:xfrm>
              <a:off x="7417738" y="3199516"/>
              <a:ext cx="19050" cy="119063"/>
            </a:xfrm>
            <a:custGeom>
              <a:avLst/>
              <a:gdLst>
                <a:gd name="T0" fmla="*/ 2 w 3"/>
                <a:gd name="T1" fmla="*/ 4 h 18"/>
                <a:gd name="T2" fmla="*/ 3 w 3"/>
                <a:gd name="T3" fmla="*/ 9 h 18"/>
                <a:gd name="T4" fmla="*/ 3 w 3"/>
                <a:gd name="T5" fmla="*/ 14 h 18"/>
                <a:gd name="T6" fmla="*/ 3 w 3"/>
                <a:gd name="T7" fmla="*/ 13 h 18"/>
                <a:gd name="T8" fmla="*/ 3 w 3"/>
                <a:gd name="T9" fmla="*/ 15 h 18"/>
                <a:gd name="T10" fmla="*/ 3 w 3"/>
                <a:gd name="T11" fmla="*/ 15 h 18"/>
                <a:gd name="T12" fmla="*/ 2 w 3"/>
                <a:gd name="T13" fmla="*/ 15 h 18"/>
                <a:gd name="T14" fmla="*/ 3 w 3"/>
                <a:gd name="T15" fmla="*/ 18 h 18"/>
                <a:gd name="T16" fmla="*/ 2 w 3"/>
                <a:gd name="T17" fmla="*/ 15 h 18"/>
                <a:gd name="T18" fmla="*/ 2 w 3"/>
                <a:gd name="T19" fmla="*/ 14 h 18"/>
                <a:gd name="T20" fmla="*/ 2 w 3"/>
                <a:gd name="T21" fmla="*/ 12 h 18"/>
                <a:gd name="T22" fmla="*/ 2 w 3"/>
                <a:gd name="T23" fmla="*/ 11 h 18"/>
                <a:gd name="T24" fmla="*/ 2 w 3"/>
                <a:gd name="T25" fmla="*/ 11 h 18"/>
                <a:gd name="T26" fmla="*/ 2 w 3"/>
                <a:gd name="T27" fmla="*/ 11 h 18"/>
                <a:gd name="T28" fmla="*/ 2 w 3"/>
                <a:gd name="T29" fmla="*/ 10 h 18"/>
                <a:gd name="T30" fmla="*/ 2 w 3"/>
                <a:gd name="T31" fmla="*/ 6 h 18"/>
                <a:gd name="T32" fmla="*/ 1 w 3"/>
                <a:gd name="T33" fmla="*/ 3 h 18"/>
                <a:gd name="T34" fmla="*/ 0 w 3"/>
                <a:gd name="T35" fmla="*/ 0 h 18"/>
                <a:gd name="T36" fmla="*/ 2 w 3"/>
                <a:gd name="T37" fmla="*/ 4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 h="18">
                  <a:moveTo>
                    <a:pt x="2" y="4"/>
                  </a:moveTo>
                  <a:cubicBezTo>
                    <a:pt x="2" y="6"/>
                    <a:pt x="3" y="7"/>
                    <a:pt x="3" y="9"/>
                  </a:cubicBezTo>
                  <a:cubicBezTo>
                    <a:pt x="3" y="9"/>
                    <a:pt x="3" y="14"/>
                    <a:pt x="3" y="14"/>
                  </a:cubicBezTo>
                  <a:cubicBezTo>
                    <a:pt x="3" y="14"/>
                    <a:pt x="3" y="13"/>
                    <a:pt x="3" y="13"/>
                  </a:cubicBezTo>
                  <a:cubicBezTo>
                    <a:pt x="3" y="15"/>
                    <a:pt x="3" y="15"/>
                    <a:pt x="3" y="15"/>
                  </a:cubicBezTo>
                  <a:cubicBezTo>
                    <a:pt x="3" y="15"/>
                    <a:pt x="3" y="15"/>
                    <a:pt x="3" y="15"/>
                  </a:cubicBezTo>
                  <a:cubicBezTo>
                    <a:pt x="3" y="15"/>
                    <a:pt x="3" y="15"/>
                    <a:pt x="2" y="15"/>
                  </a:cubicBezTo>
                  <a:cubicBezTo>
                    <a:pt x="2" y="16"/>
                    <a:pt x="3" y="17"/>
                    <a:pt x="3" y="18"/>
                  </a:cubicBezTo>
                  <a:cubicBezTo>
                    <a:pt x="2" y="18"/>
                    <a:pt x="2" y="15"/>
                    <a:pt x="2" y="15"/>
                  </a:cubicBezTo>
                  <a:cubicBezTo>
                    <a:pt x="1" y="14"/>
                    <a:pt x="2" y="14"/>
                    <a:pt x="2" y="14"/>
                  </a:cubicBezTo>
                  <a:cubicBezTo>
                    <a:pt x="2" y="12"/>
                    <a:pt x="2" y="12"/>
                    <a:pt x="2" y="12"/>
                  </a:cubicBezTo>
                  <a:cubicBezTo>
                    <a:pt x="2" y="11"/>
                    <a:pt x="2" y="11"/>
                    <a:pt x="2" y="11"/>
                  </a:cubicBezTo>
                  <a:cubicBezTo>
                    <a:pt x="2" y="11"/>
                    <a:pt x="2" y="11"/>
                    <a:pt x="2" y="11"/>
                  </a:cubicBezTo>
                  <a:cubicBezTo>
                    <a:pt x="2" y="11"/>
                    <a:pt x="2" y="11"/>
                    <a:pt x="2" y="11"/>
                  </a:cubicBezTo>
                  <a:cubicBezTo>
                    <a:pt x="2" y="11"/>
                    <a:pt x="2" y="11"/>
                    <a:pt x="2" y="10"/>
                  </a:cubicBezTo>
                  <a:cubicBezTo>
                    <a:pt x="2" y="7"/>
                    <a:pt x="2" y="7"/>
                    <a:pt x="2" y="6"/>
                  </a:cubicBezTo>
                  <a:cubicBezTo>
                    <a:pt x="1" y="5"/>
                    <a:pt x="1" y="4"/>
                    <a:pt x="1" y="3"/>
                  </a:cubicBezTo>
                  <a:cubicBezTo>
                    <a:pt x="0" y="1"/>
                    <a:pt x="0" y="1"/>
                    <a:pt x="0" y="0"/>
                  </a:cubicBezTo>
                  <a:cubicBezTo>
                    <a:pt x="1" y="1"/>
                    <a:pt x="2" y="4"/>
                    <a:pt x="2" y="4"/>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Freeform 43"/>
            <p:cNvSpPr/>
            <p:nvPr/>
          </p:nvSpPr>
          <p:spPr bwMode="auto">
            <a:xfrm>
              <a:off x="7417738" y="3399541"/>
              <a:ext cx="6350" cy="33338"/>
            </a:xfrm>
            <a:custGeom>
              <a:avLst/>
              <a:gdLst>
                <a:gd name="T0" fmla="*/ 1 w 1"/>
                <a:gd name="T1" fmla="*/ 1 h 5"/>
                <a:gd name="T2" fmla="*/ 0 w 1"/>
                <a:gd name="T3" fmla="*/ 5 h 5"/>
                <a:gd name="T4" fmla="*/ 1 w 1"/>
                <a:gd name="T5" fmla="*/ 0 h 5"/>
                <a:gd name="T6" fmla="*/ 1 w 1"/>
                <a:gd name="T7" fmla="*/ 1 h 5"/>
              </a:gdLst>
              <a:ahLst/>
              <a:cxnLst>
                <a:cxn ang="0">
                  <a:pos x="T0" y="T1"/>
                </a:cxn>
                <a:cxn ang="0">
                  <a:pos x="T2" y="T3"/>
                </a:cxn>
                <a:cxn ang="0">
                  <a:pos x="T4" y="T5"/>
                </a:cxn>
                <a:cxn ang="0">
                  <a:pos x="T6" y="T7"/>
                </a:cxn>
              </a:cxnLst>
              <a:rect l="0" t="0" r="r" b="b"/>
              <a:pathLst>
                <a:path w="1" h="5">
                  <a:moveTo>
                    <a:pt x="1" y="1"/>
                  </a:moveTo>
                  <a:cubicBezTo>
                    <a:pt x="1" y="3"/>
                    <a:pt x="1" y="5"/>
                    <a:pt x="0" y="5"/>
                  </a:cubicBezTo>
                  <a:cubicBezTo>
                    <a:pt x="0" y="5"/>
                    <a:pt x="0" y="1"/>
                    <a:pt x="1" y="0"/>
                  </a:cubicBezTo>
                  <a:cubicBezTo>
                    <a:pt x="1" y="0"/>
                    <a:pt x="1" y="0"/>
                    <a:pt x="1" y="1"/>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Freeform 44"/>
            <p:cNvSpPr/>
            <p:nvPr/>
          </p:nvSpPr>
          <p:spPr bwMode="auto">
            <a:xfrm>
              <a:off x="7182788" y="3724978"/>
              <a:ext cx="187325" cy="193675"/>
            </a:xfrm>
            <a:custGeom>
              <a:avLst/>
              <a:gdLst>
                <a:gd name="T0" fmla="*/ 22 w 28"/>
                <a:gd name="T1" fmla="*/ 8 h 29"/>
                <a:gd name="T2" fmla="*/ 12 w 28"/>
                <a:gd name="T3" fmla="*/ 20 h 29"/>
                <a:gd name="T4" fmla="*/ 7 w 28"/>
                <a:gd name="T5" fmla="*/ 24 h 29"/>
                <a:gd name="T6" fmla="*/ 5 w 28"/>
                <a:gd name="T7" fmla="*/ 25 h 29"/>
                <a:gd name="T8" fmla="*/ 3 w 28"/>
                <a:gd name="T9" fmla="*/ 27 h 29"/>
                <a:gd name="T10" fmla="*/ 0 w 28"/>
                <a:gd name="T11" fmla="*/ 29 h 29"/>
                <a:gd name="T12" fmla="*/ 1 w 28"/>
                <a:gd name="T13" fmla="*/ 29 h 29"/>
                <a:gd name="T14" fmla="*/ 6 w 28"/>
                <a:gd name="T15" fmla="*/ 24 h 29"/>
                <a:gd name="T16" fmla="*/ 12 w 28"/>
                <a:gd name="T17" fmla="*/ 18 h 29"/>
                <a:gd name="T18" fmla="*/ 18 w 28"/>
                <a:gd name="T19" fmla="*/ 12 h 29"/>
                <a:gd name="T20" fmla="*/ 24 w 28"/>
                <a:gd name="T21" fmla="*/ 4 h 29"/>
                <a:gd name="T22" fmla="*/ 24 w 28"/>
                <a:gd name="T23" fmla="*/ 5 h 29"/>
                <a:gd name="T24" fmla="*/ 27 w 28"/>
                <a:gd name="T25" fmla="*/ 1 h 29"/>
                <a:gd name="T26" fmla="*/ 26 w 28"/>
                <a:gd name="T27" fmla="*/ 2 h 29"/>
                <a:gd name="T28" fmla="*/ 28 w 28"/>
                <a:gd name="T29" fmla="*/ 0 h 29"/>
                <a:gd name="T30" fmla="*/ 27 w 28"/>
                <a:gd name="T31" fmla="*/ 1 h 29"/>
                <a:gd name="T32" fmla="*/ 28 w 28"/>
                <a:gd name="T33" fmla="*/ 0 h 29"/>
                <a:gd name="T34" fmla="*/ 22 w 28"/>
                <a:gd name="T35" fmla="*/ 8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29">
                  <a:moveTo>
                    <a:pt x="22" y="8"/>
                  </a:moveTo>
                  <a:cubicBezTo>
                    <a:pt x="16" y="16"/>
                    <a:pt x="16" y="16"/>
                    <a:pt x="12" y="20"/>
                  </a:cubicBezTo>
                  <a:cubicBezTo>
                    <a:pt x="7" y="24"/>
                    <a:pt x="7" y="24"/>
                    <a:pt x="7" y="24"/>
                  </a:cubicBezTo>
                  <a:cubicBezTo>
                    <a:pt x="6" y="24"/>
                    <a:pt x="6" y="25"/>
                    <a:pt x="5" y="25"/>
                  </a:cubicBezTo>
                  <a:cubicBezTo>
                    <a:pt x="3" y="27"/>
                    <a:pt x="3" y="27"/>
                    <a:pt x="3" y="27"/>
                  </a:cubicBezTo>
                  <a:cubicBezTo>
                    <a:pt x="2" y="27"/>
                    <a:pt x="2" y="28"/>
                    <a:pt x="0" y="29"/>
                  </a:cubicBezTo>
                  <a:cubicBezTo>
                    <a:pt x="1" y="29"/>
                    <a:pt x="1" y="29"/>
                    <a:pt x="1" y="29"/>
                  </a:cubicBezTo>
                  <a:cubicBezTo>
                    <a:pt x="2" y="27"/>
                    <a:pt x="5" y="26"/>
                    <a:pt x="6" y="24"/>
                  </a:cubicBezTo>
                  <a:cubicBezTo>
                    <a:pt x="8" y="22"/>
                    <a:pt x="10" y="19"/>
                    <a:pt x="12" y="18"/>
                  </a:cubicBezTo>
                  <a:cubicBezTo>
                    <a:pt x="14" y="16"/>
                    <a:pt x="16" y="14"/>
                    <a:pt x="18" y="12"/>
                  </a:cubicBezTo>
                  <a:cubicBezTo>
                    <a:pt x="20" y="10"/>
                    <a:pt x="22" y="7"/>
                    <a:pt x="24" y="4"/>
                  </a:cubicBezTo>
                  <a:cubicBezTo>
                    <a:pt x="24" y="4"/>
                    <a:pt x="24" y="4"/>
                    <a:pt x="24" y="5"/>
                  </a:cubicBezTo>
                  <a:cubicBezTo>
                    <a:pt x="24" y="5"/>
                    <a:pt x="25" y="3"/>
                    <a:pt x="27" y="1"/>
                  </a:cubicBezTo>
                  <a:cubicBezTo>
                    <a:pt x="27" y="1"/>
                    <a:pt x="27" y="1"/>
                    <a:pt x="26" y="2"/>
                  </a:cubicBezTo>
                  <a:cubicBezTo>
                    <a:pt x="27" y="1"/>
                    <a:pt x="27" y="1"/>
                    <a:pt x="28" y="0"/>
                  </a:cubicBezTo>
                  <a:cubicBezTo>
                    <a:pt x="27" y="0"/>
                    <a:pt x="27" y="0"/>
                    <a:pt x="27" y="1"/>
                  </a:cubicBezTo>
                  <a:cubicBezTo>
                    <a:pt x="27" y="0"/>
                    <a:pt x="27" y="0"/>
                    <a:pt x="28" y="0"/>
                  </a:cubicBezTo>
                  <a:cubicBezTo>
                    <a:pt x="26" y="2"/>
                    <a:pt x="24" y="6"/>
                    <a:pt x="22" y="8"/>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45"/>
            <p:cNvSpPr/>
            <p:nvPr/>
          </p:nvSpPr>
          <p:spPr bwMode="auto">
            <a:xfrm>
              <a:off x="7297088" y="3632903"/>
              <a:ext cx="33338" cy="92075"/>
            </a:xfrm>
            <a:custGeom>
              <a:avLst/>
              <a:gdLst>
                <a:gd name="T0" fmla="*/ 5 w 5"/>
                <a:gd name="T1" fmla="*/ 10 h 14"/>
                <a:gd name="T2" fmla="*/ 2 w 5"/>
                <a:gd name="T3" fmla="*/ 14 h 14"/>
                <a:gd name="T4" fmla="*/ 2 w 5"/>
                <a:gd name="T5" fmla="*/ 14 h 14"/>
                <a:gd name="T6" fmla="*/ 2 w 5"/>
                <a:gd name="T7" fmla="*/ 13 h 14"/>
                <a:gd name="T8" fmla="*/ 1 w 5"/>
                <a:gd name="T9" fmla="*/ 13 h 14"/>
                <a:gd name="T10" fmla="*/ 1 w 5"/>
                <a:gd name="T11" fmla="*/ 13 h 14"/>
                <a:gd name="T12" fmla="*/ 2 w 5"/>
                <a:gd name="T13" fmla="*/ 8 h 14"/>
                <a:gd name="T14" fmla="*/ 2 w 5"/>
                <a:gd name="T15" fmla="*/ 4 h 14"/>
                <a:gd name="T16" fmla="*/ 0 w 5"/>
                <a:gd name="T17" fmla="*/ 2 h 14"/>
                <a:gd name="T18" fmla="*/ 1 w 5"/>
                <a:gd name="T19" fmla="*/ 0 h 14"/>
                <a:gd name="T20" fmla="*/ 3 w 5"/>
                <a:gd name="T21" fmla="*/ 3 h 14"/>
                <a:gd name="T22" fmla="*/ 3 w 5"/>
                <a:gd name="T23" fmla="*/ 3 h 14"/>
                <a:gd name="T24" fmla="*/ 4 w 5"/>
                <a:gd name="T25" fmla="*/ 7 h 14"/>
                <a:gd name="T26" fmla="*/ 5 w 5"/>
                <a:gd name="T27" fmla="*/ 8 h 14"/>
                <a:gd name="T28" fmla="*/ 5 w 5"/>
                <a:gd name="T29" fmla="*/ 9 h 14"/>
                <a:gd name="T30" fmla="*/ 5 w 5"/>
                <a:gd name="T31" fmla="*/ 9 h 14"/>
                <a:gd name="T32" fmla="*/ 5 w 5"/>
                <a:gd name="T33"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 h="14">
                  <a:moveTo>
                    <a:pt x="5" y="10"/>
                  </a:moveTo>
                  <a:cubicBezTo>
                    <a:pt x="4" y="11"/>
                    <a:pt x="3" y="14"/>
                    <a:pt x="2" y="14"/>
                  </a:cubicBezTo>
                  <a:cubicBezTo>
                    <a:pt x="2" y="14"/>
                    <a:pt x="2" y="14"/>
                    <a:pt x="2" y="14"/>
                  </a:cubicBezTo>
                  <a:cubicBezTo>
                    <a:pt x="2" y="14"/>
                    <a:pt x="2" y="14"/>
                    <a:pt x="2" y="13"/>
                  </a:cubicBezTo>
                  <a:cubicBezTo>
                    <a:pt x="2" y="13"/>
                    <a:pt x="2" y="13"/>
                    <a:pt x="1" y="13"/>
                  </a:cubicBezTo>
                  <a:cubicBezTo>
                    <a:pt x="1" y="13"/>
                    <a:pt x="1" y="13"/>
                    <a:pt x="1" y="13"/>
                  </a:cubicBezTo>
                  <a:cubicBezTo>
                    <a:pt x="1" y="12"/>
                    <a:pt x="2" y="8"/>
                    <a:pt x="2" y="8"/>
                  </a:cubicBezTo>
                  <a:cubicBezTo>
                    <a:pt x="2" y="7"/>
                    <a:pt x="2" y="6"/>
                    <a:pt x="2" y="4"/>
                  </a:cubicBezTo>
                  <a:cubicBezTo>
                    <a:pt x="1" y="3"/>
                    <a:pt x="1" y="3"/>
                    <a:pt x="0" y="2"/>
                  </a:cubicBezTo>
                  <a:cubicBezTo>
                    <a:pt x="0" y="1"/>
                    <a:pt x="0" y="1"/>
                    <a:pt x="1" y="0"/>
                  </a:cubicBezTo>
                  <a:cubicBezTo>
                    <a:pt x="2" y="0"/>
                    <a:pt x="2" y="1"/>
                    <a:pt x="3" y="3"/>
                  </a:cubicBezTo>
                  <a:cubicBezTo>
                    <a:pt x="3" y="3"/>
                    <a:pt x="3" y="3"/>
                    <a:pt x="3" y="3"/>
                  </a:cubicBezTo>
                  <a:cubicBezTo>
                    <a:pt x="4" y="7"/>
                    <a:pt x="4" y="7"/>
                    <a:pt x="4" y="7"/>
                  </a:cubicBezTo>
                  <a:cubicBezTo>
                    <a:pt x="5" y="7"/>
                    <a:pt x="5" y="8"/>
                    <a:pt x="5" y="8"/>
                  </a:cubicBezTo>
                  <a:cubicBezTo>
                    <a:pt x="5" y="8"/>
                    <a:pt x="5" y="9"/>
                    <a:pt x="5" y="9"/>
                  </a:cubicBezTo>
                  <a:cubicBezTo>
                    <a:pt x="5" y="9"/>
                    <a:pt x="5" y="9"/>
                    <a:pt x="5" y="9"/>
                  </a:cubicBezTo>
                  <a:cubicBezTo>
                    <a:pt x="5" y="9"/>
                    <a:pt x="5" y="9"/>
                    <a:pt x="5" y="1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46"/>
            <p:cNvSpPr/>
            <p:nvPr/>
          </p:nvSpPr>
          <p:spPr bwMode="auto">
            <a:xfrm>
              <a:off x="7324075" y="3585278"/>
              <a:ext cx="12700" cy="87313"/>
            </a:xfrm>
            <a:custGeom>
              <a:avLst/>
              <a:gdLst>
                <a:gd name="T0" fmla="*/ 2 w 2"/>
                <a:gd name="T1" fmla="*/ 12 h 13"/>
                <a:gd name="T2" fmla="*/ 0 w 2"/>
                <a:gd name="T3" fmla="*/ 11 h 13"/>
                <a:gd name="T4" fmla="*/ 0 w 2"/>
                <a:gd name="T5" fmla="*/ 5 h 13"/>
                <a:gd name="T6" fmla="*/ 0 w 2"/>
                <a:gd name="T7" fmla="*/ 3 h 13"/>
                <a:gd name="T8" fmla="*/ 0 w 2"/>
                <a:gd name="T9" fmla="*/ 3 h 13"/>
                <a:gd name="T10" fmla="*/ 0 w 2"/>
                <a:gd name="T11" fmla="*/ 0 h 13"/>
                <a:gd name="T12" fmla="*/ 2 w 2"/>
                <a:gd name="T13" fmla="*/ 5 h 13"/>
                <a:gd name="T14" fmla="*/ 2 w 2"/>
                <a:gd name="T15" fmla="*/ 7 h 13"/>
                <a:gd name="T16" fmla="*/ 2 w 2"/>
                <a:gd name="T17" fmla="*/ 9 h 13"/>
                <a:gd name="T18" fmla="*/ 2 w 2"/>
                <a:gd name="T19" fmla="*/ 11 h 13"/>
                <a:gd name="T20" fmla="*/ 2 w 2"/>
                <a:gd name="T21"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13">
                  <a:moveTo>
                    <a:pt x="2" y="12"/>
                  </a:moveTo>
                  <a:cubicBezTo>
                    <a:pt x="1" y="13"/>
                    <a:pt x="1" y="13"/>
                    <a:pt x="0" y="11"/>
                  </a:cubicBezTo>
                  <a:cubicBezTo>
                    <a:pt x="0" y="10"/>
                    <a:pt x="0" y="7"/>
                    <a:pt x="0" y="5"/>
                  </a:cubicBezTo>
                  <a:cubicBezTo>
                    <a:pt x="0" y="4"/>
                    <a:pt x="0" y="4"/>
                    <a:pt x="0" y="3"/>
                  </a:cubicBezTo>
                  <a:cubicBezTo>
                    <a:pt x="0" y="3"/>
                    <a:pt x="0" y="3"/>
                    <a:pt x="0" y="3"/>
                  </a:cubicBezTo>
                  <a:cubicBezTo>
                    <a:pt x="0" y="3"/>
                    <a:pt x="0" y="1"/>
                    <a:pt x="0" y="0"/>
                  </a:cubicBezTo>
                  <a:cubicBezTo>
                    <a:pt x="2" y="3"/>
                    <a:pt x="2" y="5"/>
                    <a:pt x="2" y="5"/>
                  </a:cubicBezTo>
                  <a:cubicBezTo>
                    <a:pt x="2" y="6"/>
                    <a:pt x="2" y="7"/>
                    <a:pt x="2" y="7"/>
                  </a:cubicBezTo>
                  <a:cubicBezTo>
                    <a:pt x="2" y="8"/>
                    <a:pt x="2" y="9"/>
                    <a:pt x="2" y="9"/>
                  </a:cubicBezTo>
                  <a:cubicBezTo>
                    <a:pt x="2" y="10"/>
                    <a:pt x="2" y="10"/>
                    <a:pt x="2" y="11"/>
                  </a:cubicBezTo>
                  <a:cubicBezTo>
                    <a:pt x="2" y="11"/>
                    <a:pt x="2" y="11"/>
                    <a:pt x="2" y="1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Freeform 47"/>
            <p:cNvSpPr/>
            <p:nvPr/>
          </p:nvSpPr>
          <p:spPr bwMode="auto">
            <a:xfrm>
              <a:off x="7309788" y="3724978"/>
              <a:ext cx="14288" cy="14288"/>
            </a:xfrm>
            <a:custGeom>
              <a:avLst/>
              <a:gdLst>
                <a:gd name="T0" fmla="*/ 2 w 2"/>
                <a:gd name="T1" fmla="*/ 1 h 2"/>
                <a:gd name="T2" fmla="*/ 2 w 2"/>
                <a:gd name="T3" fmla="*/ 1 h 2"/>
                <a:gd name="T4" fmla="*/ 2 w 2"/>
                <a:gd name="T5" fmla="*/ 1 h 2"/>
                <a:gd name="T6" fmla="*/ 1 w 2"/>
                <a:gd name="T7" fmla="*/ 2 h 2"/>
                <a:gd name="T8" fmla="*/ 0 w 2"/>
                <a:gd name="T9" fmla="*/ 2 h 2"/>
                <a:gd name="T10" fmla="*/ 1 w 2"/>
                <a:gd name="T11" fmla="*/ 0 h 2"/>
                <a:gd name="T12" fmla="*/ 1 w 2"/>
                <a:gd name="T13" fmla="*/ 0 h 2"/>
                <a:gd name="T14" fmla="*/ 1 w 2"/>
                <a:gd name="T15" fmla="*/ 0 h 2"/>
                <a:gd name="T16" fmla="*/ 2 w 2"/>
                <a:gd name="T17" fmla="*/ 0 h 2"/>
                <a:gd name="T18" fmla="*/ 2 w 2"/>
                <a:gd name="T19" fmla="*/ 0 h 2"/>
                <a:gd name="T20" fmla="*/ 2 w 2"/>
                <a:gd name="T21"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2">
                  <a:moveTo>
                    <a:pt x="2" y="1"/>
                  </a:moveTo>
                  <a:cubicBezTo>
                    <a:pt x="2" y="1"/>
                    <a:pt x="2" y="1"/>
                    <a:pt x="2" y="1"/>
                  </a:cubicBezTo>
                  <a:cubicBezTo>
                    <a:pt x="2" y="1"/>
                    <a:pt x="2" y="1"/>
                    <a:pt x="2" y="1"/>
                  </a:cubicBezTo>
                  <a:cubicBezTo>
                    <a:pt x="2" y="1"/>
                    <a:pt x="1" y="2"/>
                    <a:pt x="1" y="2"/>
                  </a:cubicBezTo>
                  <a:cubicBezTo>
                    <a:pt x="1" y="2"/>
                    <a:pt x="0" y="2"/>
                    <a:pt x="0" y="2"/>
                  </a:cubicBezTo>
                  <a:cubicBezTo>
                    <a:pt x="0" y="1"/>
                    <a:pt x="1" y="0"/>
                    <a:pt x="1" y="0"/>
                  </a:cubicBezTo>
                  <a:cubicBezTo>
                    <a:pt x="1" y="0"/>
                    <a:pt x="1" y="0"/>
                    <a:pt x="1" y="0"/>
                  </a:cubicBezTo>
                  <a:cubicBezTo>
                    <a:pt x="1" y="0"/>
                    <a:pt x="1" y="0"/>
                    <a:pt x="1" y="0"/>
                  </a:cubicBezTo>
                  <a:cubicBezTo>
                    <a:pt x="2" y="1"/>
                    <a:pt x="2" y="0"/>
                    <a:pt x="2" y="0"/>
                  </a:cubicBezTo>
                  <a:cubicBezTo>
                    <a:pt x="2" y="0"/>
                    <a:pt x="2" y="0"/>
                    <a:pt x="2" y="0"/>
                  </a:cubicBezTo>
                  <a:cubicBezTo>
                    <a:pt x="2" y="1"/>
                    <a:pt x="2" y="1"/>
                    <a:pt x="2" y="1"/>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Freeform 48"/>
            <p:cNvSpPr/>
            <p:nvPr/>
          </p:nvSpPr>
          <p:spPr bwMode="auto">
            <a:xfrm>
              <a:off x="7324075" y="3724978"/>
              <a:ext cx="19050" cy="14288"/>
            </a:xfrm>
            <a:custGeom>
              <a:avLst/>
              <a:gdLst>
                <a:gd name="T0" fmla="*/ 2 w 3"/>
                <a:gd name="T1" fmla="*/ 1 h 2"/>
                <a:gd name="T2" fmla="*/ 2 w 3"/>
                <a:gd name="T3" fmla="*/ 2 h 2"/>
                <a:gd name="T4" fmla="*/ 1 w 3"/>
                <a:gd name="T5" fmla="*/ 2 h 2"/>
                <a:gd name="T6" fmla="*/ 1 w 3"/>
                <a:gd name="T7" fmla="*/ 2 h 2"/>
                <a:gd name="T8" fmla="*/ 0 w 3"/>
                <a:gd name="T9" fmla="*/ 2 h 2"/>
                <a:gd name="T10" fmla="*/ 0 w 3"/>
                <a:gd name="T11" fmla="*/ 1 h 2"/>
                <a:gd name="T12" fmla="*/ 1 w 3"/>
                <a:gd name="T13" fmla="*/ 0 h 2"/>
                <a:gd name="T14" fmla="*/ 2 w 3"/>
                <a:gd name="T15" fmla="*/ 0 h 2"/>
                <a:gd name="T16" fmla="*/ 2 w 3"/>
                <a:gd name="T17" fmla="*/ 0 h 2"/>
                <a:gd name="T18" fmla="*/ 2 w 3"/>
                <a:gd name="T1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2">
                  <a:moveTo>
                    <a:pt x="2" y="1"/>
                  </a:moveTo>
                  <a:cubicBezTo>
                    <a:pt x="2" y="1"/>
                    <a:pt x="2" y="2"/>
                    <a:pt x="2" y="2"/>
                  </a:cubicBezTo>
                  <a:cubicBezTo>
                    <a:pt x="2" y="2"/>
                    <a:pt x="1" y="2"/>
                    <a:pt x="1" y="2"/>
                  </a:cubicBezTo>
                  <a:cubicBezTo>
                    <a:pt x="1" y="2"/>
                    <a:pt x="1" y="2"/>
                    <a:pt x="1" y="2"/>
                  </a:cubicBezTo>
                  <a:cubicBezTo>
                    <a:pt x="0" y="2"/>
                    <a:pt x="0" y="2"/>
                    <a:pt x="0" y="2"/>
                  </a:cubicBezTo>
                  <a:cubicBezTo>
                    <a:pt x="0" y="2"/>
                    <a:pt x="0" y="1"/>
                    <a:pt x="0" y="1"/>
                  </a:cubicBezTo>
                  <a:cubicBezTo>
                    <a:pt x="0" y="1"/>
                    <a:pt x="0" y="1"/>
                    <a:pt x="1" y="0"/>
                  </a:cubicBezTo>
                  <a:cubicBezTo>
                    <a:pt x="2" y="0"/>
                    <a:pt x="2" y="0"/>
                    <a:pt x="2" y="0"/>
                  </a:cubicBezTo>
                  <a:cubicBezTo>
                    <a:pt x="2" y="0"/>
                    <a:pt x="2" y="0"/>
                    <a:pt x="2" y="0"/>
                  </a:cubicBezTo>
                  <a:cubicBezTo>
                    <a:pt x="3" y="0"/>
                    <a:pt x="2" y="1"/>
                    <a:pt x="2" y="1"/>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Freeform 49"/>
            <p:cNvSpPr/>
            <p:nvPr/>
          </p:nvSpPr>
          <p:spPr bwMode="auto">
            <a:xfrm>
              <a:off x="7343125" y="3732916"/>
              <a:ext cx="6350" cy="6350"/>
            </a:xfrm>
            <a:custGeom>
              <a:avLst/>
              <a:gdLst>
                <a:gd name="T0" fmla="*/ 1 w 1"/>
                <a:gd name="T1" fmla="*/ 0 h 1"/>
                <a:gd name="T2" fmla="*/ 0 w 1"/>
                <a:gd name="T3" fmla="*/ 1 h 1"/>
                <a:gd name="T4" fmla="*/ 1 w 1"/>
                <a:gd name="T5" fmla="*/ 0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1"/>
                    <a:pt x="0" y="1"/>
                    <a:pt x="0" y="1"/>
                  </a:cubicBezTo>
                  <a:cubicBezTo>
                    <a:pt x="0" y="1"/>
                    <a:pt x="1" y="0"/>
                    <a:pt x="1" y="0"/>
                  </a:cubicBezTo>
                  <a:cubicBezTo>
                    <a:pt x="1" y="0"/>
                    <a:pt x="1" y="0"/>
                    <a:pt x="1" y="0"/>
                  </a:cubicBezTo>
                  <a:cubicBezTo>
                    <a:pt x="1" y="0"/>
                    <a:pt x="1" y="0"/>
                    <a:pt x="1"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Freeform 50"/>
            <p:cNvSpPr/>
            <p:nvPr/>
          </p:nvSpPr>
          <p:spPr bwMode="auto">
            <a:xfrm>
              <a:off x="7357413" y="3712278"/>
              <a:ext cx="12700" cy="20638"/>
            </a:xfrm>
            <a:custGeom>
              <a:avLst/>
              <a:gdLst>
                <a:gd name="T0" fmla="*/ 2 w 2"/>
                <a:gd name="T1" fmla="*/ 1 h 3"/>
                <a:gd name="T2" fmla="*/ 0 w 2"/>
                <a:gd name="T3" fmla="*/ 3 h 3"/>
                <a:gd name="T4" fmla="*/ 2 w 2"/>
                <a:gd name="T5" fmla="*/ 0 h 3"/>
                <a:gd name="T6" fmla="*/ 2 w 2"/>
                <a:gd name="T7" fmla="*/ 0 h 3"/>
                <a:gd name="T8" fmla="*/ 2 w 2"/>
                <a:gd name="T9" fmla="*/ 0 h 3"/>
                <a:gd name="T10" fmla="*/ 2 w 2"/>
                <a:gd name="T11" fmla="*/ 1 h 3"/>
              </a:gdLst>
              <a:ahLst/>
              <a:cxnLst>
                <a:cxn ang="0">
                  <a:pos x="T0" y="T1"/>
                </a:cxn>
                <a:cxn ang="0">
                  <a:pos x="T2" y="T3"/>
                </a:cxn>
                <a:cxn ang="0">
                  <a:pos x="T4" y="T5"/>
                </a:cxn>
                <a:cxn ang="0">
                  <a:pos x="T6" y="T7"/>
                </a:cxn>
                <a:cxn ang="0">
                  <a:pos x="T8" y="T9"/>
                </a:cxn>
                <a:cxn ang="0">
                  <a:pos x="T10" y="T11"/>
                </a:cxn>
              </a:cxnLst>
              <a:rect l="0" t="0" r="r" b="b"/>
              <a:pathLst>
                <a:path w="2" h="3">
                  <a:moveTo>
                    <a:pt x="2" y="1"/>
                  </a:moveTo>
                  <a:cubicBezTo>
                    <a:pt x="1" y="1"/>
                    <a:pt x="0" y="3"/>
                    <a:pt x="0" y="3"/>
                  </a:cubicBezTo>
                  <a:cubicBezTo>
                    <a:pt x="0" y="3"/>
                    <a:pt x="2" y="0"/>
                    <a:pt x="2" y="0"/>
                  </a:cubicBezTo>
                  <a:cubicBezTo>
                    <a:pt x="2" y="0"/>
                    <a:pt x="2" y="0"/>
                    <a:pt x="2" y="0"/>
                  </a:cubicBezTo>
                  <a:cubicBezTo>
                    <a:pt x="2" y="0"/>
                    <a:pt x="2" y="0"/>
                    <a:pt x="2" y="0"/>
                  </a:cubicBezTo>
                  <a:cubicBezTo>
                    <a:pt x="2" y="0"/>
                    <a:pt x="2" y="0"/>
                    <a:pt x="2" y="1"/>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Freeform 51"/>
            <p:cNvSpPr/>
            <p:nvPr/>
          </p:nvSpPr>
          <p:spPr bwMode="auto">
            <a:xfrm>
              <a:off x="7370113" y="3651953"/>
              <a:ext cx="20638" cy="39688"/>
            </a:xfrm>
            <a:custGeom>
              <a:avLst/>
              <a:gdLst>
                <a:gd name="T0" fmla="*/ 3 w 3"/>
                <a:gd name="T1" fmla="*/ 1 h 6"/>
                <a:gd name="T2" fmla="*/ 2 w 3"/>
                <a:gd name="T3" fmla="*/ 2 h 6"/>
                <a:gd name="T4" fmla="*/ 2 w 3"/>
                <a:gd name="T5" fmla="*/ 3 h 6"/>
                <a:gd name="T6" fmla="*/ 1 w 3"/>
                <a:gd name="T7" fmla="*/ 6 h 6"/>
                <a:gd name="T8" fmla="*/ 1 w 3"/>
                <a:gd name="T9" fmla="*/ 6 h 6"/>
                <a:gd name="T10" fmla="*/ 1 w 3"/>
                <a:gd name="T11" fmla="*/ 4 h 6"/>
                <a:gd name="T12" fmla="*/ 1 w 3"/>
                <a:gd name="T13" fmla="*/ 3 h 6"/>
                <a:gd name="T14" fmla="*/ 1 w 3"/>
                <a:gd name="T15" fmla="*/ 4 h 6"/>
                <a:gd name="T16" fmla="*/ 0 w 3"/>
                <a:gd name="T17" fmla="*/ 5 h 6"/>
                <a:gd name="T18" fmla="*/ 0 w 3"/>
                <a:gd name="T19" fmla="*/ 5 h 6"/>
                <a:gd name="T20" fmla="*/ 2 w 3"/>
                <a:gd name="T21" fmla="*/ 1 h 6"/>
                <a:gd name="T22" fmla="*/ 2 w 3"/>
                <a:gd name="T23" fmla="*/ 1 h 6"/>
                <a:gd name="T24" fmla="*/ 2 w 3"/>
                <a:gd name="T25" fmla="*/ 1 h 6"/>
                <a:gd name="T26" fmla="*/ 3 w 3"/>
                <a:gd name="T27" fmla="*/ 1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 h="6">
                  <a:moveTo>
                    <a:pt x="3" y="1"/>
                  </a:moveTo>
                  <a:cubicBezTo>
                    <a:pt x="3" y="1"/>
                    <a:pt x="3" y="2"/>
                    <a:pt x="2" y="2"/>
                  </a:cubicBezTo>
                  <a:cubicBezTo>
                    <a:pt x="2" y="2"/>
                    <a:pt x="2" y="2"/>
                    <a:pt x="2" y="3"/>
                  </a:cubicBezTo>
                  <a:cubicBezTo>
                    <a:pt x="2" y="3"/>
                    <a:pt x="2" y="4"/>
                    <a:pt x="1" y="6"/>
                  </a:cubicBezTo>
                  <a:cubicBezTo>
                    <a:pt x="1" y="6"/>
                    <a:pt x="1" y="6"/>
                    <a:pt x="1" y="6"/>
                  </a:cubicBezTo>
                  <a:cubicBezTo>
                    <a:pt x="1" y="6"/>
                    <a:pt x="1" y="5"/>
                    <a:pt x="1" y="4"/>
                  </a:cubicBezTo>
                  <a:cubicBezTo>
                    <a:pt x="1" y="4"/>
                    <a:pt x="1" y="3"/>
                    <a:pt x="1" y="3"/>
                  </a:cubicBezTo>
                  <a:cubicBezTo>
                    <a:pt x="1" y="3"/>
                    <a:pt x="1" y="3"/>
                    <a:pt x="1" y="4"/>
                  </a:cubicBezTo>
                  <a:cubicBezTo>
                    <a:pt x="0" y="5"/>
                    <a:pt x="0" y="5"/>
                    <a:pt x="0" y="5"/>
                  </a:cubicBezTo>
                  <a:cubicBezTo>
                    <a:pt x="0" y="5"/>
                    <a:pt x="0" y="5"/>
                    <a:pt x="0" y="5"/>
                  </a:cubicBezTo>
                  <a:cubicBezTo>
                    <a:pt x="2" y="1"/>
                    <a:pt x="2" y="1"/>
                    <a:pt x="2" y="1"/>
                  </a:cubicBezTo>
                  <a:cubicBezTo>
                    <a:pt x="2" y="1"/>
                    <a:pt x="2" y="1"/>
                    <a:pt x="2" y="1"/>
                  </a:cubicBezTo>
                  <a:cubicBezTo>
                    <a:pt x="2" y="1"/>
                    <a:pt x="2" y="1"/>
                    <a:pt x="2" y="1"/>
                  </a:cubicBezTo>
                  <a:cubicBezTo>
                    <a:pt x="3" y="0"/>
                    <a:pt x="3" y="0"/>
                    <a:pt x="3" y="1"/>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52"/>
            <p:cNvSpPr/>
            <p:nvPr/>
          </p:nvSpPr>
          <p:spPr bwMode="auto">
            <a:xfrm>
              <a:off x="7390750" y="3624966"/>
              <a:ext cx="12700" cy="26988"/>
            </a:xfrm>
            <a:custGeom>
              <a:avLst/>
              <a:gdLst>
                <a:gd name="T0" fmla="*/ 2 w 2"/>
                <a:gd name="T1" fmla="*/ 1 h 4"/>
                <a:gd name="T2" fmla="*/ 1 w 2"/>
                <a:gd name="T3" fmla="*/ 2 h 4"/>
                <a:gd name="T4" fmla="*/ 0 w 2"/>
                <a:gd name="T5" fmla="*/ 3 h 4"/>
                <a:gd name="T6" fmla="*/ 0 w 2"/>
                <a:gd name="T7" fmla="*/ 4 h 4"/>
                <a:gd name="T8" fmla="*/ 0 w 2"/>
                <a:gd name="T9" fmla="*/ 3 h 4"/>
                <a:gd name="T10" fmla="*/ 0 w 2"/>
                <a:gd name="T11" fmla="*/ 2 h 4"/>
                <a:gd name="T12" fmla="*/ 1 w 2"/>
                <a:gd name="T13" fmla="*/ 2 h 4"/>
                <a:gd name="T14" fmla="*/ 2 w 2"/>
                <a:gd name="T15" fmla="*/ 0 h 4"/>
                <a:gd name="T16" fmla="*/ 2 w 2"/>
                <a:gd name="T17" fmla="*/ 1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4">
                  <a:moveTo>
                    <a:pt x="2" y="1"/>
                  </a:moveTo>
                  <a:cubicBezTo>
                    <a:pt x="2" y="1"/>
                    <a:pt x="1" y="2"/>
                    <a:pt x="1" y="2"/>
                  </a:cubicBezTo>
                  <a:cubicBezTo>
                    <a:pt x="1" y="2"/>
                    <a:pt x="1" y="3"/>
                    <a:pt x="0" y="3"/>
                  </a:cubicBezTo>
                  <a:cubicBezTo>
                    <a:pt x="0" y="3"/>
                    <a:pt x="0" y="3"/>
                    <a:pt x="0" y="4"/>
                  </a:cubicBezTo>
                  <a:cubicBezTo>
                    <a:pt x="0" y="3"/>
                    <a:pt x="0" y="3"/>
                    <a:pt x="0" y="3"/>
                  </a:cubicBezTo>
                  <a:cubicBezTo>
                    <a:pt x="0" y="3"/>
                    <a:pt x="0" y="3"/>
                    <a:pt x="0" y="2"/>
                  </a:cubicBezTo>
                  <a:cubicBezTo>
                    <a:pt x="0" y="2"/>
                    <a:pt x="1" y="2"/>
                    <a:pt x="1" y="2"/>
                  </a:cubicBezTo>
                  <a:cubicBezTo>
                    <a:pt x="1" y="1"/>
                    <a:pt x="1" y="1"/>
                    <a:pt x="2" y="0"/>
                  </a:cubicBezTo>
                  <a:cubicBezTo>
                    <a:pt x="2" y="0"/>
                    <a:pt x="2" y="0"/>
                    <a:pt x="2" y="1"/>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53"/>
            <p:cNvSpPr/>
            <p:nvPr/>
          </p:nvSpPr>
          <p:spPr bwMode="auto">
            <a:xfrm>
              <a:off x="7403450" y="3612266"/>
              <a:ext cx="14288" cy="33338"/>
            </a:xfrm>
            <a:custGeom>
              <a:avLst/>
              <a:gdLst>
                <a:gd name="T0" fmla="*/ 1 w 2"/>
                <a:gd name="T1" fmla="*/ 1 h 5"/>
                <a:gd name="T2" fmla="*/ 0 w 2"/>
                <a:gd name="T3" fmla="*/ 5 h 5"/>
                <a:gd name="T4" fmla="*/ 0 w 2"/>
                <a:gd name="T5" fmla="*/ 5 h 5"/>
                <a:gd name="T6" fmla="*/ 2 w 2"/>
                <a:gd name="T7" fmla="*/ 0 h 5"/>
                <a:gd name="T8" fmla="*/ 2 w 2"/>
                <a:gd name="T9" fmla="*/ 0 h 5"/>
                <a:gd name="T10" fmla="*/ 1 w 2"/>
                <a:gd name="T11" fmla="*/ 1 h 5"/>
              </a:gdLst>
              <a:ahLst/>
              <a:cxnLst>
                <a:cxn ang="0">
                  <a:pos x="T0" y="T1"/>
                </a:cxn>
                <a:cxn ang="0">
                  <a:pos x="T2" y="T3"/>
                </a:cxn>
                <a:cxn ang="0">
                  <a:pos x="T4" y="T5"/>
                </a:cxn>
                <a:cxn ang="0">
                  <a:pos x="T6" y="T7"/>
                </a:cxn>
                <a:cxn ang="0">
                  <a:pos x="T8" y="T9"/>
                </a:cxn>
                <a:cxn ang="0">
                  <a:pos x="T10" y="T11"/>
                </a:cxn>
              </a:cxnLst>
              <a:rect l="0" t="0" r="r" b="b"/>
              <a:pathLst>
                <a:path w="2" h="5">
                  <a:moveTo>
                    <a:pt x="1" y="1"/>
                  </a:moveTo>
                  <a:cubicBezTo>
                    <a:pt x="1" y="2"/>
                    <a:pt x="0" y="4"/>
                    <a:pt x="0" y="5"/>
                  </a:cubicBezTo>
                  <a:cubicBezTo>
                    <a:pt x="0" y="5"/>
                    <a:pt x="0" y="5"/>
                    <a:pt x="0" y="5"/>
                  </a:cubicBezTo>
                  <a:cubicBezTo>
                    <a:pt x="0" y="4"/>
                    <a:pt x="1" y="0"/>
                    <a:pt x="2" y="0"/>
                  </a:cubicBezTo>
                  <a:cubicBezTo>
                    <a:pt x="2" y="0"/>
                    <a:pt x="2" y="0"/>
                    <a:pt x="2" y="0"/>
                  </a:cubicBezTo>
                  <a:cubicBezTo>
                    <a:pt x="2" y="0"/>
                    <a:pt x="2" y="0"/>
                    <a:pt x="1" y="1"/>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Freeform 54"/>
            <p:cNvSpPr/>
            <p:nvPr/>
          </p:nvSpPr>
          <p:spPr bwMode="auto">
            <a:xfrm>
              <a:off x="7343125" y="3591628"/>
              <a:ext cx="53975" cy="107950"/>
            </a:xfrm>
            <a:custGeom>
              <a:avLst/>
              <a:gdLst>
                <a:gd name="T0" fmla="*/ 8 w 8"/>
                <a:gd name="T1" fmla="*/ 2 h 16"/>
                <a:gd name="T2" fmla="*/ 7 w 8"/>
                <a:gd name="T3" fmla="*/ 4 h 16"/>
                <a:gd name="T4" fmla="*/ 6 w 8"/>
                <a:gd name="T5" fmla="*/ 8 h 16"/>
                <a:gd name="T6" fmla="*/ 6 w 8"/>
                <a:gd name="T7" fmla="*/ 8 h 16"/>
                <a:gd name="T8" fmla="*/ 4 w 8"/>
                <a:gd name="T9" fmla="*/ 11 h 16"/>
                <a:gd name="T10" fmla="*/ 3 w 8"/>
                <a:gd name="T11" fmla="*/ 14 h 16"/>
                <a:gd name="T12" fmla="*/ 3 w 8"/>
                <a:gd name="T13" fmla="*/ 14 h 16"/>
                <a:gd name="T14" fmla="*/ 2 w 8"/>
                <a:gd name="T15" fmla="*/ 15 h 16"/>
                <a:gd name="T16" fmla="*/ 1 w 8"/>
                <a:gd name="T17" fmla="*/ 15 h 16"/>
                <a:gd name="T18" fmla="*/ 2 w 8"/>
                <a:gd name="T19" fmla="*/ 8 h 16"/>
                <a:gd name="T20" fmla="*/ 2 w 8"/>
                <a:gd name="T21" fmla="*/ 9 h 16"/>
                <a:gd name="T22" fmla="*/ 3 w 8"/>
                <a:gd name="T23" fmla="*/ 8 h 16"/>
                <a:gd name="T24" fmla="*/ 4 w 8"/>
                <a:gd name="T25" fmla="*/ 6 h 16"/>
                <a:gd name="T26" fmla="*/ 5 w 8"/>
                <a:gd name="T27" fmla="*/ 4 h 16"/>
                <a:gd name="T28" fmla="*/ 6 w 8"/>
                <a:gd name="T29" fmla="*/ 3 h 16"/>
                <a:gd name="T30" fmla="*/ 7 w 8"/>
                <a:gd name="T31" fmla="*/ 2 h 16"/>
                <a:gd name="T32" fmla="*/ 7 w 8"/>
                <a:gd name="T33" fmla="*/ 0 h 16"/>
                <a:gd name="T34" fmla="*/ 8 w 8"/>
                <a:gd name="T35" fmla="*/ 0 h 16"/>
                <a:gd name="T36" fmla="*/ 8 w 8"/>
                <a:gd name="T37" fmla="*/ 0 h 16"/>
                <a:gd name="T38" fmla="*/ 8 w 8"/>
                <a:gd name="T39" fmla="*/ 0 h 16"/>
                <a:gd name="T40" fmla="*/ 8 w 8"/>
                <a:gd name="T41" fmla="*/ 2 h 16"/>
                <a:gd name="T42" fmla="*/ 8 w 8"/>
                <a:gd name="T43" fmla="*/ 2 h 16"/>
                <a:gd name="T44" fmla="*/ 8 w 8"/>
                <a:gd name="T45" fmla="*/ 2 h 16"/>
                <a:gd name="T46" fmla="*/ 8 w 8"/>
                <a:gd name="T47" fmla="*/ 2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 h="16">
                  <a:moveTo>
                    <a:pt x="8" y="2"/>
                  </a:moveTo>
                  <a:cubicBezTo>
                    <a:pt x="8" y="3"/>
                    <a:pt x="7" y="3"/>
                    <a:pt x="7" y="4"/>
                  </a:cubicBezTo>
                  <a:cubicBezTo>
                    <a:pt x="7" y="5"/>
                    <a:pt x="7" y="7"/>
                    <a:pt x="6" y="8"/>
                  </a:cubicBezTo>
                  <a:cubicBezTo>
                    <a:pt x="6" y="8"/>
                    <a:pt x="6" y="8"/>
                    <a:pt x="6" y="8"/>
                  </a:cubicBezTo>
                  <a:cubicBezTo>
                    <a:pt x="6" y="9"/>
                    <a:pt x="5" y="10"/>
                    <a:pt x="4" y="11"/>
                  </a:cubicBezTo>
                  <a:cubicBezTo>
                    <a:pt x="4" y="12"/>
                    <a:pt x="4" y="13"/>
                    <a:pt x="3" y="14"/>
                  </a:cubicBezTo>
                  <a:cubicBezTo>
                    <a:pt x="3" y="14"/>
                    <a:pt x="3" y="14"/>
                    <a:pt x="3" y="14"/>
                  </a:cubicBezTo>
                  <a:cubicBezTo>
                    <a:pt x="3" y="15"/>
                    <a:pt x="2" y="15"/>
                    <a:pt x="2" y="15"/>
                  </a:cubicBezTo>
                  <a:cubicBezTo>
                    <a:pt x="1" y="16"/>
                    <a:pt x="1" y="15"/>
                    <a:pt x="1" y="15"/>
                  </a:cubicBezTo>
                  <a:cubicBezTo>
                    <a:pt x="0" y="14"/>
                    <a:pt x="1" y="9"/>
                    <a:pt x="2" y="8"/>
                  </a:cubicBezTo>
                  <a:cubicBezTo>
                    <a:pt x="2" y="9"/>
                    <a:pt x="2" y="9"/>
                    <a:pt x="2" y="9"/>
                  </a:cubicBezTo>
                  <a:cubicBezTo>
                    <a:pt x="3" y="9"/>
                    <a:pt x="3" y="9"/>
                    <a:pt x="3" y="8"/>
                  </a:cubicBezTo>
                  <a:cubicBezTo>
                    <a:pt x="3" y="7"/>
                    <a:pt x="3" y="7"/>
                    <a:pt x="4" y="6"/>
                  </a:cubicBezTo>
                  <a:cubicBezTo>
                    <a:pt x="4" y="6"/>
                    <a:pt x="4" y="6"/>
                    <a:pt x="5" y="4"/>
                  </a:cubicBezTo>
                  <a:cubicBezTo>
                    <a:pt x="6" y="3"/>
                    <a:pt x="6" y="3"/>
                    <a:pt x="6" y="3"/>
                  </a:cubicBezTo>
                  <a:cubicBezTo>
                    <a:pt x="7" y="3"/>
                    <a:pt x="7" y="3"/>
                    <a:pt x="7" y="2"/>
                  </a:cubicBezTo>
                  <a:cubicBezTo>
                    <a:pt x="7" y="1"/>
                    <a:pt x="7" y="1"/>
                    <a:pt x="7" y="0"/>
                  </a:cubicBezTo>
                  <a:cubicBezTo>
                    <a:pt x="7" y="0"/>
                    <a:pt x="8" y="0"/>
                    <a:pt x="8" y="0"/>
                  </a:cubicBezTo>
                  <a:cubicBezTo>
                    <a:pt x="8" y="0"/>
                    <a:pt x="8" y="0"/>
                    <a:pt x="8" y="0"/>
                  </a:cubicBezTo>
                  <a:cubicBezTo>
                    <a:pt x="8" y="0"/>
                    <a:pt x="8" y="0"/>
                    <a:pt x="8" y="0"/>
                  </a:cubicBezTo>
                  <a:cubicBezTo>
                    <a:pt x="8" y="0"/>
                    <a:pt x="7" y="1"/>
                    <a:pt x="8" y="2"/>
                  </a:cubicBezTo>
                  <a:cubicBezTo>
                    <a:pt x="8" y="2"/>
                    <a:pt x="8" y="2"/>
                    <a:pt x="8" y="2"/>
                  </a:cubicBezTo>
                  <a:cubicBezTo>
                    <a:pt x="8" y="2"/>
                    <a:pt x="8" y="2"/>
                    <a:pt x="8" y="2"/>
                  </a:cubicBezTo>
                  <a:cubicBezTo>
                    <a:pt x="8" y="2"/>
                    <a:pt x="8" y="2"/>
                    <a:pt x="8" y="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Freeform 55"/>
            <p:cNvSpPr/>
            <p:nvPr/>
          </p:nvSpPr>
          <p:spPr bwMode="auto">
            <a:xfrm>
              <a:off x="7409800" y="3466216"/>
              <a:ext cx="20638" cy="79375"/>
            </a:xfrm>
            <a:custGeom>
              <a:avLst/>
              <a:gdLst>
                <a:gd name="T0" fmla="*/ 3 w 3"/>
                <a:gd name="T1" fmla="*/ 6 h 12"/>
                <a:gd name="T2" fmla="*/ 2 w 3"/>
                <a:gd name="T3" fmla="*/ 7 h 12"/>
                <a:gd name="T4" fmla="*/ 2 w 3"/>
                <a:gd name="T5" fmla="*/ 7 h 12"/>
                <a:gd name="T6" fmla="*/ 1 w 3"/>
                <a:gd name="T7" fmla="*/ 9 h 12"/>
                <a:gd name="T8" fmla="*/ 0 w 3"/>
                <a:gd name="T9" fmla="*/ 12 h 12"/>
                <a:gd name="T10" fmla="*/ 1 w 3"/>
                <a:gd name="T11" fmla="*/ 9 h 12"/>
                <a:gd name="T12" fmla="*/ 1 w 3"/>
                <a:gd name="T13" fmla="*/ 8 h 12"/>
                <a:gd name="T14" fmla="*/ 1 w 3"/>
                <a:gd name="T15" fmla="*/ 7 h 12"/>
                <a:gd name="T16" fmla="*/ 1 w 3"/>
                <a:gd name="T17" fmla="*/ 4 h 12"/>
                <a:gd name="T18" fmla="*/ 1 w 3"/>
                <a:gd name="T19" fmla="*/ 4 h 12"/>
                <a:gd name="T20" fmla="*/ 2 w 3"/>
                <a:gd name="T21" fmla="*/ 2 h 12"/>
                <a:gd name="T22" fmla="*/ 2 w 3"/>
                <a:gd name="T23" fmla="*/ 0 h 12"/>
                <a:gd name="T24" fmla="*/ 2 w 3"/>
                <a:gd name="T25" fmla="*/ 3 h 12"/>
                <a:gd name="T26" fmla="*/ 2 w 3"/>
                <a:gd name="T27" fmla="*/ 6 h 12"/>
                <a:gd name="T28" fmla="*/ 2 w 3"/>
                <a:gd name="T29" fmla="*/ 6 h 12"/>
                <a:gd name="T30" fmla="*/ 3 w 3"/>
                <a:gd name="T31" fmla="*/ 6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 h="12">
                  <a:moveTo>
                    <a:pt x="3" y="6"/>
                  </a:moveTo>
                  <a:cubicBezTo>
                    <a:pt x="2" y="6"/>
                    <a:pt x="2" y="6"/>
                    <a:pt x="2" y="7"/>
                  </a:cubicBezTo>
                  <a:cubicBezTo>
                    <a:pt x="2" y="7"/>
                    <a:pt x="2" y="7"/>
                    <a:pt x="2" y="7"/>
                  </a:cubicBezTo>
                  <a:cubicBezTo>
                    <a:pt x="2" y="8"/>
                    <a:pt x="2" y="8"/>
                    <a:pt x="1" y="9"/>
                  </a:cubicBezTo>
                  <a:cubicBezTo>
                    <a:pt x="1" y="9"/>
                    <a:pt x="1" y="11"/>
                    <a:pt x="0" y="12"/>
                  </a:cubicBezTo>
                  <a:cubicBezTo>
                    <a:pt x="0" y="12"/>
                    <a:pt x="0" y="12"/>
                    <a:pt x="1" y="9"/>
                  </a:cubicBezTo>
                  <a:cubicBezTo>
                    <a:pt x="1" y="9"/>
                    <a:pt x="1" y="9"/>
                    <a:pt x="1" y="8"/>
                  </a:cubicBezTo>
                  <a:cubicBezTo>
                    <a:pt x="1" y="8"/>
                    <a:pt x="1" y="8"/>
                    <a:pt x="1" y="7"/>
                  </a:cubicBezTo>
                  <a:cubicBezTo>
                    <a:pt x="1" y="6"/>
                    <a:pt x="1" y="5"/>
                    <a:pt x="1" y="4"/>
                  </a:cubicBezTo>
                  <a:cubicBezTo>
                    <a:pt x="1" y="4"/>
                    <a:pt x="1" y="4"/>
                    <a:pt x="1" y="4"/>
                  </a:cubicBezTo>
                  <a:cubicBezTo>
                    <a:pt x="1" y="3"/>
                    <a:pt x="2" y="3"/>
                    <a:pt x="2" y="2"/>
                  </a:cubicBezTo>
                  <a:cubicBezTo>
                    <a:pt x="2" y="1"/>
                    <a:pt x="2" y="0"/>
                    <a:pt x="2" y="0"/>
                  </a:cubicBezTo>
                  <a:cubicBezTo>
                    <a:pt x="2" y="0"/>
                    <a:pt x="3" y="1"/>
                    <a:pt x="2" y="3"/>
                  </a:cubicBezTo>
                  <a:cubicBezTo>
                    <a:pt x="2" y="4"/>
                    <a:pt x="2" y="6"/>
                    <a:pt x="2" y="6"/>
                  </a:cubicBezTo>
                  <a:cubicBezTo>
                    <a:pt x="2" y="6"/>
                    <a:pt x="2" y="6"/>
                    <a:pt x="2" y="6"/>
                  </a:cubicBezTo>
                  <a:cubicBezTo>
                    <a:pt x="2" y="5"/>
                    <a:pt x="2" y="6"/>
                    <a:pt x="3" y="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56"/>
            <p:cNvSpPr/>
            <p:nvPr/>
          </p:nvSpPr>
          <p:spPr bwMode="auto">
            <a:xfrm>
              <a:off x="7417738" y="3532891"/>
              <a:ext cx="6350" cy="19050"/>
            </a:xfrm>
            <a:custGeom>
              <a:avLst/>
              <a:gdLst>
                <a:gd name="T0" fmla="*/ 1 w 1"/>
                <a:gd name="T1" fmla="*/ 2 h 3"/>
                <a:gd name="T2" fmla="*/ 0 w 1"/>
                <a:gd name="T3" fmla="*/ 3 h 3"/>
                <a:gd name="T4" fmla="*/ 0 w 1"/>
                <a:gd name="T5" fmla="*/ 0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0" y="3"/>
                    <a:pt x="0" y="3"/>
                  </a:cubicBezTo>
                  <a:cubicBezTo>
                    <a:pt x="0" y="3"/>
                    <a:pt x="0" y="1"/>
                    <a:pt x="0" y="0"/>
                  </a:cubicBezTo>
                  <a:cubicBezTo>
                    <a:pt x="1" y="0"/>
                    <a:pt x="1" y="2"/>
                    <a:pt x="1" y="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57"/>
            <p:cNvSpPr/>
            <p:nvPr/>
          </p:nvSpPr>
          <p:spPr bwMode="auto">
            <a:xfrm>
              <a:off x="7424088" y="3518603"/>
              <a:ext cx="6350" cy="20638"/>
            </a:xfrm>
            <a:custGeom>
              <a:avLst/>
              <a:gdLst>
                <a:gd name="T0" fmla="*/ 1 w 1"/>
                <a:gd name="T1" fmla="*/ 1 h 3"/>
                <a:gd name="T2" fmla="*/ 0 w 1"/>
                <a:gd name="T3" fmla="*/ 3 h 3"/>
                <a:gd name="T4" fmla="*/ 1 w 1"/>
                <a:gd name="T5" fmla="*/ 0 h 3"/>
                <a:gd name="T6" fmla="*/ 1 w 1"/>
                <a:gd name="T7" fmla="*/ 0 h 3"/>
                <a:gd name="T8" fmla="*/ 1 w 1"/>
                <a:gd name="T9" fmla="*/ 0 h 3"/>
                <a:gd name="T10" fmla="*/ 1 w 1"/>
                <a:gd name="T11" fmla="*/ 0 h 3"/>
                <a:gd name="T12" fmla="*/ 1 w 1"/>
                <a:gd name="T13" fmla="*/ 0 h 3"/>
                <a:gd name="T14" fmla="*/ 1 w 1"/>
                <a:gd name="T15" fmla="*/ 0 h 3"/>
                <a:gd name="T16" fmla="*/ 1 w 1"/>
                <a:gd name="T17" fmla="*/ 0 h 3"/>
                <a:gd name="T18" fmla="*/ 1 w 1"/>
                <a:gd name="T19" fmla="*/ 0 h 3"/>
                <a:gd name="T20" fmla="*/ 1 w 1"/>
                <a:gd name="T21" fmla="*/ 0 h 3"/>
                <a:gd name="T22" fmla="*/ 1 w 1"/>
                <a:gd name="T23"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 h="3">
                  <a:moveTo>
                    <a:pt x="1" y="1"/>
                  </a:moveTo>
                  <a:cubicBezTo>
                    <a:pt x="1" y="2"/>
                    <a:pt x="0" y="3"/>
                    <a:pt x="0" y="3"/>
                  </a:cubicBezTo>
                  <a:cubicBezTo>
                    <a:pt x="0" y="2"/>
                    <a:pt x="0" y="0"/>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1"/>
                    <a:pt x="1" y="1"/>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Freeform 58"/>
            <p:cNvSpPr/>
            <p:nvPr/>
          </p:nvSpPr>
          <p:spPr bwMode="auto">
            <a:xfrm>
              <a:off x="7409800" y="3551941"/>
              <a:ext cx="14288" cy="33338"/>
            </a:xfrm>
            <a:custGeom>
              <a:avLst/>
              <a:gdLst>
                <a:gd name="T0" fmla="*/ 2 w 2"/>
                <a:gd name="T1" fmla="*/ 2 h 5"/>
                <a:gd name="T2" fmla="*/ 1 w 2"/>
                <a:gd name="T3" fmla="*/ 5 h 5"/>
                <a:gd name="T4" fmla="*/ 1 w 2"/>
                <a:gd name="T5" fmla="*/ 5 h 5"/>
                <a:gd name="T6" fmla="*/ 1 w 2"/>
                <a:gd name="T7" fmla="*/ 4 h 5"/>
                <a:gd name="T8" fmla="*/ 1 w 2"/>
                <a:gd name="T9" fmla="*/ 4 h 5"/>
                <a:gd name="T10" fmla="*/ 0 w 2"/>
                <a:gd name="T11" fmla="*/ 4 h 5"/>
                <a:gd name="T12" fmla="*/ 1 w 2"/>
                <a:gd name="T13" fmla="*/ 1 h 5"/>
                <a:gd name="T14" fmla="*/ 1 w 2"/>
                <a:gd name="T15" fmla="*/ 2 h 5"/>
                <a:gd name="T16" fmla="*/ 2 w 2"/>
                <a:gd name="T17" fmla="*/ 0 h 5"/>
                <a:gd name="T18" fmla="*/ 2 w 2"/>
                <a:gd name="T1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5">
                  <a:moveTo>
                    <a:pt x="2" y="2"/>
                  </a:moveTo>
                  <a:cubicBezTo>
                    <a:pt x="2" y="3"/>
                    <a:pt x="1" y="5"/>
                    <a:pt x="1" y="5"/>
                  </a:cubicBezTo>
                  <a:cubicBezTo>
                    <a:pt x="1" y="5"/>
                    <a:pt x="1" y="5"/>
                    <a:pt x="1" y="5"/>
                  </a:cubicBezTo>
                  <a:cubicBezTo>
                    <a:pt x="1" y="5"/>
                    <a:pt x="1" y="5"/>
                    <a:pt x="1" y="4"/>
                  </a:cubicBezTo>
                  <a:cubicBezTo>
                    <a:pt x="1" y="4"/>
                    <a:pt x="1" y="4"/>
                    <a:pt x="1" y="4"/>
                  </a:cubicBezTo>
                  <a:cubicBezTo>
                    <a:pt x="0" y="4"/>
                    <a:pt x="0" y="4"/>
                    <a:pt x="0" y="4"/>
                  </a:cubicBezTo>
                  <a:cubicBezTo>
                    <a:pt x="0" y="3"/>
                    <a:pt x="1" y="1"/>
                    <a:pt x="1" y="1"/>
                  </a:cubicBezTo>
                  <a:cubicBezTo>
                    <a:pt x="1" y="1"/>
                    <a:pt x="1" y="2"/>
                    <a:pt x="1" y="2"/>
                  </a:cubicBezTo>
                  <a:cubicBezTo>
                    <a:pt x="1" y="2"/>
                    <a:pt x="1" y="2"/>
                    <a:pt x="2" y="0"/>
                  </a:cubicBezTo>
                  <a:cubicBezTo>
                    <a:pt x="2" y="1"/>
                    <a:pt x="2" y="2"/>
                    <a:pt x="2" y="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Freeform 59"/>
            <p:cNvSpPr/>
            <p:nvPr/>
          </p:nvSpPr>
          <p:spPr bwMode="auto">
            <a:xfrm>
              <a:off x="7397100" y="3624966"/>
              <a:ext cx="20638" cy="41275"/>
            </a:xfrm>
            <a:custGeom>
              <a:avLst/>
              <a:gdLst>
                <a:gd name="T0" fmla="*/ 1 w 3"/>
                <a:gd name="T1" fmla="*/ 6 h 6"/>
                <a:gd name="T2" fmla="*/ 1 w 3"/>
                <a:gd name="T3" fmla="*/ 5 h 6"/>
                <a:gd name="T4" fmla="*/ 1 w 3"/>
                <a:gd name="T5" fmla="*/ 5 h 6"/>
                <a:gd name="T6" fmla="*/ 1 w 3"/>
                <a:gd name="T7" fmla="*/ 5 h 6"/>
                <a:gd name="T8" fmla="*/ 0 w 3"/>
                <a:gd name="T9" fmla="*/ 6 h 6"/>
                <a:gd name="T10" fmla="*/ 1 w 3"/>
                <a:gd name="T11" fmla="*/ 4 h 6"/>
                <a:gd name="T12" fmla="*/ 2 w 3"/>
                <a:gd name="T13" fmla="*/ 2 h 6"/>
                <a:gd name="T14" fmla="*/ 1 w 3"/>
                <a:gd name="T15" fmla="*/ 2 h 6"/>
                <a:gd name="T16" fmla="*/ 2 w 3"/>
                <a:gd name="T17" fmla="*/ 0 h 6"/>
                <a:gd name="T18" fmla="*/ 2 w 3"/>
                <a:gd name="T19" fmla="*/ 0 h 6"/>
                <a:gd name="T20" fmla="*/ 2 w 3"/>
                <a:gd name="T21" fmla="*/ 1 h 6"/>
                <a:gd name="T22" fmla="*/ 2 w 3"/>
                <a:gd name="T23" fmla="*/ 1 h 6"/>
                <a:gd name="T24" fmla="*/ 2 w 3"/>
                <a:gd name="T25" fmla="*/ 1 h 6"/>
                <a:gd name="T26" fmla="*/ 3 w 3"/>
                <a:gd name="T27" fmla="*/ 0 h 6"/>
                <a:gd name="T28" fmla="*/ 1 w 3"/>
                <a:gd name="T2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6">
                  <a:moveTo>
                    <a:pt x="1" y="6"/>
                  </a:moveTo>
                  <a:cubicBezTo>
                    <a:pt x="1" y="6"/>
                    <a:pt x="1" y="5"/>
                    <a:pt x="1" y="5"/>
                  </a:cubicBezTo>
                  <a:cubicBezTo>
                    <a:pt x="1" y="5"/>
                    <a:pt x="1" y="5"/>
                    <a:pt x="1" y="5"/>
                  </a:cubicBezTo>
                  <a:cubicBezTo>
                    <a:pt x="1" y="5"/>
                    <a:pt x="1" y="5"/>
                    <a:pt x="1" y="5"/>
                  </a:cubicBezTo>
                  <a:cubicBezTo>
                    <a:pt x="1" y="5"/>
                    <a:pt x="1" y="5"/>
                    <a:pt x="0" y="6"/>
                  </a:cubicBezTo>
                  <a:cubicBezTo>
                    <a:pt x="0" y="5"/>
                    <a:pt x="0" y="5"/>
                    <a:pt x="1" y="4"/>
                  </a:cubicBezTo>
                  <a:cubicBezTo>
                    <a:pt x="2" y="3"/>
                    <a:pt x="2" y="2"/>
                    <a:pt x="2" y="2"/>
                  </a:cubicBezTo>
                  <a:cubicBezTo>
                    <a:pt x="2" y="2"/>
                    <a:pt x="2" y="2"/>
                    <a:pt x="1" y="2"/>
                  </a:cubicBezTo>
                  <a:cubicBezTo>
                    <a:pt x="1" y="2"/>
                    <a:pt x="2" y="0"/>
                    <a:pt x="2" y="0"/>
                  </a:cubicBezTo>
                  <a:cubicBezTo>
                    <a:pt x="2" y="0"/>
                    <a:pt x="2" y="0"/>
                    <a:pt x="2" y="0"/>
                  </a:cubicBezTo>
                  <a:cubicBezTo>
                    <a:pt x="2" y="0"/>
                    <a:pt x="2" y="1"/>
                    <a:pt x="2" y="1"/>
                  </a:cubicBezTo>
                  <a:cubicBezTo>
                    <a:pt x="2" y="1"/>
                    <a:pt x="2" y="1"/>
                    <a:pt x="2" y="1"/>
                  </a:cubicBezTo>
                  <a:cubicBezTo>
                    <a:pt x="2" y="1"/>
                    <a:pt x="2" y="1"/>
                    <a:pt x="2" y="1"/>
                  </a:cubicBezTo>
                  <a:cubicBezTo>
                    <a:pt x="3" y="1"/>
                    <a:pt x="3" y="0"/>
                    <a:pt x="3" y="0"/>
                  </a:cubicBezTo>
                  <a:cubicBezTo>
                    <a:pt x="1" y="6"/>
                    <a:pt x="1" y="6"/>
                    <a:pt x="1" y="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6" name="Freeform 62"/>
          <p:cNvSpPr/>
          <p:nvPr/>
        </p:nvSpPr>
        <p:spPr>
          <a:xfrm flipH="1">
            <a:off x="6183875" y="3072763"/>
            <a:ext cx="294340" cy="268419"/>
          </a:xfrm>
          <a:custGeom>
            <a:avLst/>
            <a:gdLst>
              <a:gd name="connsiteX0" fmla="*/ 9167091 w 9167091"/>
              <a:gd name="connsiteY0" fmla="*/ 5137727 h 5149273"/>
              <a:gd name="connsiteX1" fmla="*/ 11546 w 9167091"/>
              <a:gd name="connsiteY1" fmla="*/ 5149273 h 5149273"/>
              <a:gd name="connsiteX2" fmla="*/ 0 w 9167091"/>
              <a:gd name="connsiteY2" fmla="*/ 0 h 5149273"/>
            </a:gdLst>
            <a:ahLst/>
            <a:cxnLst>
              <a:cxn ang="0">
                <a:pos x="connsiteX0" y="connsiteY0"/>
              </a:cxn>
              <a:cxn ang="0">
                <a:pos x="connsiteX1" y="connsiteY1"/>
              </a:cxn>
              <a:cxn ang="0">
                <a:pos x="connsiteX2" y="connsiteY2"/>
              </a:cxn>
            </a:cxnLst>
            <a:rect l="l" t="t" r="r" b="b"/>
            <a:pathLst>
              <a:path w="9167091" h="5149273">
                <a:moveTo>
                  <a:pt x="9167091" y="5137727"/>
                </a:moveTo>
                <a:lnTo>
                  <a:pt x="11546" y="5149273"/>
                </a:lnTo>
                <a:cubicBezTo>
                  <a:pt x="7697" y="3432849"/>
                  <a:pt x="3849" y="1716424"/>
                  <a:pt x="0" y="0"/>
                </a:cubicBezTo>
              </a:path>
            </a:pathLst>
          </a:custGeom>
          <a:ln w="12700" cmpd="sng">
            <a:solidFill>
              <a:schemeClr val="accent3"/>
            </a:solidFill>
            <a:headEnd type="oval" w="lg" len="lg"/>
            <a:tailEnd type="none" w="lg" len="lg"/>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2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Freeform 64"/>
          <p:cNvSpPr/>
          <p:nvPr/>
        </p:nvSpPr>
        <p:spPr>
          <a:xfrm flipH="1">
            <a:off x="6439090" y="3178363"/>
            <a:ext cx="294340" cy="549122"/>
          </a:xfrm>
          <a:custGeom>
            <a:avLst/>
            <a:gdLst>
              <a:gd name="connsiteX0" fmla="*/ 9167091 w 9167091"/>
              <a:gd name="connsiteY0" fmla="*/ 5137727 h 5149273"/>
              <a:gd name="connsiteX1" fmla="*/ 11546 w 9167091"/>
              <a:gd name="connsiteY1" fmla="*/ 5149273 h 5149273"/>
              <a:gd name="connsiteX2" fmla="*/ 0 w 9167091"/>
              <a:gd name="connsiteY2" fmla="*/ 0 h 5149273"/>
            </a:gdLst>
            <a:ahLst/>
            <a:cxnLst>
              <a:cxn ang="0">
                <a:pos x="connsiteX0" y="connsiteY0"/>
              </a:cxn>
              <a:cxn ang="0">
                <a:pos x="connsiteX1" y="connsiteY1"/>
              </a:cxn>
              <a:cxn ang="0">
                <a:pos x="connsiteX2" y="connsiteY2"/>
              </a:cxn>
            </a:cxnLst>
            <a:rect l="l" t="t" r="r" b="b"/>
            <a:pathLst>
              <a:path w="9167091" h="5149273">
                <a:moveTo>
                  <a:pt x="9167091" y="5137727"/>
                </a:moveTo>
                <a:lnTo>
                  <a:pt x="11546" y="5149273"/>
                </a:lnTo>
                <a:cubicBezTo>
                  <a:pt x="7697" y="3432849"/>
                  <a:pt x="3849" y="1716424"/>
                  <a:pt x="0" y="0"/>
                </a:cubicBezTo>
              </a:path>
            </a:pathLst>
          </a:custGeom>
          <a:ln w="12700" cmpd="sng">
            <a:solidFill>
              <a:schemeClr val="accent3"/>
            </a:solidFill>
            <a:headEnd type="oval" w="lg" len="lg"/>
            <a:tailEnd type="none" w="lg" len="lg"/>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2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Freeform 66"/>
          <p:cNvSpPr/>
          <p:nvPr/>
        </p:nvSpPr>
        <p:spPr>
          <a:xfrm>
            <a:off x="6949520" y="3507363"/>
            <a:ext cx="294340" cy="542840"/>
          </a:xfrm>
          <a:custGeom>
            <a:avLst/>
            <a:gdLst>
              <a:gd name="connsiteX0" fmla="*/ 9167091 w 9167091"/>
              <a:gd name="connsiteY0" fmla="*/ 5137727 h 5149273"/>
              <a:gd name="connsiteX1" fmla="*/ 11546 w 9167091"/>
              <a:gd name="connsiteY1" fmla="*/ 5149273 h 5149273"/>
              <a:gd name="connsiteX2" fmla="*/ 0 w 9167091"/>
              <a:gd name="connsiteY2" fmla="*/ 0 h 5149273"/>
            </a:gdLst>
            <a:ahLst/>
            <a:cxnLst>
              <a:cxn ang="0">
                <a:pos x="connsiteX0" y="connsiteY0"/>
              </a:cxn>
              <a:cxn ang="0">
                <a:pos x="connsiteX1" y="connsiteY1"/>
              </a:cxn>
              <a:cxn ang="0">
                <a:pos x="connsiteX2" y="connsiteY2"/>
              </a:cxn>
            </a:cxnLst>
            <a:rect l="l" t="t" r="r" b="b"/>
            <a:pathLst>
              <a:path w="9167091" h="5149273">
                <a:moveTo>
                  <a:pt x="9167091" y="5137727"/>
                </a:moveTo>
                <a:lnTo>
                  <a:pt x="11546" y="5149273"/>
                </a:lnTo>
                <a:cubicBezTo>
                  <a:pt x="7697" y="3432849"/>
                  <a:pt x="3849" y="1716424"/>
                  <a:pt x="0" y="0"/>
                </a:cubicBezTo>
              </a:path>
            </a:pathLst>
          </a:custGeom>
          <a:ln w="12700" cmpd="sng">
            <a:solidFill>
              <a:schemeClr val="accent3"/>
            </a:solidFill>
            <a:headEnd type="oval" w="lg" len="lg"/>
            <a:tailEnd type="none" w="lg" len="lg"/>
          </a:ln>
          <a:effectLst/>
        </p:spPr>
        <p:style>
          <a:lnRef idx="2">
            <a:schemeClr val="accent1"/>
          </a:lnRef>
          <a:fillRef idx="0">
            <a:schemeClr val="accent1"/>
          </a:fillRef>
          <a:effectRef idx="1">
            <a:schemeClr val="accent1"/>
          </a:effectRef>
          <a:fontRef idx="minor">
            <a:schemeClr val="tx1"/>
          </a:fontRef>
        </p:style>
        <p:txBody>
          <a:bodyPr rtlCol="0" anchor="ctr"/>
          <a:lstStyle/>
          <a:p>
            <a:endParaRPr lang="en-US" sz="2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9" name="Group 73"/>
          <p:cNvGrpSpPr/>
          <p:nvPr/>
        </p:nvGrpSpPr>
        <p:grpSpPr>
          <a:xfrm>
            <a:off x="6444208" y="2067694"/>
            <a:ext cx="2699542" cy="979658"/>
            <a:chOff x="4015431" y="1164184"/>
            <a:chExt cx="8176569" cy="2898985"/>
          </a:xfrm>
        </p:grpSpPr>
        <p:sp>
          <p:nvSpPr>
            <p:cNvPr id="70" name="Freeform 9"/>
            <p:cNvSpPr/>
            <p:nvPr/>
          </p:nvSpPr>
          <p:spPr bwMode="auto">
            <a:xfrm rot="5400000">
              <a:off x="6247776" y="-1068161"/>
              <a:ext cx="2898985" cy="7363675"/>
            </a:xfrm>
            <a:custGeom>
              <a:avLst/>
              <a:gdLst>
                <a:gd name="T0" fmla="*/ 244 w 326"/>
                <a:gd name="T1" fmla="*/ 207 h 830"/>
                <a:gd name="T2" fmla="*/ 72 w 326"/>
                <a:gd name="T3" fmla="*/ 314 h 830"/>
                <a:gd name="T4" fmla="*/ 0 w 326"/>
                <a:gd name="T5" fmla="*/ 515 h 830"/>
                <a:gd name="T6" fmla="*/ 316 w 326"/>
                <a:gd name="T7" fmla="*/ 830 h 830"/>
                <a:gd name="T8" fmla="*/ 326 w 326"/>
                <a:gd name="T9" fmla="*/ 821 h 830"/>
                <a:gd name="T10" fmla="*/ 316 w 326"/>
                <a:gd name="T11" fmla="*/ 811 h 830"/>
                <a:gd name="T12" fmla="*/ 20 w 326"/>
                <a:gd name="T13" fmla="*/ 515 h 830"/>
                <a:gd name="T14" fmla="*/ 256 w 326"/>
                <a:gd name="T15" fmla="*/ 224 h 830"/>
                <a:gd name="T16" fmla="*/ 263 w 326"/>
                <a:gd name="T17" fmla="*/ 215 h 830"/>
                <a:gd name="T18" fmla="*/ 263 w 326"/>
                <a:gd name="T19" fmla="*/ 0 h 830"/>
                <a:gd name="T20" fmla="*/ 244 w 326"/>
                <a:gd name="T21" fmla="*/ 0 h 830"/>
                <a:gd name="T22" fmla="*/ 244 w 326"/>
                <a:gd name="T23" fmla="*/ 207 h 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6" h="830">
                  <a:moveTo>
                    <a:pt x="244" y="207"/>
                  </a:moveTo>
                  <a:cubicBezTo>
                    <a:pt x="177" y="223"/>
                    <a:pt x="116" y="261"/>
                    <a:pt x="72" y="314"/>
                  </a:cubicBezTo>
                  <a:cubicBezTo>
                    <a:pt x="26" y="370"/>
                    <a:pt x="0" y="442"/>
                    <a:pt x="0" y="515"/>
                  </a:cubicBezTo>
                  <a:cubicBezTo>
                    <a:pt x="0" y="689"/>
                    <a:pt x="142" y="830"/>
                    <a:pt x="316" y="830"/>
                  </a:cubicBezTo>
                  <a:cubicBezTo>
                    <a:pt x="322" y="830"/>
                    <a:pt x="326" y="826"/>
                    <a:pt x="326" y="821"/>
                  </a:cubicBezTo>
                  <a:cubicBezTo>
                    <a:pt x="326" y="815"/>
                    <a:pt x="322" y="811"/>
                    <a:pt x="316" y="811"/>
                  </a:cubicBezTo>
                  <a:cubicBezTo>
                    <a:pt x="153" y="811"/>
                    <a:pt x="20" y="678"/>
                    <a:pt x="20" y="515"/>
                  </a:cubicBezTo>
                  <a:cubicBezTo>
                    <a:pt x="20" y="375"/>
                    <a:pt x="119" y="253"/>
                    <a:pt x="256" y="224"/>
                  </a:cubicBezTo>
                  <a:cubicBezTo>
                    <a:pt x="260" y="224"/>
                    <a:pt x="263" y="220"/>
                    <a:pt x="263" y="215"/>
                  </a:cubicBezTo>
                  <a:cubicBezTo>
                    <a:pt x="263" y="0"/>
                    <a:pt x="263" y="0"/>
                    <a:pt x="263" y="0"/>
                  </a:cubicBezTo>
                  <a:cubicBezTo>
                    <a:pt x="244" y="0"/>
                    <a:pt x="244" y="0"/>
                    <a:pt x="244" y="0"/>
                  </a:cubicBezTo>
                  <a:lnTo>
                    <a:pt x="244" y="207"/>
                  </a:lnTo>
                  <a:close/>
                </a:path>
              </a:pathLst>
            </a:custGeom>
            <a:solidFill>
              <a:schemeClr val="accent1"/>
            </a:solidFill>
            <a:ln>
              <a:noFill/>
            </a:ln>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Rectangle 68"/>
            <p:cNvSpPr/>
            <p:nvPr/>
          </p:nvSpPr>
          <p:spPr>
            <a:xfrm>
              <a:off x="11379106" y="3336507"/>
              <a:ext cx="812894" cy="16107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2" name="Group 72"/>
          <p:cNvGrpSpPr/>
          <p:nvPr/>
        </p:nvGrpSpPr>
        <p:grpSpPr>
          <a:xfrm>
            <a:off x="6686974" y="2413563"/>
            <a:ext cx="2456775" cy="789725"/>
            <a:chOff x="4750741" y="1934157"/>
            <a:chExt cx="7441259" cy="2336937"/>
          </a:xfrm>
        </p:grpSpPr>
        <p:sp>
          <p:nvSpPr>
            <p:cNvPr id="73" name="Freeform 7"/>
            <p:cNvSpPr/>
            <p:nvPr/>
          </p:nvSpPr>
          <p:spPr bwMode="auto">
            <a:xfrm rot="5400000">
              <a:off x="6896455" y="-211557"/>
              <a:ext cx="2336937" cy="6628365"/>
            </a:xfrm>
            <a:custGeom>
              <a:avLst/>
              <a:gdLst>
                <a:gd name="T0" fmla="*/ 243 w 263"/>
                <a:gd name="T1" fmla="*/ 283 h 747"/>
                <a:gd name="T2" fmla="*/ 232 w 263"/>
                <a:gd name="T3" fmla="*/ 282 h 747"/>
                <a:gd name="T4" fmla="*/ 0 w 263"/>
                <a:gd name="T5" fmla="*/ 515 h 747"/>
                <a:gd name="T6" fmla="*/ 232 w 263"/>
                <a:gd name="T7" fmla="*/ 747 h 747"/>
                <a:gd name="T8" fmla="*/ 242 w 263"/>
                <a:gd name="T9" fmla="*/ 737 h 747"/>
                <a:gd name="T10" fmla="*/ 232 w 263"/>
                <a:gd name="T11" fmla="*/ 727 h 747"/>
                <a:gd name="T12" fmla="*/ 19 w 263"/>
                <a:gd name="T13" fmla="*/ 515 h 747"/>
                <a:gd name="T14" fmla="*/ 232 w 263"/>
                <a:gd name="T15" fmla="*/ 302 h 747"/>
                <a:gd name="T16" fmla="*/ 253 w 263"/>
                <a:gd name="T17" fmla="*/ 303 h 747"/>
                <a:gd name="T18" fmla="*/ 260 w 263"/>
                <a:gd name="T19" fmla="*/ 300 h 747"/>
                <a:gd name="T20" fmla="*/ 263 w 263"/>
                <a:gd name="T21" fmla="*/ 293 h 747"/>
                <a:gd name="T22" fmla="*/ 263 w 263"/>
                <a:gd name="T23" fmla="*/ 0 h 747"/>
                <a:gd name="T24" fmla="*/ 243 w 263"/>
                <a:gd name="T25" fmla="*/ 0 h 747"/>
                <a:gd name="T26" fmla="*/ 243 w 263"/>
                <a:gd name="T27" fmla="*/ 283 h 7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3" h="747">
                  <a:moveTo>
                    <a:pt x="243" y="283"/>
                  </a:moveTo>
                  <a:cubicBezTo>
                    <a:pt x="240" y="282"/>
                    <a:pt x="235" y="282"/>
                    <a:pt x="232" y="282"/>
                  </a:cubicBezTo>
                  <a:cubicBezTo>
                    <a:pt x="104" y="282"/>
                    <a:pt x="0" y="386"/>
                    <a:pt x="0" y="515"/>
                  </a:cubicBezTo>
                  <a:cubicBezTo>
                    <a:pt x="0" y="643"/>
                    <a:pt x="104" y="747"/>
                    <a:pt x="232" y="747"/>
                  </a:cubicBezTo>
                  <a:cubicBezTo>
                    <a:pt x="238" y="747"/>
                    <a:pt x="242" y="743"/>
                    <a:pt x="242" y="737"/>
                  </a:cubicBezTo>
                  <a:cubicBezTo>
                    <a:pt x="242" y="732"/>
                    <a:pt x="238" y="727"/>
                    <a:pt x="232" y="727"/>
                  </a:cubicBezTo>
                  <a:cubicBezTo>
                    <a:pt x="115" y="727"/>
                    <a:pt x="19" y="632"/>
                    <a:pt x="19" y="515"/>
                  </a:cubicBezTo>
                  <a:cubicBezTo>
                    <a:pt x="19" y="397"/>
                    <a:pt x="115" y="302"/>
                    <a:pt x="232" y="302"/>
                  </a:cubicBezTo>
                  <a:cubicBezTo>
                    <a:pt x="239" y="302"/>
                    <a:pt x="252" y="303"/>
                    <a:pt x="253" y="303"/>
                  </a:cubicBezTo>
                  <a:cubicBezTo>
                    <a:pt x="255" y="303"/>
                    <a:pt x="258" y="302"/>
                    <a:pt x="260" y="300"/>
                  </a:cubicBezTo>
                  <a:cubicBezTo>
                    <a:pt x="262" y="298"/>
                    <a:pt x="263" y="296"/>
                    <a:pt x="263" y="293"/>
                  </a:cubicBezTo>
                  <a:cubicBezTo>
                    <a:pt x="263" y="0"/>
                    <a:pt x="263" y="0"/>
                    <a:pt x="263" y="0"/>
                  </a:cubicBezTo>
                  <a:cubicBezTo>
                    <a:pt x="243" y="0"/>
                    <a:pt x="243" y="0"/>
                    <a:pt x="243" y="0"/>
                  </a:cubicBezTo>
                  <a:lnTo>
                    <a:pt x="243" y="283"/>
                  </a:lnTo>
                  <a:close/>
                </a:path>
              </a:pathLst>
            </a:custGeom>
            <a:solidFill>
              <a:schemeClr val="accent2"/>
            </a:solidFill>
            <a:ln>
              <a:noFill/>
            </a:ln>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Rectangle 69"/>
            <p:cNvSpPr/>
            <p:nvPr/>
          </p:nvSpPr>
          <p:spPr>
            <a:xfrm>
              <a:off x="11379106" y="4094276"/>
              <a:ext cx="812894" cy="17681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5" name="Group 71"/>
          <p:cNvGrpSpPr/>
          <p:nvPr/>
        </p:nvGrpSpPr>
        <p:grpSpPr>
          <a:xfrm>
            <a:off x="6933230" y="2982729"/>
            <a:ext cx="2210520" cy="790438"/>
            <a:chOff x="5496618" y="2691926"/>
            <a:chExt cx="6695382" cy="2339050"/>
          </a:xfrm>
        </p:grpSpPr>
        <p:sp>
          <p:nvSpPr>
            <p:cNvPr id="76" name="Freeform 5"/>
            <p:cNvSpPr/>
            <p:nvPr/>
          </p:nvSpPr>
          <p:spPr bwMode="auto">
            <a:xfrm rot="5400000">
              <a:off x="7268337" y="920207"/>
              <a:ext cx="2339050" cy="5882488"/>
            </a:xfrm>
            <a:custGeom>
              <a:avLst/>
              <a:gdLst>
                <a:gd name="T0" fmla="*/ 244 w 263"/>
                <a:gd name="T1" fmla="*/ 400 h 663"/>
                <a:gd name="T2" fmla="*/ 149 w 263"/>
                <a:gd name="T3" fmla="*/ 366 h 663"/>
                <a:gd name="T4" fmla="*/ 0 w 263"/>
                <a:gd name="T5" fmla="*/ 515 h 663"/>
                <a:gd name="T6" fmla="*/ 149 w 263"/>
                <a:gd name="T7" fmla="*/ 663 h 663"/>
                <a:gd name="T8" fmla="*/ 159 w 263"/>
                <a:gd name="T9" fmla="*/ 654 h 663"/>
                <a:gd name="T10" fmla="*/ 149 w 263"/>
                <a:gd name="T11" fmla="*/ 644 h 663"/>
                <a:gd name="T12" fmla="*/ 20 w 263"/>
                <a:gd name="T13" fmla="*/ 515 h 663"/>
                <a:gd name="T14" fmla="*/ 149 w 263"/>
                <a:gd name="T15" fmla="*/ 385 h 663"/>
                <a:gd name="T16" fmla="*/ 246 w 263"/>
                <a:gd name="T17" fmla="*/ 429 h 663"/>
                <a:gd name="T18" fmla="*/ 257 w 263"/>
                <a:gd name="T19" fmla="*/ 432 h 663"/>
                <a:gd name="T20" fmla="*/ 263 w 263"/>
                <a:gd name="T21" fmla="*/ 423 h 663"/>
                <a:gd name="T22" fmla="*/ 263 w 263"/>
                <a:gd name="T23" fmla="*/ 0 h 663"/>
                <a:gd name="T24" fmla="*/ 244 w 263"/>
                <a:gd name="T25" fmla="*/ 0 h 663"/>
                <a:gd name="T26" fmla="*/ 244 w 263"/>
                <a:gd name="T27" fmla="*/ 400 h 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3" h="663">
                  <a:moveTo>
                    <a:pt x="244" y="400"/>
                  </a:moveTo>
                  <a:cubicBezTo>
                    <a:pt x="217" y="378"/>
                    <a:pt x="184" y="366"/>
                    <a:pt x="149" y="366"/>
                  </a:cubicBezTo>
                  <a:cubicBezTo>
                    <a:pt x="67" y="366"/>
                    <a:pt x="0" y="433"/>
                    <a:pt x="0" y="515"/>
                  </a:cubicBezTo>
                  <a:cubicBezTo>
                    <a:pt x="0" y="597"/>
                    <a:pt x="67" y="663"/>
                    <a:pt x="149" y="663"/>
                  </a:cubicBezTo>
                  <a:cubicBezTo>
                    <a:pt x="155" y="663"/>
                    <a:pt x="159" y="659"/>
                    <a:pt x="159" y="654"/>
                  </a:cubicBezTo>
                  <a:cubicBezTo>
                    <a:pt x="159" y="648"/>
                    <a:pt x="155" y="644"/>
                    <a:pt x="149" y="644"/>
                  </a:cubicBezTo>
                  <a:cubicBezTo>
                    <a:pt x="78" y="644"/>
                    <a:pt x="20" y="586"/>
                    <a:pt x="20" y="515"/>
                  </a:cubicBezTo>
                  <a:cubicBezTo>
                    <a:pt x="20" y="443"/>
                    <a:pt x="78" y="385"/>
                    <a:pt x="149" y="385"/>
                  </a:cubicBezTo>
                  <a:cubicBezTo>
                    <a:pt x="186" y="385"/>
                    <a:pt x="222" y="401"/>
                    <a:pt x="246" y="429"/>
                  </a:cubicBezTo>
                  <a:cubicBezTo>
                    <a:pt x="249" y="432"/>
                    <a:pt x="253" y="433"/>
                    <a:pt x="257" y="432"/>
                  </a:cubicBezTo>
                  <a:cubicBezTo>
                    <a:pt x="261" y="430"/>
                    <a:pt x="263" y="427"/>
                    <a:pt x="263" y="423"/>
                  </a:cubicBezTo>
                  <a:cubicBezTo>
                    <a:pt x="263" y="0"/>
                    <a:pt x="263" y="0"/>
                    <a:pt x="263" y="0"/>
                  </a:cubicBezTo>
                  <a:cubicBezTo>
                    <a:pt x="244" y="0"/>
                    <a:pt x="244" y="0"/>
                    <a:pt x="244" y="0"/>
                  </a:cubicBezTo>
                  <a:lnTo>
                    <a:pt x="244" y="400"/>
                  </a:lnTo>
                  <a:close/>
                </a:path>
              </a:pathLst>
            </a:custGeom>
            <a:solidFill>
              <a:schemeClr val="accent3"/>
            </a:solidFill>
            <a:ln>
              <a:noFill/>
            </a:ln>
          </p:spPr>
          <p:txBody>
            <a:bodyPr vert="horz" wrap="square" lIns="68576" tIns="34288" rIns="68576" bIns="34288" numCol="1" anchor="t" anchorCtr="0" compatLnSpc="1"/>
            <a:lstStyle/>
            <a:p>
              <a:endParaRPr lang="en-US"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Rectangle 70"/>
            <p:cNvSpPr/>
            <p:nvPr/>
          </p:nvSpPr>
          <p:spPr>
            <a:xfrm>
              <a:off x="11379106" y="4857610"/>
              <a:ext cx="812894" cy="16107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Tree>
    <p:custDataLst>
      <p:tags r:id="rId1"/>
    </p:custDataLst>
    <p:extLst>
      <p:ext uri="{BB962C8B-B14F-4D97-AF65-F5344CB8AC3E}">
        <p14:creationId xmlns:p14="http://schemas.microsoft.com/office/powerpoint/2010/main" val="2555915287"/>
      </p:ext>
    </p:extLst>
  </p:cSld>
  <p:clrMapOvr>
    <a:masterClrMapping/>
  </p:clrMapOvr>
  <mc:AlternateContent xmlns:mc="http://schemas.openxmlformats.org/markup-compatibility/2006" xmlns:p14="http://schemas.microsoft.com/office/powerpoint/2010/main">
    <mc:Choice Requires="p14">
      <p:transition spd="slow" p14:dur="1500" advClick="0" advTm="7842">
        <p:random/>
      </p:transition>
    </mc:Choice>
    <mc:Fallback xmlns="">
      <p:transition spd="slow" advClick="0" advTm="7842">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14:presetBounceEnd="26667">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14:bounceEnd="26667">
                                          <p:cBhvr additive="base">
                                            <p:cTn id="13" dur="750" fill="hold"/>
                                            <p:tgtEl>
                                              <p:spTgt spid="12"/>
                                            </p:tgtEl>
                                            <p:attrNameLst>
                                              <p:attrName>ppt_x</p:attrName>
                                            </p:attrNameLst>
                                          </p:cBhvr>
                                          <p:tavLst>
                                            <p:tav tm="0">
                                              <p:val>
                                                <p:strVal val="#ppt_x"/>
                                              </p:val>
                                            </p:tav>
                                            <p:tav tm="100000">
                                              <p:val>
                                                <p:strVal val="#ppt_x"/>
                                              </p:val>
                                            </p:tav>
                                          </p:tavLst>
                                        </p:anim>
                                        <p:anim calcmode="lin" valueType="num" p14:bounceEnd="26667">
                                          <p:cBhvr additive="base">
                                            <p:cTn id="14" dur="750" fill="hold"/>
                                            <p:tgtEl>
                                              <p:spTgt spid="12"/>
                                            </p:tgtEl>
                                            <p:attrNameLst>
                                              <p:attrName>ppt_y</p:attrName>
                                            </p:attrNameLst>
                                          </p:cBhvr>
                                          <p:tavLst>
                                            <p:tav tm="0">
                                              <p:val>
                                                <p:strVal val="1+#ppt_h/2"/>
                                              </p:val>
                                            </p:tav>
                                            <p:tav tm="100000">
                                              <p:val>
                                                <p:strVal val="#ppt_y"/>
                                              </p:val>
                                            </p:tav>
                                          </p:tavLst>
                                        </p:anim>
                                      </p:childTnLst>
                                    </p:cTn>
                                  </p:par>
                                  <p:par>
                                    <p:cTn id="15" presetID="22" presetClass="entr" presetSubtype="2" fill="hold" grpId="0" nodeType="withEffect">
                                      <p:stCondLst>
                                        <p:cond delay="1350"/>
                                      </p:stCondLst>
                                      <p:childTnLst>
                                        <p:set>
                                          <p:cBhvr>
                                            <p:cTn id="16" dur="1" fill="hold">
                                              <p:stCondLst>
                                                <p:cond delay="0"/>
                                              </p:stCondLst>
                                            </p:cTn>
                                            <p:tgtEl>
                                              <p:spTgt spid="66"/>
                                            </p:tgtEl>
                                            <p:attrNameLst>
                                              <p:attrName>style.visibility</p:attrName>
                                            </p:attrNameLst>
                                          </p:cBhvr>
                                          <p:to>
                                            <p:strVal val="visible"/>
                                          </p:to>
                                        </p:set>
                                        <p:animEffect transition="in" filter="wipe(right)">
                                          <p:cBhvr>
                                            <p:cTn id="17" dur="250"/>
                                            <p:tgtEl>
                                              <p:spTgt spid="66"/>
                                            </p:tgtEl>
                                          </p:cBhvr>
                                        </p:animEffect>
                                      </p:childTnLst>
                                    </p:cTn>
                                  </p:par>
                                  <p:par>
                                    <p:cTn id="18" presetID="22" presetClass="entr" presetSubtype="2" fill="hold" grpId="0" nodeType="withEffect">
                                      <p:stCondLst>
                                        <p:cond delay="1350"/>
                                      </p:stCondLst>
                                      <p:childTnLst>
                                        <p:set>
                                          <p:cBhvr>
                                            <p:cTn id="19" dur="1" fill="hold">
                                              <p:stCondLst>
                                                <p:cond delay="0"/>
                                              </p:stCondLst>
                                            </p:cTn>
                                            <p:tgtEl>
                                              <p:spTgt spid="67"/>
                                            </p:tgtEl>
                                            <p:attrNameLst>
                                              <p:attrName>style.visibility</p:attrName>
                                            </p:attrNameLst>
                                          </p:cBhvr>
                                          <p:to>
                                            <p:strVal val="visible"/>
                                          </p:to>
                                        </p:set>
                                        <p:animEffect transition="in" filter="wipe(right)">
                                          <p:cBhvr>
                                            <p:cTn id="20" dur="250"/>
                                            <p:tgtEl>
                                              <p:spTgt spid="67"/>
                                            </p:tgtEl>
                                          </p:cBhvr>
                                        </p:animEffect>
                                      </p:childTnLst>
                                    </p:cTn>
                                  </p:par>
                                  <p:par>
                                    <p:cTn id="21" presetID="22" presetClass="entr" presetSubtype="2" fill="hold" grpId="0" nodeType="withEffect">
                                      <p:stCondLst>
                                        <p:cond delay="1350"/>
                                      </p:stCondLst>
                                      <p:childTnLst>
                                        <p:set>
                                          <p:cBhvr>
                                            <p:cTn id="22" dur="1" fill="hold">
                                              <p:stCondLst>
                                                <p:cond delay="0"/>
                                              </p:stCondLst>
                                            </p:cTn>
                                            <p:tgtEl>
                                              <p:spTgt spid="68"/>
                                            </p:tgtEl>
                                            <p:attrNameLst>
                                              <p:attrName>style.visibility</p:attrName>
                                            </p:attrNameLst>
                                          </p:cBhvr>
                                          <p:to>
                                            <p:strVal val="visible"/>
                                          </p:to>
                                        </p:set>
                                        <p:animEffect transition="in" filter="wipe(right)">
                                          <p:cBhvr>
                                            <p:cTn id="23" dur="250"/>
                                            <p:tgtEl>
                                              <p:spTgt spid="68"/>
                                            </p:tgtEl>
                                          </p:cBhvr>
                                        </p:animEffect>
                                      </p:childTnLst>
                                    </p:cTn>
                                  </p:par>
                                  <p:par>
                                    <p:cTn id="24" presetID="2" presetClass="entr" presetSubtype="4" fill="hold" nodeType="withEffect" p14:presetBounceEnd="62000">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14:bounceEnd="62000">
                                          <p:cBhvr additive="base">
                                            <p:cTn id="26" dur="1000" fill="hold"/>
                                            <p:tgtEl>
                                              <p:spTgt spid="16"/>
                                            </p:tgtEl>
                                            <p:attrNameLst>
                                              <p:attrName>ppt_x</p:attrName>
                                            </p:attrNameLst>
                                          </p:cBhvr>
                                          <p:tavLst>
                                            <p:tav tm="0">
                                              <p:val>
                                                <p:strVal val="#ppt_x"/>
                                              </p:val>
                                            </p:tav>
                                            <p:tav tm="100000">
                                              <p:val>
                                                <p:strVal val="#ppt_x"/>
                                              </p:val>
                                            </p:tav>
                                          </p:tavLst>
                                        </p:anim>
                                        <p:anim calcmode="lin" valueType="num" p14:bounceEnd="62000">
                                          <p:cBhvr additive="base">
                                            <p:cTn id="27" dur="1000" fill="hold"/>
                                            <p:tgtEl>
                                              <p:spTgt spid="16"/>
                                            </p:tgtEl>
                                            <p:attrNameLst>
                                              <p:attrName>ppt_y</p:attrName>
                                            </p:attrNameLst>
                                          </p:cBhvr>
                                          <p:tavLst>
                                            <p:tav tm="0">
                                              <p:val>
                                                <p:strVal val="1+#ppt_h/2"/>
                                              </p:val>
                                            </p:tav>
                                            <p:tav tm="100000">
                                              <p:val>
                                                <p:strVal val="#ppt_y"/>
                                              </p:val>
                                            </p:tav>
                                          </p:tavLst>
                                        </p:anim>
                                      </p:childTnLst>
                                    </p:cTn>
                                  </p:par>
                                  <p:par>
                                    <p:cTn id="28" presetID="22" presetClass="entr" presetSubtype="2" fill="hold" nodeType="withEffect">
                                      <p:stCondLst>
                                        <p:cond delay="500"/>
                                      </p:stCondLst>
                                      <p:childTnLst>
                                        <p:set>
                                          <p:cBhvr>
                                            <p:cTn id="29" dur="1" fill="hold">
                                              <p:stCondLst>
                                                <p:cond delay="0"/>
                                              </p:stCondLst>
                                            </p:cTn>
                                            <p:tgtEl>
                                              <p:spTgt spid="75"/>
                                            </p:tgtEl>
                                            <p:attrNameLst>
                                              <p:attrName>style.visibility</p:attrName>
                                            </p:attrNameLst>
                                          </p:cBhvr>
                                          <p:to>
                                            <p:strVal val="visible"/>
                                          </p:to>
                                        </p:set>
                                        <p:animEffect transition="in" filter="wipe(right)">
                                          <p:cBhvr>
                                            <p:cTn id="30" dur="500"/>
                                            <p:tgtEl>
                                              <p:spTgt spid="75"/>
                                            </p:tgtEl>
                                          </p:cBhvr>
                                        </p:animEffect>
                                      </p:childTnLst>
                                    </p:cTn>
                                  </p:par>
                                  <p:par>
                                    <p:cTn id="31" presetID="22" presetClass="entr" presetSubtype="2" fill="hold" nodeType="withEffect">
                                      <p:stCondLst>
                                        <p:cond delay="750"/>
                                      </p:stCondLst>
                                      <p:childTnLst>
                                        <p:set>
                                          <p:cBhvr>
                                            <p:cTn id="32" dur="1" fill="hold">
                                              <p:stCondLst>
                                                <p:cond delay="0"/>
                                              </p:stCondLst>
                                            </p:cTn>
                                            <p:tgtEl>
                                              <p:spTgt spid="72"/>
                                            </p:tgtEl>
                                            <p:attrNameLst>
                                              <p:attrName>style.visibility</p:attrName>
                                            </p:attrNameLst>
                                          </p:cBhvr>
                                          <p:to>
                                            <p:strVal val="visible"/>
                                          </p:to>
                                        </p:set>
                                        <p:animEffect transition="in" filter="wipe(right)">
                                          <p:cBhvr>
                                            <p:cTn id="33" dur="500"/>
                                            <p:tgtEl>
                                              <p:spTgt spid="72"/>
                                            </p:tgtEl>
                                          </p:cBhvr>
                                        </p:animEffect>
                                      </p:childTnLst>
                                    </p:cTn>
                                  </p:par>
                                  <p:par>
                                    <p:cTn id="34" presetID="22" presetClass="entr" presetSubtype="2" fill="hold" nodeType="withEffect">
                                      <p:stCondLst>
                                        <p:cond delay="1000"/>
                                      </p:stCondLst>
                                      <p:childTnLst>
                                        <p:set>
                                          <p:cBhvr>
                                            <p:cTn id="35" dur="1" fill="hold">
                                              <p:stCondLst>
                                                <p:cond delay="0"/>
                                              </p:stCondLst>
                                            </p:cTn>
                                            <p:tgtEl>
                                              <p:spTgt spid="69"/>
                                            </p:tgtEl>
                                            <p:attrNameLst>
                                              <p:attrName>style.visibility</p:attrName>
                                            </p:attrNameLst>
                                          </p:cBhvr>
                                          <p:to>
                                            <p:strVal val="visible"/>
                                          </p:to>
                                        </p:set>
                                        <p:animEffect transition="in" filter="wipe(right)">
                                          <p:cBhvr>
                                            <p:cTn id="36"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66" grpId="0" animBg="1"/>
          <p:bldP spid="67" grpId="0" animBg="1"/>
          <p:bldP spid="68"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750" fill="hold"/>
                                            <p:tgtEl>
                                              <p:spTgt spid="12"/>
                                            </p:tgtEl>
                                            <p:attrNameLst>
                                              <p:attrName>ppt_x</p:attrName>
                                            </p:attrNameLst>
                                          </p:cBhvr>
                                          <p:tavLst>
                                            <p:tav tm="0">
                                              <p:val>
                                                <p:strVal val="#ppt_x"/>
                                              </p:val>
                                            </p:tav>
                                            <p:tav tm="100000">
                                              <p:val>
                                                <p:strVal val="#ppt_x"/>
                                              </p:val>
                                            </p:tav>
                                          </p:tavLst>
                                        </p:anim>
                                        <p:anim calcmode="lin" valueType="num">
                                          <p:cBhvr additive="base">
                                            <p:cTn id="14" dur="750" fill="hold"/>
                                            <p:tgtEl>
                                              <p:spTgt spid="12"/>
                                            </p:tgtEl>
                                            <p:attrNameLst>
                                              <p:attrName>ppt_y</p:attrName>
                                            </p:attrNameLst>
                                          </p:cBhvr>
                                          <p:tavLst>
                                            <p:tav tm="0">
                                              <p:val>
                                                <p:strVal val="1+#ppt_h/2"/>
                                              </p:val>
                                            </p:tav>
                                            <p:tav tm="100000">
                                              <p:val>
                                                <p:strVal val="#ppt_y"/>
                                              </p:val>
                                            </p:tav>
                                          </p:tavLst>
                                        </p:anim>
                                      </p:childTnLst>
                                    </p:cTn>
                                  </p:par>
                                  <p:par>
                                    <p:cTn id="15" presetID="22" presetClass="entr" presetSubtype="2" fill="hold" grpId="0" nodeType="withEffect">
                                      <p:stCondLst>
                                        <p:cond delay="1350"/>
                                      </p:stCondLst>
                                      <p:childTnLst>
                                        <p:set>
                                          <p:cBhvr>
                                            <p:cTn id="16" dur="1" fill="hold">
                                              <p:stCondLst>
                                                <p:cond delay="0"/>
                                              </p:stCondLst>
                                            </p:cTn>
                                            <p:tgtEl>
                                              <p:spTgt spid="66"/>
                                            </p:tgtEl>
                                            <p:attrNameLst>
                                              <p:attrName>style.visibility</p:attrName>
                                            </p:attrNameLst>
                                          </p:cBhvr>
                                          <p:to>
                                            <p:strVal val="visible"/>
                                          </p:to>
                                        </p:set>
                                        <p:animEffect transition="in" filter="wipe(right)">
                                          <p:cBhvr>
                                            <p:cTn id="17" dur="250"/>
                                            <p:tgtEl>
                                              <p:spTgt spid="66"/>
                                            </p:tgtEl>
                                          </p:cBhvr>
                                        </p:animEffect>
                                      </p:childTnLst>
                                    </p:cTn>
                                  </p:par>
                                  <p:par>
                                    <p:cTn id="18" presetID="22" presetClass="entr" presetSubtype="2" fill="hold" grpId="0" nodeType="withEffect">
                                      <p:stCondLst>
                                        <p:cond delay="1350"/>
                                      </p:stCondLst>
                                      <p:childTnLst>
                                        <p:set>
                                          <p:cBhvr>
                                            <p:cTn id="19" dur="1" fill="hold">
                                              <p:stCondLst>
                                                <p:cond delay="0"/>
                                              </p:stCondLst>
                                            </p:cTn>
                                            <p:tgtEl>
                                              <p:spTgt spid="67"/>
                                            </p:tgtEl>
                                            <p:attrNameLst>
                                              <p:attrName>style.visibility</p:attrName>
                                            </p:attrNameLst>
                                          </p:cBhvr>
                                          <p:to>
                                            <p:strVal val="visible"/>
                                          </p:to>
                                        </p:set>
                                        <p:animEffect transition="in" filter="wipe(right)">
                                          <p:cBhvr>
                                            <p:cTn id="20" dur="250"/>
                                            <p:tgtEl>
                                              <p:spTgt spid="67"/>
                                            </p:tgtEl>
                                          </p:cBhvr>
                                        </p:animEffect>
                                      </p:childTnLst>
                                    </p:cTn>
                                  </p:par>
                                  <p:par>
                                    <p:cTn id="21" presetID="22" presetClass="entr" presetSubtype="2" fill="hold" grpId="0" nodeType="withEffect">
                                      <p:stCondLst>
                                        <p:cond delay="1350"/>
                                      </p:stCondLst>
                                      <p:childTnLst>
                                        <p:set>
                                          <p:cBhvr>
                                            <p:cTn id="22" dur="1" fill="hold">
                                              <p:stCondLst>
                                                <p:cond delay="0"/>
                                              </p:stCondLst>
                                            </p:cTn>
                                            <p:tgtEl>
                                              <p:spTgt spid="68"/>
                                            </p:tgtEl>
                                            <p:attrNameLst>
                                              <p:attrName>style.visibility</p:attrName>
                                            </p:attrNameLst>
                                          </p:cBhvr>
                                          <p:to>
                                            <p:strVal val="visible"/>
                                          </p:to>
                                        </p:set>
                                        <p:animEffect transition="in" filter="wipe(right)">
                                          <p:cBhvr>
                                            <p:cTn id="23" dur="250"/>
                                            <p:tgtEl>
                                              <p:spTgt spid="68"/>
                                            </p:tgtEl>
                                          </p:cBhvr>
                                        </p:animEffect>
                                      </p:childTnLst>
                                    </p:cTn>
                                  </p:par>
                                  <p:par>
                                    <p:cTn id="24" presetID="2" presetClass="entr" presetSubtype="4" fill="hold"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1000" fill="hold"/>
                                            <p:tgtEl>
                                              <p:spTgt spid="16"/>
                                            </p:tgtEl>
                                            <p:attrNameLst>
                                              <p:attrName>ppt_x</p:attrName>
                                            </p:attrNameLst>
                                          </p:cBhvr>
                                          <p:tavLst>
                                            <p:tav tm="0">
                                              <p:val>
                                                <p:strVal val="#ppt_x"/>
                                              </p:val>
                                            </p:tav>
                                            <p:tav tm="100000">
                                              <p:val>
                                                <p:strVal val="#ppt_x"/>
                                              </p:val>
                                            </p:tav>
                                          </p:tavLst>
                                        </p:anim>
                                        <p:anim calcmode="lin" valueType="num">
                                          <p:cBhvr additive="base">
                                            <p:cTn id="27" dur="1000" fill="hold"/>
                                            <p:tgtEl>
                                              <p:spTgt spid="16"/>
                                            </p:tgtEl>
                                            <p:attrNameLst>
                                              <p:attrName>ppt_y</p:attrName>
                                            </p:attrNameLst>
                                          </p:cBhvr>
                                          <p:tavLst>
                                            <p:tav tm="0">
                                              <p:val>
                                                <p:strVal val="1+#ppt_h/2"/>
                                              </p:val>
                                            </p:tav>
                                            <p:tav tm="100000">
                                              <p:val>
                                                <p:strVal val="#ppt_y"/>
                                              </p:val>
                                            </p:tav>
                                          </p:tavLst>
                                        </p:anim>
                                      </p:childTnLst>
                                    </p:cTn>
                                  </p:par>
                                  <p:par>
                                    <p:cTn id="28" presetID="22" presetClass="entr" presetSubtype="2" fill="hold" nodeType="withEffect">
                                      <p:stCondLst>
                                        <p:cond delay="500"/>
                                      </p:stCondLst>
                                      <p:childTnLst>
                                        <p:set>
                                          <p:cBhvr>
                                            <p:cTn id="29" dur="1" fill="hold">
                                              <p:stCondLst>
                                                <p:cond delay="0"/>
                                              </p:stCondLst>
                                            </p:cTn>
                                            <p:tgtEl>
                                              <p:spTgt spid="75"/>
                                            </p:tgtEl>
                                            <p:attrNameLst>
                                              <p:attrName>style.visibility</p:attrName>
                                            </p:attrNameLst>
                                          </p:cBhvr>
                                          <p:to>
                                            <p:strVal val="visible"/>
                                          </p:to>
                                        </p:set>
                                        <p:animEffect transition="in" filter="wipe(right)">
                                          <p:cBhvr>
                                            <p:cTn id="30" dur="500"/>
                                            <p:tgtEl>
                                              <p:spTgt spid="75"/>
                                            </p:tgtEl>
                                          </p:cBhvr>
                                        </p:animEffect>
                                      </p:childTnLst>
                                    </p:cTn>
                                  </p:par>
                                  <p:par>
                                    <p:cTn id="31" presetID="22" presetClass="entr" presetSubtype="2" fill="hold" nodeType="withEffect">
                                      <p:stCondLst>
                                        <p:cond delay="750"/>
                                      </p:stCondLst>
                                      <p:childTnLst>
                                        <p:set>
                                          <p:cBhvr>
                                            <p:cTn id="32" dur="1" fill="hold">
                                              <p:stCondLst>
                                                <p:cond delay="0"/>
                                              </p:stCondLst>
                                            </p:cTn>
                                            <p:tgtEl>
                                              <p:spTgt spid="72"/>
                                            </p:tgtEl>
                                            <p:attrNameLst>
                                              <p:attrName>style.visibility</p:attrName>
                                            </p:attrNameLst>
                                          </p:cBhvr>
                                          <p:to>
                                            <p:strVal val="visible"/>
                                          </p:to>
                                        </p:set>
                                        <p:animEffect transition="in" filter="wipe(right)">
                                          <p:cBhvr>
                                            <p:cTn id="33" dur="500"/>
                                            <p:tgtEl>
                                              <p:spTgt spid="72"/>
                                            </p:tgtEl>
                                          </p:cBhvr>
                                        </p:animEffect>
                                      </p:childTnLst>
                                    </p:cTn>
                                  </p:par>
                                  <p:par>
                                    <p:cTn id="34" presetID="22" presetClass="entr" presetSubtype="2" fill="hold" nodeType="withEffect">
                                      <p:stCondLst>
                                        <p:cond delay="1000"/>
                                      </p:stCondLst>
                                      <p:childTnLst>
                                        <p:set>
                                          <p:cBhvr>
                                            <p:cTn id="35" dur="1" fill="hold">
                                              <p:stCondLst>
                                                <p:cond delay="0"/>
                                              </p:stCondLst>
                                            </p:cTn>
                                            <p:tgtEl>
                                              <p:spTgt spid="69"/>
                                            </p:tgtEl>
                                            <p:attrNameLst>
                                              <p:attrName>style.visibility</p:attrName>
                                            </p:attrNameLst>
                                          </p:cBhvr>
                                          <p:to>
                                            <p:strVal val="visible"/>
                                          </p:to>
                                        </p:set>
                                        <p:animEffect transition="in" filter="wipe(right)">
                                          <p:cBhvr>
                                            <p:cTn id="36"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66" grpId="0" animBg="1"/>
          <p:bldP spid="67" grpId="0" animBg="1"/>
          <p:bldP spid="68" grpId="0" animBg="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矩形 68"/>
          <p:cNvSpPr/>
          <p:nvPr/>
        </p:nvSpPr>
        <p:spPr>
          <a:xfrm>
            <a:off x="0"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0" name="Rectangle 1026"/>
          <p:cNvSpPr txBox="1">
            <a:spLocks noChangeArrowheads="1"/>
          </p:cNvSpPr>
          <p:nvPr/>
        </p:nvSpPr>
        <p:spPr>
          <a:xfrm>
            <a:off x="0" y="78383"/>
            <a:ext cx="9144000" cy="765175"/>
          </a:xfrm>
          <a:prstGeom prst="rect">
            <a:avLst/>
          </a:prstGeom>
        </p:spPr>
        <p:txBody>
          <a:bodyPr/>
          <a:lstStyle>
            <a:lvl1pPr algn="l" defTabSz="650230" rtl="0" eaLnBrk="1" latinLnBrk="0" hangingPunct="1">
              <a:lnSpc>
                <a:spcPct val="90000"/>
              </a:lnSpc>
              <a:spcBef>
                <a:spcPct val="0"/>
              </a:spcBef>
              <a:buNone/>
              <a:defRPr sz="3129" kern="1200">
                <a:solidFill>
                  <a:schemeClr val="tx1"/>
                </a:solidFill>
                <a:latin typeface="+mj-lt"/>
                <a:ea typeface="+mj-ea"/>
                <a:cs typeface="+mj-cs"/>
              </a:defRPr>
            </a:lvl1pPr>
          </a:lstStyle>
          <a:p>
            <a:pPr fontAlgn="auto">
              <a:spcAft>
                <a:spcPts val="0"/>
              </a:spcAft>
            </a:pPr>
            <a:r>
              <a:rPr lang="zh-CN" altLang="en-US" sz="3600" dirty="0" smtClean="0">
                <a:latin typeface="Times New Roman" panose="02020603050405020304" pitchFamily="18" charset="0"/>
                <a:ea typeface="黑体" panose="02010609060101010101" pitchFamily="49" charset="-122"/>
              </a:rPr>
              <a:t>第</a:t>
            </a:r>
            <a:r>
              <a:rPr lang="en-US" altLang="zh-CN" sz="3600" dirty="0" smtClean="0">
                <a:latin typeface="Times New Roman" panose="02020603050405020304" pitchFamily="18" charset="0"/>
                <a:ea typeface="黑体" panose="02010609060101010101" pitchFamily="49" charset="-122"/>
              </a:rPr>
              <a:t>1</a:t>
            </a:r>
            <a:r>
              <a:rPr lang="zh-CN" altLang="en-US" sz="3600" dirty="0" smtClean="0">
                <a:latin typeface="Times New Roman" panose="02020603050405020304" pitchFamily="18" charset="0"/>
                <a:ea typeface="黑体" panose="02010609060101010101" pitchFamily="49" charset="-122"/>
              </a:rPr>
              <a:t>章  绪论</a:t>
            </a:r>
          </a:p>
        </p:txBody>
      </p:sp>
      <p:sp>
        <p:nvSpPr>
          <p:cNvPr id="71" name="Rectangle 3"/>
          <p:cNvSpPr txBox="1">
            <a:spLocks noChangeArrowheads="1"/>
          </p:cNvSpPr>
          <p:nvPr/>
        </p:nvSpPr>
        <p:spPr>
          <a:xfrm>
            <a:off x="539552" y="1016805"/>
            <a:ext cx="6454775" cy="3876675"/>
          </a:xfrm>
          <a:prstGeom prst="rect">
            <a:avLst/>
          </a:prstGeom>
        </p:spPr>
        <p:txBody>
          <a:bodyPr/>
          <a:lstStyle>
            <a:lvl1pPr marL="162557" indent="-162557" algn="l" defTabSz="650230" rtl="0" eaLnBrk="1" latinLnBrk="0" hangingPunct="1">
              <a:lnSpc>
                <a:spcPct val="90000"/>
              </a:lnSpc>
              <a:spcBef>
                <a:spcPts val="711"/>
              </a:spcBef>
              <a:buFont typeface="Arial" panose="020B0604020202020204" pitchFamily="34" charset="0"/>
              <a:buChar char="•"/>
              <a:defRPr sz="1991" kern="1200">
                <a:solidFill>
                  <a:schemeClr val="tx1"/>
                </a:solidFill>
                <a:latin typeface="+mn-lt"/>
                <a:ea typeface="+mn-ea"/>
                <a:cs typeface="+mn-cs"/>
              </a:defRPr>
            </a:lvl1pPr>
            <a:lvl2pPr marL="487672" indent="-162557" algn="l" defTabSz="650230" rtl="0" eaLnBrk="1" latinLnBrk="0" hangingPunct="1">
              <a:lnSpc>
                <a:spcPct val="90000"/>
              </a:lnSpc>
              <a:spcBef>
                <a:spcPts val="356"/>
              </a:spcBef>
              <a:buFont typeface="Arial" panose="020B0604020202020204" pitchFamily="34" charset="0"/>
              <a:buChar char="•"/>
              <a:defRPr sz="1707" kern="1200">
                <a:solidFill>
                  <a:schemeClr val="tx1"/>
                </a:solidFill>
                <a:latin typeface="+mn-lt"/>
                <a:ea typeface="+mn-ea"/>
                <a:cs typeface="+mn-cs"/>
              </a:defRPr>
            </a:lvl2pPr>
            <a:lvl3pPr marL="812787" indent="-162557" algn="l" defTabSz="650230" rtl="0" eaLnBrk="1" latinLnBrk="0" hangingPunct="1">
              <a:lnSpc>
                <a:spcPct val="90000"/>
              </a:lnSpc>
              <a:spcBef>
                <a:spcPts val="356"/>
              </a:spcBef>
              <a:buFont typeface="Arial" panose="020B0604020202020204" pitchFamily="34" charset="0"/>
              <a:buChar char="•"/>
              <a:defRPr sz="1422" kern="1200">
                <a:solidFill>
                  <a:schemeClr val="tx1"/>
                </a:solidFill>
                <a:latin typeface="+mn-lt"/>
                <a:ea typeface="+mn-ea"/>
                <a:cs typeface="+mn-cs"/>
              </a:defRPr>
            </a:lvl3pPr>
            <a:lvl4pPr marL="113790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4pPr>
            <a:lvl5pPr marL="146301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5pPr>
            <a:lvl6pPr marL="178813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6pPr>
            <a:lvl7pPr marL="211324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7pPr>
            <a:lvl8pPr marL="243836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8pPr>
            <a:lvl9pPr marL="276347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9pPr>
          </a:lstStyle>
          <a:p>
            <a:pPr marL="0" indent="0" fontAlgn="auto">
              <a:lnSpc>
                <a:spcPct val="160000"/>
              </a:lnSpc>
              <a:spcAft>
                <a:spcPts val="0"/>
              </a:spcAft>
              <a:buNone/>
            </a:pPr>
            <a:r>
              <a:rPr lang="en-US" altLang="zh-CN" sz="2800" b="1" dirty="0" smtClean="0">
                <a:latin typeface="Times New Roman" panose="02020603050405020304" pitchFamily="18" charset="0"/>
              </a:rPr>
              <a:t>1.1  </a:t>
            </a:r>
            <a:r>
              <a:rPr lang="zh-CN" altLang="en-US" sz="2800" b="1" dirty="0" smtClean="0">
                <a:latin typeface="Times New Roman" panose="02020603050405020304" pitchFamily="18" charset="0"/>
              </a:rPr>
              <a:t>人工智能的基本概念 </a:t>
            </a:r>
          </a:p>
          <a:p>
            <a:pPr marL="0" indent="0" fontAlgn="auto">
              <a:lnSpc>
                <a:spcPct val="160000"/>
              </a:lnSpc>
              <a:spcAft>
                <a:spcPts val="0"/>
              </a:spcAft>
              <a:buNone/>
            </a:pPr>
            <a:r>
              <a:rPr lang="en-US" altLang="zh-CN" sz="2800" b="1" dirty="0" smtClean="0">
                <a:latin typeface="Times New Roman" panose="02020603050405020304" pitchFamily="18" charset="0"/>
              </a:rPr>
              <a:t>1.2  </a:t>
            </a:r>
            <a:r>
              <a:rPr lang="zh-CN" altLang="en-US" sz="2800" b="1" dirty="0" smtClean="0">
                <a:latin typeface="Times New Roman" panose="02020603050405020304" pitchFamily="18" charset="0"/>
              </a:rPr>
              <a:t>人工智能的发展简史 </a:t>
            </a:r>
          </a:p>
          <a:p>
            <a:pPr marL="0" indent="0" fontAlgn="auto">
              <a:lnSpc>
                <a:spcPct val="160000"/>
              </a:lnSpc>
              <a:spcAft>
                <a:spcPts val="0"/>
              </a:spcAft>
              <a:buNone/>
            </a:pPr>
            <a:r>
              <a:rPr lang="en-US" altLang="zh-CN" sz="2800" b="1" dirty="0" smtClean="0">
                <a:latin typeface="Times New Roman" panose="02020603050405020304" pitchFamily="18" charset="0"/>
              </a:rPr>
              <a:t>1.3  </a:t>
            </a:r>
            <a:r>
              <a:rPr lang="zh-CN" altLang="en-US" sz="2800" b="1" dirty="0" smtClean="0">
                <a:latin typeface="Times New Roman" panose="02020603050405020304" pitchFamily="18" charset="0"/>
              </a:rPr>
              <a:t>人工智能研究的基本内容</a:t>
            </a:r>
          </a:p>
          <a:p>
            <a:pPr marL="0" indent="0" fontAlgn="auto">
              <a:lnSpc>
                <a:spcPct val="160000"/>
              </a:lnSpc>
              <a:spcAft>
                <a:spcPts val="0"/>
              </a:spcAft>
              <a:buNone/>
            </a:pPr>
            <a:r>
              <a:rPr lang="en-US" altLang="zh-CN" sz="2800" b="1" dirty="0" smtClean="0">
                <a:latin typeface="Times New Roman" panose="02020603050405020304" pitchFamily="18" charset="0"/>
              </a:rPr>
              <a:t>1.4  </a:t>
            </a:r>
            <a:r>
              <a:rPr lang="zh-CN" altLang="en-US" sz="2800" b="1" dirty="0" smtClean="0">
                <a:latin typeface="Times New Roman" panose="02020603050405020304" pitchFamily="18" charset="0"/>
              </a:rPr>
              <a:t>人工智能的主要研究领域</a:t>
            </a:r>
            <a:r>
              <a:rPr lang="zh-CN" altLang="en-US" sz="2800" b="1" dirty="0" smtClean="0"/>
              <a:t> </a:t>
            </a:r>
          </a:p>
        </p:txBody>
      </p:sp>
      <p:grpSp>
        <p:nvGrpSpPr>
          <p:cNvPr id="4" name="组合 3"/>
          <p:cNvGrpSpPr/>
          <p:nvPr/>
        </p:nvGrpSpPr>
        <p:grpSpPr>
          <a:xfrm>
            <a:off x="5680301" y="2544747"/>
            <a:ext cx="3382334" cy="2493435"/>
            <a:chOff x="5680301" y="2544747"/>
            <a:chExt cx="3382334" cy="2493435"/>
          </a:xfrm>
        </p:grpSpPr>
        <p:grpSp>
          <p:nvGrpSpPr>
            <p:cNvPr id="73" name="Group 39"/>
            <p:cNvGrpSpPr/>
            <p:nvPr/>
          </p:nvGrpSpPr>
          <p:grpSpPr>
            <a:xfrm>
              <a:off x="6562163" y="2544747"/>
              <a:ext cx="2500472" cy="2473743"/>
              <a:chOff x="3392215" y="1614026"/>
              <a:chExt cx="5407569" cy="4970110"/>
            </a:xfrm>
          </p:grpSpPr>
          <p:sp>
            <p:nvSpPr>
              <p:cNvPr id="74" name="Freeform 6"/>
              <p:cNvSpPr>
                <a:spLocks noEditPoints="1"/>
              </p:cNvSpPr>
              <p:nvPr/>
            </p:nvSpPr>
            <p:spPr bwMode="auto">
              <a:xfrm>
                <a:off x="6399045" y="4571163"/>
                <a:ext cx="364143" cy="366587"/>
              </a:xfrm>
              <a:custGeom>
                <a:avLst/>
                <a:gdLst>
                  <a:gd name="T0" fmla="*/ 143 w 189"/>
                  <a:gd name="T1" fmla="*/ 160 h 190"/>
                  <a:gd name="T2" fmla="*/ 160 w 189"/>
                  <a:gd name="T3" fmla="*/ 163 h 190"/>
                  <a:gd name="T4" fmla="*/ 161 w 189"/>
                  <a:gd name="T5" fmla="*/ 153 h 190"/>
                  <a:gd name="T6" fmla="*/ 171 w 189"/>
                  <a:gd name="T7" fmla="*/ 143 h 190"/>
                  <a:gd name="T8" fmla="*/ 177 w 189"/>
                  <a:gd name="T9" fmla="*/ 133 h 190"/>
                  <a:gd name="T10" fmla="*/ 175 w 189"/>
                  <a:gd name="T11" fmla="*/ 118 h 190"/>
                  <a:gd name="T12" fmla="*/ 188 w 189"/>
                  <a:gd name="T13" fmla="*/ 113 h 190"/>
                  <a:gd name="T14" fmla="*/ 175 w 189"/>
                  <a:gd name="T15" fmla="*/ 101 h 190"/>
                  <a:gd name="T16" fmla="*/ 189 w 189"/>
                  <a:gd name="T17" fmla="*/ 90 h 190"/>
                  <a:gd name="T18" fmla="*/ 182 w 189"/>
                  <a:gd name="T19" fmla="*/ 83 h 190"/>
                  <a:gd name="T20" fmla="*/ 181 w 189"/>
                  <a:gd name="T21" fmla="*/ 69 h 190"/>
                  <a:gd name="T22" fmla="*/ 177 w 189"/>
                  <a:gd name="T23" fmla="*/ 58 h 190"/>
                  <a:gd name="T24" fmla="*/ 168 w 189"/>
                  <a:gd name="T25" fmla="*/ 47 h 190"/>
                  <a:gd name="T26" fmla="*/ 169 w 189"/>
                  <a:gd name="T27" fmla="*/ 37 h 190"/>
                  <a:gd name="T28" fmla="*/ 152 w 189"/>
                  <a:gd name="T29" fmla="*/ 38 h 190"/>
                  <a:gd name="T30" fmla="*/ 153 w 189"/>
                  <a:gd name="T31" fmla="*/ 20 h 190"/>
                  <a:gd name="T32" fmla="*/ 142 w 189"/>
                  <a:gd name="T33" fmla="*/ 21 h 190"/>
                  <a:gd name="T34" fmla="*/ 131 w 189"/>
                  <a:gd name="T35" fmla="*/ 13 h 190"/>
                  <a:gd name="T36" fmla="*/ 120 w 189"/>
                  <a:gd name="T37" fmla="*/ 9 h 190"/>
                  <a:gd name="T38" fmla="*/ 106 w 189"/>
                  <a:gd name="T39" fmla="*/ 8 h 190"/>
                  <a:gd name="T40" fmla="*/ 99 w 189"/>
                  <a:gd name="T41" fmla="*/ 1 h 190"/>
                  <a:gd name="T42" fmla="*/ 88 w 189"/>
                  <a:gd name="T43" fmla="*/ 15 h 190"/>
                  <a:gd name="T44" fmla="*/ 76 w 189"/>
                  <a:gd name="T45" fmla="*/ 2 h 190"/>
                  <a:gd name="T46" fmla="*/ 70 w 189"/>
                  <a:gd name="T47" fmla="*/ 11 h 190"/>
                  <a:gd name="T48" fmla="*/ 57 w 189"/>
                  <a:gd name="T49" fmla="*/ 14 h 190"/>
                  <a:gd name="T50" fmla="*/ 47 w 189"/>
                  <a:gd name="T51" fmla="*/ 13 h 190"/>
                  <a:gd name="T52" fmla="*/ 46 w 189"/>
                  <a:gd name="T53" fmla="*/ 31 h 190"/>
                  <a:gd name="T54" fmla="*/ 29 w 189"/>
                  <a:gd name="T55" fmla="*/ 27 h 190"/>
                  <a:gd name="T56" fmla="*/ 28 w 189"/>
                  <a:gd name="T57" fmla="*/ 38 h 190"/>
                  <a:gd name="T58" fmla="*/ 18 w 189"/>
                  <a:gd name="T59" fmla="*/ 47 h 190"/>
                  <a:gd name="T60" fmla="*/ 13 w 189"/>
                  <a:gd name="T61" fmla="*/ 58 h 190"/>
                  <a:gd name="T62" fmla="*/ 14 w 189"/>
                  <a:gd name="T63" fmla="*/ 73 h 190"/>
                  <a:gd name="T64" fmla="*/ 2 w 189"/>
                  <a:gd name="T65" fmla="*/ 77 h 190"/>
                  <a:gd name="T66" fmla="*/ 14 w 189"/>
                  <a:gd name="T67" fmla="*/ 89 h 190"/>
                  <a:gd name="T68" fmla="*/ 0 w 189"/>
                  <a:gd name="T69" fmla="*/ 100 h 190"/>
                  <a:gd name="T70" fmla="*/ 7 w 189"/>
                  <a:gd name="T71" fmla="*/ 108 h 190"/>
                  <a:gd name="T72" fmla="*/ 8 w 189"/>
                  <a:gd name="T73" fmla="*/ 121 h 190"/>
                  <a:gd name="T74" fmla="*/ 13 w 189"/>
                  <a:gd name="T75" fmla="*/ 133 h 190"/>
                  <a:gd name="T76" fmla="*/ 21 w 189"/>
                  <a:gd name="T77" fmla="*/ 144 h 190"/>
                  <a:gd name="T78" fmla="*/ 20 w 189"/>
                  <a:gd name="T79" fmla="*/ 154 h 190"/>
                  <a:gd name="T80" fmla="*/ 37 w 189"/>
                  <a:gd name="T81" fmla="*/ 152 h 190"/>
                  <a:gd name="T82" fmla="*/ 37 w 189"/>
                  <a:gd name="T83" fmla="*/ 170 h 190"/>
                  <a:gd name="T84" fmla="*/ 47 w 189"/>
                  <a:gd name="T85" fmla="*/ 169 h 190"/>
                  <a:gd name="T86" fmla="*/ 58 w 189"/>
                  <a:gd name="T87" fmla="*/ 177 h 190"/>
                  <a:gd name="T88" fmla="*/ 69 w 189"/>
                  <a:gd name="T89" fmla="*/ 182 h 190"/>
                  <a:gd name="T90" fmla="*/ 83 w 189"/>
                  <a:gd name="T91" fmla="*/ 183 h 190"/>
                  <a:gd name="T92" fmla="*/ 90 w 189"/>
                  <a:gd name="T93" fmla="*/ 190 h 190"/>
                  <a:gd name="T94" fmla="*/ 101 w 189"/>
                  <a:gd name="T95" fmla="*/ 176 h 190"/>
                  <a:gd name="T96" fmla="*/ 113 w 189"/>
                  <a:gd name="T97" fmla="*/ 188 h 190"/>
                  <a:gd name="T98" fmla="*/ 119 w 189"/>
                  <a:gd name="T99" fmla="*/ 180 h 190"/>
                  <a:gd name="T100" fmla="*/ 133 w 189"/>
                  <a:gd name="T101" fmla="*/ 177 h 190"/>
                  <a:gd name="T102" fmla="*/ 142 w 189"/>
                  <a:gd name="T103" fmla="*/ 177 h 190"/>
                  <a:gd name="T104" fmla="*/ 80 w 189"/>
                  <a:gd name="T105" fmla="*/ 66 h 190"/>
                  <a:gd name="T106" fmla="*/ 78 w 189"/>
                  <a:gd name="T107" fmla="*/ 74 h 190"/>
                  <a:gd name="T108" fmla="*/ 113 w 189"/>
                  <a:gd name="T109" fmla="*/ 85 h 190"/>
                  <a:gd name="T110" fmla="*/ 66 w 189"/>
                  <a:gd name="T111" fmla="*/ 109 h 190"/>
                  <a:gd name="T112" fmla="*/ 74 w 189"/>
                  <a:gd name="T113" fmla="*/ 112 h 190"/>
                  <a:gd name="T114" fmla="*/ 88 w 189"/>
                  <a:gd name="T115" fmla="*/ 82 h 190"/>
                  <a:gd name="T116" fmla="*/ 81 w 189"/>
                  <a:gd name="T117" fmla="*/ 102 h 190"/>
                  <a:gd name="T118" fmla="*/ 112 w 189"/>
                  <a:gd name="T119" fmla="*/ 115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89" h="190">
                    <a:moveTo>
                      <a:pt x="143" y="171"/>
                    </a:moveTo>
                    <a:cubicBezTo>
                      <a:pt x="142" y="169"/>
                      <a:pt x="142" y="169"/>
                      <a:pt x="142" y="169"/>
                    </a:cubicBezTo>
                    <a:cubicBezTo>
                      <a:pt x="140" y="167"/>
                      <a:pt x="140" y="163"/>
                      <a:pt x="143" y="160"/>
                    </a:cubicBezTo>
                    <a:cubicBezTo>
                      <a:pt x="146" y="157"/>
                      <a:pt x="150" y="158"/>
                      <a:pt x="153" y="161"/>
                    </a:cubicBezTo>
                    <a:cubicBezTo>
                      <a:pt x="154" y="163"/>
                      <a:pt x="154" y="163"/>
                      <a:pt x="154" y="163"/>
                    </a:cubicBezTo>
                    <a:cubicBezTo>
                      <a:pt x="156" y="165"/>
                      <a:pt x="159" y="165"/>
                      <a:pt x="160" y="163"/>
                    </a:cubicBezTo>
                    <a:cubicBezTo>
                      <a:pt x="161" y="162"/>
                      <a:pt x="162" y="162"/>
                      <a:pt x="163" y="161"/>
                    </a:cubicBezTo>
                    <a:cubicBezTo>
                      <a:pt x="165" y="159"/>
                      <a:pt x="165" y="156"/>
                      <a:pt x="163" y="154"/>
                    </a:cubicBezTo>
                    <a:cubicBezTo>
                      <a:pt x="161" y="153"/>
                      <a:pt x="161" y="153"/>
                      <a:pt x="161" y="153"/>
                    </a:cubicBezTo>
                    <a:cubicBezTo>
                      <a:pt x="158" y="151"/>
                      <a:pt x="157" y="147"/>
                      <a:pt x="159" y="144"/>
                    </a:cubicBezTo>
                    <a:cubicBezTo>
                      <a:pt x="161" y="140"/>
                      <a:pt x="166" y="140"/>
                      <a:pt x="169" y="142"/>
                    </a:cubicBezTo>
                    <a:cubicBezTo>
                      <a:pt x="171" y="143"/>
                      <a:pt x="171" y="143"/>
                      <a:pt x="171" y="143"/>
                    </a:cubicBezTo>
                    <a:cubicBezTo>
                      <a:pt x="173" y="145"/>
                      <a:pt x="176" y="144"/>
                      <a:pt x="177" y="142"/>
                    </a:cubicBezTo>
                    <a:cubicBezTo>
                      <a:pt x="178" y="141"/>
                      <a:pt x="178" y="140"/>
                      <a:pt x="179" y="139"/>
                    </a:cubicBezTo>
                    <a:cubicBezTo>
                      <a:pt x="180" y="136"/>
                      <a:pt x="179" y="134"/>
                      <a:pt x="177" y="133"/>
                    </a:cubicBezTo>
                    <a:cubicBezTo>
                      <a:pt x="174" y="132"/>
                      <a:pt x="174" y="132"/>
                      <a:pt x="174" y="132"/>
                    </a:cubicBezTo>
                    <a:cubicBezTo>
                      <a:pt x="171" y="130"/>
                      <a:pt x="169" y="127"/>
                      <a:pt x="171" y="123"/>
                    </a:cubicBezTo>
                    <a:cubicBezTo>
                      <a:pt x="169" y="120"/>
                      <a:pt x="172" y="116"/>
                      <a:pt x="175" y="118"/>
                    </a:cubicBezTo>
                    <a:cubicBezTo>
                      <a:pt x="181" y="120"/>
                      <a:pt x="181" y="120"/>
                      <a:pt x="181" y="120"/>
                    </a:cubicBezTo>
                    <a:cubicBezTo>
                      <a:pt x="183" y="121"/>
                      <a:pt x="186" y="119"/>
                      <a:pt x="187" y="117"/>
                    </a:cubicBezTo>
                    <a:cubicBezTo>
                      <a:pt x="187" y="116"/>
                      <a:pt x="187" y="114"/>
                      <a:pt x="188" y="113"/>
                    </a:cubicBezTo>
                    <a:cubicBezTo>
                      <a:pt x="188" y="111"/>
                      <a:pt x="186" y="108"/>
                      <a:pt x="184" y="108"/>
                    </a:cubicBezTo>
                    <a:cubicBezTo>
                      <a:pt x="181" y="108"/>
                      <a:pt x="181" y="108"/>
                      <a:pt x="181" y="108"/>
                    </a:cubicBezTo>
                    <a:cubicBezTo>
                      <a:pt x="178" y="108"/>
                      <a:pt x="175" y="104"/>
                      <a:pt x="175" y="101"/>
                    </a:cubicBezTo>
                    <a:cubicBezTo>
                      <a:pt x="176" y="97"/>
                      <a:pt x="179" y="94"/>
                      <a:pt x="183" y="94"/>
                    </a:cubicBezTo>
                    <a:cubicBezTo>
                      <a:pt x="185" y="94"/>
                      <a:pt x="185" y="94"/>
                      <a:pt x="185" y="94"/>
                    </a:cubicBezTo>
                    <a:cubicBezTo>
                      <a:pt x="187" y="95"/>
                      <a:pt x="189" y="93"/>
                      <a:pt x="189" y="90"/>
                    </a:cubicBezTo>
                    <a:cubicBezTo>
                      <a:pt x="189" y="89"/>
                      <a:pt x="189" y="87"/>
                      <a:pt x="189" y="86"/>
                    </a:cubicBezTo>
                    <a:cubicBezTo>
                      <a:pt x="189" y="84"/>
                      <a:pt x="186" y="82"/>
                      <a:pt x="184" y="82"/>
                    </a:cubicBezTo>
                    <a:cubicBezTo>
                      <a:pt x="182" y="83"/>
                      <a:pt x="182" y="83"/>
                      <a:pt x="182" y="83"/>
                    </a:cubicBezTo>
                    <a:cubicBezTo>
                      <a:pt x="178" y="84"/>
                      <a:pt x="174" y="81"/>
                      <a:pt x="173" y="78"/>
                    </a:cubicBezTo>
                    <a:cubicBezTo>
                      <a:pt x="173" y="74"/>
                      <a:pt x="175" y="70"/>
                      <a:pt x="179" y="70"/>
                    </a:cubicBezTo>
                    <a:cubicBezTo>
                      <a:pt x="181" y="69"/>
                      <a:pt x="181" y="69"/>
                      <a:pt x="181" y="69"/>
                    </a:cubicBezTo>
                    <a:cubicBezTo>
                      <a:pt x="183" y="69"/>
                      <a:pt x="185" y="66"/>
                      <a:pt x="184" y="64"/>
                    </a:cubicBezTo>
                    <a:cubicBezTo>
                      <a:pt x="183" y="62"/>
                      <a:pt x="183" y="61"/>
                      <a:pt x="182" y="60"/>
                    </a:cubicBezTo>
                    <a:cubicBezTo>
                      <a:pt x="182" y="58"/>
                      <a:pt x="179" y="57"/>
                      <a:pt x="177" y="58"/>
                    </a:cubicBezTo>
                    <a:cubicBezTo>
                      <a:pt x="175" y="59"/>
                      <a:pt x="175" y="59"/>
                      <a:pt x="175" y="59"/>
                    </a:cubicBezTo>
                    <a:cubicBezTo>
                      <a:pt x="171" y="61"/>
                      <a:pt x="167" y="59"/>
                      <a:pt x="165" y="56"/>
                    </a:cubicBezTo>
                    <a:cubicBezTo>
                      <a:pt x="164" y="53"/>
                      <a:pt x="165" y="49"/>
                      <a:pt x="168" y="47"/>
                    </a:cubicBezTo>
                    <a:cubicBezTo>
                      <a:pt x="170" y="46"/>
                      <a:pt x="170" y="46"/>
                      <a:pt x="170" y="46"/>
                    </a:cubicBezTo>
                    <a:cubicBezTo>
                      <a:pt x="172" y="45"/>
                      <a:pt x="173" y="42"/>
                      <a:pt x="171" y="40"/>
                    </a:cubicBezTo>
                    <a:cubicBezTo>
                      <a:pt x="171" y="39"/>
                      <a:pt x="170" y="38"/>
                      <a:pt x="169" y="37"/>
                    </a:cubicBezTo>
                    <a:cubicBezTo>
                      <a:pt x="167" y="35"/>
                      <a:pt x="165" y="34"/>
                      <a:pt x="163" y="36"/>
                    </a:cubicBezTo>
                    <a:cubicBezTo>
                      <a:pt x="161" y="38"/>
                      <a:pt x="161" y="38"/>
                      <a:pt x="161" y="38"/>
                    </a:cubicBezTo>
                    <a:cubicBezTo>
                      <a:pt x="159" y="40"/>
                      <a:pt x="155" y="40"/>
                      <a:pt x="152" y="38"/>
                    </a:cubicBezTo>
                    <a:cubicBezTo>
                      <a:pt x="149" y="36"/>
                      <a:pt x="149" y="31"/>
                      <a:pt x="152" y="28"/>
                    </a:cubicBezTo>
                    <a:cubicBezTo>
                      <a:pt x="153" y="27"/>
                      <a:pt x="153" y="27"/>
                      <a:pt x="153" y="27"/>
                    </a:cubicBezTo>
                    <a:cubicBezTo>
                      <a:pt x="155" y="25"/>
                      <a:pt x="155" y="22"/>
                      <a:pt x="153" y="20"/>
                    </a:cubicBezTo>
                    <a:cubicBezTo>
                      <a:pt x="152" y="20"/>
                      <a:pt x="151" y="19"/>
                      <a:pt x="150" y="18"/>
                    </a:cubicBezTo>
                    <a:cubicBezTo>
                      <a:pt x="147" y="17"/>
                      <a:pt x="145" y="17"/>
                      <a:pt x="143" y="19"/>
                    </a:cubicBezTo>
                    <a:cubicBezTo>
                      <a:pt x="142" y="21"/>
                      <a:pt x="142" y="21"/>
                      <a:pt x="142" y="21"/>
                    </a:cubicBezTo>
                    <a:cubicBezTo>
                      <a:pt x="140" y="25"/>
                      <a:pt x="136" y="26"/>
                      <a:pt x="133" y="24"/>
                    </a:cubicBezTo>
                    <a:cubicBezTo>
                      <a:pt x="130" y="22"/>
                      <a:pt x="128" y="18"/>
                      <a:pt x="130" y="15"/>
                    </a:cubicBezTo>
                    <a:cubicBezTo>
                      <a:pt x="131" y="13"/>
                      <a:pt x="131" y="13"/>
                      <a:pt x="131" y="13"/>
                    </a:cubicBezTo>
                    <a:cubicBezTo>
                      <a:pt x="133" y="11"/>
                      <a:pt x="132" y="8"/>
                      <a:pt x="129" y="7"/>
                    </a:cubicBezTo>
                    <a:cubicBezTo>
                      <a:pt x="128" y="7"/>
                      <a:pt x="127" y="6"/>
                      <a:pt x="126" y="6"/>
                    </a:cubicBezTo>
                    <a:cubicBezTo>
                      <a:pt x="123" y="5"/>
                      <a:pt x="121" y="6"/>
                      <a:pt x="120" y="9"/>
                    </a:cubicBezTo>
                    <a:cubicBezTo>
                      <a:pt x="119" y="11"/>
                      <a:pt x="119" y="11"/>
                      <a:pt x="119" y="11"/>
                    </a:cubicBezTo>
                    <a:cubicBezTo>
                      <a:pt x="119" y="15"/>
                      <a:pt x="115" y="17"/>
                      <a:pt x="111" y="16"/>
                    </a:cubicBezTo>
                    <a:cubicBezTo>
                      <a:pt x="108" y="15"/>
                      <a:pt x="105" y="12"/>
                      <a:pt x="106" y="8"/>
                    </a:cubicBezTo>
                    <a:cubicBezTo>
                      <a:pt x="107" y="6"/>
                      <a:pt x="107" y="6"/>
                      <a:pt x="107" y="6"/>
                    </a:cubicBezTo>
                    <a:cubicBezTo>
                      <a:pt x="107" y="4"/>
                      <a:pt x="105" y="1"/>
                      <a:pt x="103" y="1"/>
                    </a:cubicBezTo>
                    <a:cubicBezTo>
                      <a:pt x="102" y="1"/>
                      <a:pt x="100" y="1"/>
                      <a:pt x="99" y="1"/>
                    </a:cubicBezTo>
                    <a:cubicBezTo>
                      <a:pt x="97" y="0"/>
                      <a:pt x="94" y="3"/>
                      <a:pt x="95" y="5"/>
                    </a:cubicBezTo>
                    <a:cubicBezTo>
                      <a:pt x="95" y="7"/>
                      <a:pt x="95" y="7"/>
                      <a:pt x="95" y="7"/>
                    </a:cubicBezTo>
                    <a:cubicBezTo>
                      <a:pt x="95" y="11"/>
                      <a:pt x="92" y="14"/>
                      <a:pt x="88" y="15"/>
                    </a:cubicBezTo>
                    <a:cubicBezTo>
                      <a:pt x="85" y="15"/>
                      <a:pt x="81" y="12"/>
                      <a:pt x="81" y="8"/>
                    </a:cubicBezTo>
                    <a:cubicBezTo>
                      <a:pt x="81" y="6"/>
                      <a:pt x="81" y="6"/>
                      <a:pt x="81" y="6"/>
                    </a:cubicBezTo>
                    <a:cubicBezTo>
                      <a:pt x="81" y="4"/>
                      <a:pt x="78" y="2"/>
                      <a:pt x="76" y="2"/>
                    </a:cubicBezTo>
                    <a:cubicBezTo>
                      <a:pt x="75" y="3"/>
                      <a:pt x="73" y="3"/>
                      <a:pt x="72" y="3"/>
                    </a:cubicBezTo>
                    <a:cubicBezTo>
                      <a:pt x="70" y="4"/>
                      <a:pt x="68" y="6"/>
                      <a:pt x="69" y="9"/>
                    </a:cubicBezTo>
                    <a:cubicBezTo>
                      <a:pt x="70" y="11"/>
                      <a:pt x="70" y="11"/>
                      <a:pt x="70" y="11"/>
                    </a:cubicBezTo>
                    <a:cubicBezTo>
                      <a:pt x="71" y="14"/>
                      <a:pt x="69" y="18"/>
                      <a:pt x="66" y="20"/>
                    </a:cubicBezTo>
                    <a:cubicBezTo>
                      <a:pt x="62" y="21"/>
                      <a:pt x="58" y="19"/>
                      <a:pt x="57" y="15"/>
                    </a:cubicBezTo>
                    <a:cubicBezTo>
                      <a:pt x="57" y="14"/>
                      <a:pt x="57" y="14"/>
                      <a:pt x="57" y="14"/>
                    </a:cubicBezTo>
                    <a:cubicBezTo>
                      <a:pt x="56" y="11"/>
                      <a:pt x="53" y="10"/>
                      <a:pt x="51" y="11"/>
                    </a:cubicBezTo>
                    <a:cubicBezTo>
                      <a:pt x="51" y="11"/>
                      <a:pt x="51" y="11"/>
                      <a:pt x="51" y="11"/>
                    </a:cubicBezTo>
                    <a:cubicBezTo>
                      <a:pt x="49" y="12"/>
                      <a:pt x="48" y="13"/>
                      <a:pt x="47" y="13"/>
                    </a:cubicBezTo>
                    <a:cubicBezTo>
                      <a:pt x="45" y="14"/>
                      <a:pt x="44" y="17"/>
                      <a:pt x="46" y="19"/>
                    </a:cubicBezTo>
                    <a:cubicBezTo>
                      <a:pt x="47" y="21"/>
                      <a:pt x="47" y="21"/>
                      <a:pt x="47" y="21"/>
                    </a:cubicBezTo>
                    <a:cubicBezTo>
                      <a:pt x="49" y="24"/>
                      <a:pt x="49" y="29"/>
                      <a:pt x="46" y="31"/>
                    </a:cubicBezTo>
                    <a:cubicBezTo>
                      <a:pt x="43" y="33"/>
                      <a:pt x="38" y="32"/>
                      <a:pt x="36" y="29"/>
                    </a:cubicBezTo>
                    <a:cubicBezTo>
                      <a:pt x="35" y="28"/>
                      <a:pt x="35" y="28"/>
                      <a:pt x="35" y="28"/>
                    </a:cubicBezTo>
                    <a:cubicBezTo>
                      <a:pt x="34" y="26"/>
                      <a:pt x="31" y="25"/>
                      <a:pt x="29" y="27"/>
                    </a:cubicBezTo>
                    <a:cubicBezTo>
                      <a:pt x="28" y="28"/>
                      <a:pt x="27" y="29"/>
                      <a:pt x="26" y="30"/>
                    </a:cubicBezTo>
                    <a:cubicBezTo>
                      <a:pt x="24" y="32"/>
                      <a:pt x="24" y="35"/>
                      <a:pt x="26" y="36"/>
                    </a:cubicBezTo>
                    <a:cubicBezTo>
                      <a:pt x="28" y="38"/>
                      <a:pt x="28" y="38"/>
                      <a:pt x="28" y="38"/>
                    </a:cubicBezTo>
                    <a:cubicBezTo>
                      <a:pt x="31" y="40"/>
                      <a:pt x="32" y="44"/>
                      <a:pt x="29" y="47"/>
                    </a:cubicBezTo>
                    <a:cubicBezTo>
                      <a:pt x="27" y="50"/>
                      <a:pt x="23" y="51"/>
                      <a:pt x="20" y="48"/>
                    </a:cubicBezTo>
                    <a:cubicBezTo>
                      <a:pt x="18" y="47"/>
                      <a:pt x="18" y="47"/>
                      <a:pt x="18" y="47"/>
                    </a:cubicBezTo>
                    <a:cubicBezTo>
                      <a:pt x="16" y="46"/>
                      <a:pt x="13" y="46"/>
                      <a:pt x="12" y="48"/>
                    </a:cubicBezTo>
                    <a:cubicBezTo>
                      <a:pt x="12" y="50"/>
                      <a:pt x="11" y="51"/>
                      <a:pt x="10" y="52"/>
                    </a:cubicBezTo>
                    <a:cubicBezTo>
                      <a:pt x="9" y="54"/>
                      <a:pt x="10" y="57"/>
                      <a:pt x="13" y="58"/>
                    </a:cubicBezTo>
                    <a:cubicBezTo>
                      <a:pt x="15" y="59"/>
                      <a:pt x="15" y="59"/>
                      <a:pt x="15" y="59"/>
                    </a:cubicBezTo>
                    <a:cubicBezTo>
                      <a:pt x="18" y="60"/>
                      <a:pt x="20" y="64"/>
                      <a:pt x="19" y="67"/>
                    </a:cubicBezTo>
                    <a:cubicBezTo>
                      <a:pt x="20" y="71"/>
                      <a:pt x="17" y="74"/>
                      <a:pt x="14" y="73"/>
                    </a:cubicBezTo>
                    <a:cubicBezTo>
                      <a:pt x="8" y="71"/>
                      <a:pt x="8" y="71"/>
                      <a:pt x="8" y="71"/>
                    </a:cubicBezTo>
                    <a:cubicBezTo>
                      <a:pt x="6" y="70"/>
                      <a:pt x="3" y="71"/>
                      <a:pt x="2" y="74"/>
                    </a:cubicBezTo>
                    <a:cubicBezTo>
                      <a:pt x="2" y="75"/>
                      <a:pt x="2" y="76"/>
                      <a:pt x="2" y="77"/>
                    </a:cubicBezTo>
                    <a:cubicBezTo>
                      <a:pt x="1" y="80"/>
                      <a:pt x="3" y="82"/>
                      <a:pt x="5" y="82"/>
                    </a:cubicBezTo>
                    <a:cubicBezTo>
                      <a:pt x="7" y="83"/>
                      <a:pt x="7" y="83"/>
                      <a:pt x="7" y="83"/>
                    </a:cubicBezTo>
                    <a:cubicBezTo>
                      <a:pt x="11" y="83"/>
                      <a:pt x="14" y="85"/>
                      <a:pt x="14" y="89"/>
                    </a:cubicBezTo>
                    <a:cubicBezTo>
                      <a:pt x="14" y="93"/>
                      <a:pt x="11" y="96"/>
                      <a:pt x="6" y="96"/>
                    </a:cubicBezTo>
                    <a:cubicBezTo>
                      <a:pt x="5" y="96"/>
                      <a:pt x="5" y="96"/>
                      <a:pt x="5" y="96"/>
                    </a:cubicBezTo>
                    <a:cubicBezTo>
                      <a:pt x="2" y="96"/>
                      <a:pt x="0" y="98"/>
                      <a:pt x="0" y="100"/>
                    </a:cubicBezTo>
                    <a:cubicBezTo>
                      <a:pt x="0" y="102"/>
                      <a:pt x="0" y="103"/>
                      <a:pt x="0" y="104"/>
                    </a:cubicBezTo>
                    <a:cubicBezTo>
                      <a:pt x="0" y="107"/>
                      <a:pt x="3" y="108"/>
                      <a:pt x="5" y="108"/>
                    </a:cubicBezTo>
                    <a:cubicBezTo>
                      <a:pt x="7" y="108"/>
                      <a:pt x="7" y="108"/>
                      <a:pt x="7" y="108"/>
                    </a:cubicBezTo>
                    <a:cubicBezTo>
                      <a:pt x="11" y="107"/>
                      <a:pt x="14" y="109"/>
                      <a:pt x="15" y="112"/>
                    </a:cubicBezTo>
                    <a:cubicBezTo>
                      <a:pt x="17" y="116"/>
                      <a:pt x="14" y="120"/>
                      <a:pt x="10" y="121"/>
                    </a:cubicBezTo>
                    <a:cubicBezTo>
                      <a:pt x="8" y="121"/>
                      <a:pt x="8" y="121"/>
                      <a:pt x="8" y="121"/>
                    </a:cubicBezTo>
                    <a:cubicBezTo>
                      <a:pt x="6" y="122"/>
                      <a:pt x="4" y="124"/>
                      <a:pt x="5" y="127"/>
                    </a:cubicBezTo>
                    <a:cubicBezTo>
                      <a:pt x="6" y="128"/>
                      <a:pt x="6" y="129"/>
                      <a:pt x="7" y="130"/>
                    </a:cubicBezTo>
                    <a:cubicBezTo>
                      <a:pt x="8" y="133"/>
                      <a:pt x="10" y="134"/>
                      <a:pt x="13" y="133"/>
                    </a:cubicBezTo>
                    <a:cubicBezTo>
                      <a:pt x="15" y="132"/>
                      <a:pt x="15" y="132"/>
                      <a:pt x="15" y="132"/>
                    </a:cubicBezTo>
                    <a:cubicBezTo>
                      <a:pt x="18" y="130"/>
                      <a:pt x="22" y="131"/>
                      <a:pt x="24" y="134"/>
                    </a:cubicBezTo>
                    <a:cubicBezTo>
                      <a:pt x="26" y="138"/>
                      <a:pt x="24" y="142"/>
                      <a:pt x="21" y="144"/>
                    </a:cubicBezTo>
                    <a:cubicBezTo>
                      <a:pt x="19" y="144"/>
                      <a:pt x="19" y="144"/>
                      <a:pt x="19" y="144"/>
                    </a:cubicBezTo>
                    <a:cubicBezTo>
                      <a:pt x="17" y="146"/>
                      <a:pt x="16" y="149"/>
                      <a:pt x="18" y="151"/>
                    </a:cubicBezTo>
                    <a:cubicBezTo>
                      <a:pt x="19" y="152"/>
                      <a:pt x="19" y="153"/>
                      <a:pt x="20" y="154"/>
                    </a:cubicBezTo>
                    <a:cubicBezTo>
                      <a:pt x="22" y="156"/>
                      <a:pt x="25" y="156"/>
                      <a:pt x="26" y="154"/>
                    </a:cubicBezTo>
                    <a:cubicBezTo>
                      <a:pt x="28" y="153"/>
                      <a:pt x="28" y="153"/>
                      <a:pt x="28" y="153"/>
                    </a:cubicBezTo>
                    <a:cubicBezTo>
                      <a:pt x="30" y="150"/>
                      <a:pt x="34" y="150"/>
                      <a:pt x="37" y="152"/>
                    </a:cubicBezTo>
                    <a:cubicBezTo>
                      <a:pt x="40" y="155"/>
                      <a:pt x="40" y="159"/>
                      <a:pt x="38" y="162"/>
                    </a:cubicBezTo>
                    <a:cubicBezTo>
                      <a:pt x="36" y="164"/>
                      <a:pt x="36" y="164"/>
                      <a:pt x="36" y="164"/>
                    </a:cubicBezTo>
                    <a:cubicBezTo>
                      <a:pt x="34" y="165"/>
                      <a:pt x="34" y="169"/>
                      <a:pt x="37" y="170"/>
                    </a:cubicBezTo>
                    <a:cubicBezTo>
                      <a:pt x="38" y="171"/>
                      <a:pt x="39" y="172"/>
                      <a:pt x="40" y="172"/>
                    </a:cubicBezTo>
                    <a:cubicBezTo>
                      <a:pt x="42" y="174"/>
                      <a:pt x="45" y="173"/>
                      <a:pt x="46" y="171"/>
                    </a:cubicBezTo>
                    <a:cubicBezTo>
                      <a:pt x="47" y="169"/>
                      <a:pt x="47" y="169"/>
                      <a:pt x="47" y="169"/>
                    </a:cubicBezTo>
                    <a:cubicBezTo>
                      <a:pt x="48" y="166"/>
                      <a:pt x="52" y="165"/>
                      <a:pt x="55" y="166"/>
                    </a:cubicBezTo>
                    <a:cubicBezTo>
                      <a:pt x="59" y="167"/>
                      <a:pt x="61" y="172"/>
                      <a:pt x="59" y="176"/>
                    </a:cubicBezTo>
                    <a:cubicBezTo>
                      <a:pt x="58" y="177"/>
                      <a:pt x="58" y="177"/>
                      <a:pt x="58" y="177"/>
                    </a:cubicBezTo>
                    <a:cubicBezTo>
                      <a:pt x="57" y="180"/>
                      <a:pt x="58" y="182"/>
                      <a:pt x="60" y="183"/>
                    </a:cubicBezTo>
                    <a:cubicBezTo>
                      <a:pt x="61" y="184"/>
                      <a:pt x="62" y="184"/>
                      <a:pt x="64" y="185"/>
                    </a:cubicBezTo>
                    <a:cubicBezTo>
                      <a:pt x="66" y="186"/>
                      <a:pt x="69" y="184"/>
                      <a:pt x="69" y="182"/>
                    </a:cubicBezTo>
                    <a:cubicBezTo>
                      <a:pt x="70" y="180"/>
                      <a:pt x="70" y="180"/>
                      <a:pt x="70" y="180"/>
                    </a:cubicBezTo>
                    <a:cubicBezTo>
                      <a:pt x="70" y="176"/>
                      <a:pt x="73" y="174"/>
                      <a:pt x="77" y="174"/>
                    </a:cubicBezTo>
                    <a:cubicBezTo>
                      <a:pt x="81" y="174"/>
                      <a:pt x="84" y="179"/>
                      <a:pt x="83" y="183"/>
                    </a:cubicBezTo>
                    <a:cubicBezTo>
                      <a:pt x="82" y="184"/>
                      <a:pt x="82" y="184"/>
                      <a:pt x="82" y="184"/>
                    </a:cubicBezTo>
                    <a:cubicBezTo>
                      <a:pt x="82" y="187"/>
                      <a:pt x="84" y="189"/>
                      <a:pt x="86" y="190"/>
                    </a:cubicBezTo>
                    <a:cubicBezTo>
                      <a:pt x="87" y="190"/>
                      <a:pt x="89" y="190"/>
                      <a:pt x="90" y="190"/>
                    </a:cubicBezTo>
                    <a:cubicBezTo>
                      <a:pt x="93" y="190"/>
                      <a:pt x="95" y="188"/>
                      <a:pt x="94" y="185"/>
                    </a:cubicBezTo>
                    <a:cubicBezTo>
                      <a:pt x="94" y="183"/>
                      <a:pt x="94" y="183"/>
                      <a:pt x="94" y="183"/>
                    </a:cubicBezTo>
                    <a:cubicBezTo>
                      <a:pt x="94" y="179"/>
                      <a:pt x="97" y="176"/>
                      <a:pt x="101" y="176"/>
                    </a:cubicBezTo>
                    <a:cubicBezTo>
                      <a:pt x="104" y="174"/>
                      <a:pt x="108" y="176"/>
                      <a:pt x="108" y="180"/>
                    </a:cubicBezTo>
                    <a:cubicBezTo>
                      <a:pt x="108" y="184"/>
                      <a:pt x="108" y="184"/>
                      <a:pt x="108" y="184"/>
                    </a:cubicBezTo>
                    <a:cubicBezTo>
                      <a:pt x="108" y="187"/>
                      <a:pt x="111" y="189"/>
                      <a:pt x="113" y="188"/>
                    </a:cubicBezTo>
                    <a:cubicBezTo>
                      <a:pt x="114" y="188"/>
                      <a:pt x="116" y="188"/>
                      <a:pt x="117" y="187"/>
                    </a:cubicBezTo>
                    <a:cubicBezTo>
                      <a:pt x="119" y="187"/>
                      <a:pt x="121" y="184"/>
                      <a:pt x="120" y="182"/>
                    </a:cubicBezTo>
                    <a:cubicBezTo>
                      <a:pt x="119" y="180"/>
                      <a:pt x="119" y="180"/>
                      <a:pt x="119" y="180"/>
                    </a:cubicBezTo>
                    <a:cubicBezTo>
                      <a:pt x="118" y="176"/>
                      <a:pt x="120" y="171"/>
                      <a:pt x="124" y="171"/>
                    </a:cubicBezTo>
                    <a:cubicBezTo>
                      <a:pt x="128" y="170"/>
                      <a:pt x="131" y="172"/>
                      <a:pt x="132" y="175"/>
                    </a:cubicBezTo>
                    <a:cubicBezTo>
                      <a:pt x="133" y="177"/>
                      <a:pt x="133" y="177"/>
                      <a:pt x="133" y="177"/>
                    </a:cubicBezTo>
                    <a:cubicBezTo>
                      <a:pt x="133" y="179"/>
                      <a:pt x="136" y="180"/>
                      <a:pt x="139" y="179"/>
                    </a:cubicBezTo>
                    <a:cubicBezTo>
                      <a:pt x="139" y="179"/>
                      <a:pt x="139" y="179"/>
                      <a:pt x="139" y="179"/>
                    </a:cubicBezTo>
                    <a:cubicBezTo>
                      <a:pt x="140" y="178"/>
                      <a:pt x="141" y="178"/>
                      <a:pt x="142" y="177"/>
                    </a:cubicBezTo>
                    <a:cubicBezTo>
                      <a:pt x="144" y="176"/>
                      <a:pt x="145" y="173"/>
                      <a:pt x="143" y="171"/>
                    </a:cubicBezTo>
                    <a:moveTo>
                      <a:pt x="78" y="74"/>
                    </a:moveTo>
                    <a:cubicBezTo>
                      <a:pt x="76" y="71"/>
                      <a:pt x="77" y="68"/>
                      <a:pt x="80" y="66"/>
                    </a:cubicBezTo>
                    <a:cubicBezTo>
                      <a:pt x="83" y="65"/>
                      <a:pt x="87" y="66"/>
                      <a:pt x="88" y="69"/>
                    </a:cubicBezTo>
                    <a:cubicBezTo>
                      <a:pt x="89" y="72"/>
                      <a:pt x="88" y="75"/>
                      <a:pt x="86" y="77"/>
                    </a:cubicBezTo>
                    <a:cubicBezTo>
                      <a:pt x="83" y="78"/>
                      <a:pt x="79" y="77"/>
                      <a:pt x="78" y="74"/>
                    </a:cubicBezTo>
                    <a:moveTo>
                      <a:pt x="123" y="80"/>
                    </a:moveTo>
                    <a:cubicBezTo>
                      <a:pt x="125" y="83"/>
                      <a:pt x="124" y="86"/>
                      <a:pt x="121" y="88"/>
                    </a:cubicBezTo>
                    <a:cubicBezTo>
                      <a:pt x="118" y="89"/>
                      <a:pt x="115" y="88"/>
                      <a:pt x="113" y="85"/>
                    </a:cubicBezTo>
                    <a:cubicBezTo>
                      <a:pt x="112" y="83"/>
                      <a:pt x="113" y="79"/>
                      <a:pt x="116" y="78"/>
                    </a:cubicBezTo>
                    <a:cubicBezTo>
                      <a:pt x="118" y="76"/>
                      <a:pt x="122" y="77"/>
                      <a:pt x="123" y="80"/>
                    </a:cubicBezTo>
                    <a:moveTo>
                      <a:pt x="66" y="109"/>
                    </a:moveTo>
                    <a:cubicBezTo>
                      <a:pt x="65" y="107"/>
                      <a:pt x="66" y="103"/>
                      <a:pt x="69" y="102"/>
                    </a:cubicBezTo>
                    <a:cubicBezTo>
                      <a:pt x="72" y="100"/>
                      <a:pt x="75" y="101"/>
                      <a:pt x="77" y="104"/>
                    </a:cubicBezTo>
                    <a:cubicBezTo>
                      <a:pt x="78" y="107"/>
                      <a:pt x="77" y="110"/>
                      <a:pt x="74" y="112"/>
                    </a:cubicBezTo>
                    <a:cubicBezTo>
                      <a:pt x="71" y="113"/>
                      <a:pt x="68" y="112"/>
                      <a:pt x="66" y="109"/>
                    </a:cubicBezTo>
                    <a:moveTo>
                      <a:pt x="81" y="102"/>
                    </a:moveTo>
                    <a:cubicBezTo>
                      <a:pt x="77" y="95"/>
                      <a:pt x="80" y="86"/>
                      <a:pt x="88" y="82"/>
                    </a:cubicBezTo>
                    <a:cubicBezTo>
                      <a:pt x="95" y="78"/>
                      <a:pt x="104" y="81"/>
                      <a:pt x="108" y="88"/>
                    </a:cubicBezTo>
                    <a:cubicBezTo>
                      <a:pt x="112" y="96"/>
                      <a:pt x="109" y="105"/>
                      <a:pt x="101" y="108"/>
                    </a:cubicBezTo>
                    <a:cubicBezTo>
                      <a:pt x="94" y="112"/>
                      <a:pt x="85" y="110"/>
                      <a:pt x="81" y="102"/>
                    </a:cubicBezTo>
                    <a:moveTo>
                      <a:pt x="102" y="121"/>
                    </a:moveTo>
                    <a:cubicBezTo>
                      <a:pt x="100" y="118"/>
                      <a:pt x="101" y="115"/>
                      <a:pt x="104" y="113"/>
                    </a:cubicBezTo>
                    <a:cubicBezTo>
                      <a:pt x="107" y="112"/>
                      <a:pt x="111" y="113"/>
                      <a:pt x="112" y="115"/>
                    </a:cubicBezTo>
                    <a:cubicBezTo>
                      <a:pt x="113" y="118"/>
                      <a:pt x="112" y="122"/>
                      <a:pt x="110" y="123"/>
                    </a:cubicBezTo>
                    <a:cubicBezTo>
                      <a:pt x="107" y="125"/>
                      <a:pt x="103" y="124"/>
                      <a:pt x="102" y="121"/>
                    </a:cubicBezTo>
                  </a:path>
                </a:pathLst>
              </a:custGeom>
              <a:solidFill>
                <a:schemeClr val="tx2">
                  <a:lumMod val="20000"/>
                  <a:lumOff val="80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Freeform 7"/>
              <p:cNvSpPr>
                <a:spLocks noEditPoints="1"/>
              </p:cNvSpPr>
              <p:nvPr/>
            </p:nvSpPr>
            <p:spPr bwMode="auto">
              <a:xfrm>
                <a:off x="7744012" y="3565900"/>
                <a:ext cx="307933" cy="303860"/>
              </a:xfrm>
              <a:custGeom>
                <a:avLst/>
                <a:gdLst>
                  <a:gd name="T0" fmla="*/ 61 w 160"/>
                  <a:gd name="T1" fmla="*/ 100 h 158"/>
                  <a:gd name="T2" fmla="*/ 79 w 160"/>
                  <a:gd name="T3" fmla="*/ 51 h 158"/>
                  <a:gd name="T4" fmla="*/ 101 w 160"/>
                  <a:gd name="T5" fmla="*/ 98 h 158"/>
                  <a:gd name="T6" fmla="*/ 82 w 160"/>
                  <a:gd name="T7" fmla="*/ 0 h 158"/>
                  <a:gd name="T8" fmla="*/ 67 w 160"/>
                  <a:gd name="T9" fmla="*/ 0 h 158"/>
                  <a:gd name="T10" fmla="*/ 56 w 160"/>
                  <a:gd name="T11" fmla="*/ 19 h 158"/>
                  <a:gd name="T12" fmla="*/ 49 w 160"/>
                  <a:gd name="T13" fmla="*/ 25 h 158"/>
                  <a:gd name="T14" fmla="*/ 38 w 160"/>
                  <a:gd name="T15" fmla="*/ 21 h 158"/>
                  <a:gd name="T16" fmla="*/ 28 w 160"/>
                  <a:gd name="T17" fmla="*/ 18 h 158"/>
                  <a:gd name="T18" fmla="*/ 15 w 160"/>
                  <a:gd name="T19" fmla="*/ 31 h 158"/>
                  <a:gd name="T20" fmla="*/ 22 w 160"/>
                  <a:gd name="T21" fmla="*/ 54 h 158"/>
                  <a:gd name="T22" fmla="*/ 18 w 160"/>
                  <a:gd name="T23" fmla="*/ 63 h 158"/>
                  <a:gd name="T24" fmla="*/ 0 w 160"/>
                  <a:gd name="T25" fmla="*/ 76 h 158"/>
                  <a:gd name="T26" fmla="*/ 5 w 160"/>
                  <a:gd name="T27" fmla="*/ 96 h 158"/>
                  <a:gd name="T28" fmla="*/ 24 w 160"/>
                  <a:gd name="T29" fmla="*/ 103 h 158"/>
                  <a:gd name="T30" fmla="*/ 20 w 160"/>
                  <a:gd name="T31" fmla="*/ 127 h 158"/>
                  <a:gd name="T32" fmla="*/ 33 w 160"/>
                  <a:gd name="T33" fmla="*/ 143 h 158"/>
                  <a:gd name="T34" fmla="*/ 40 w 160"/>
                  <a:gd name="T35" fmla="*/ 144 h 158"/>
                  <a:gd name="T36" fmla="*/ 58 w 160"/>
                  <a:gd name="T37" fmla="*/ 136 h 158"/>
                  <a:gd name="T38" fmla="*/ 64 w 160"/>
                  <a:gd name="T39" fmla="*/ 139 h 158"/>
                  <a:gd name="T40" fmla="*/ 74 w 160"/>
                  <a:gd name="T41" fmla="*/ 157 h 158"/>
                  <a:gd name="T42" fmla="*/ 78 w 160"/>
                  <a:gd name="T43" fmla="*/ 158 h 158"/>
                  <a:gd name="T44" fmla="*/ 98 w 160"/>
                  <a:gd name="T45" fmla="*/ 154 h 158"/>
                  <a:gd name="T46" fmla="*/ 108 w 160"/>
                  <a:gd name="T47" fmla="*/ 133 h 158"/>
                  <a:gd name="T48" fmla="*/ 111 w 160"/>
                  <a:gd name="T49" fmla="*/ 133 h 158"/>
                  <a:gd name="T50" fmla="*/ 130 w 160"/>
                  <a:gd name="T51" fmla="*/ 139 h 158"/>
                  <a:gd name="T52" fmla="*/ 135 w 160"/>
                  <a:gd name="T53" fmla="*/ 138 h 158"/>
                  <a:gd name="T54" fmla="*/ 146 w 160"/>
                  <a:gd name="T55" fmla="*/ 120 h 158"/>
                  <a:gd name="T56" fmla="*/ 138 w 160"/>
                  <a:gd name="T57" fmla="*/ 99 h 158"/>
                  <a:gd name="T58" fmla="*/ 157 w 160"/>
                  <a:gd name="T59" fmla="*/ 88 h 158"/>
                  <a:gd name="T60" fmla="*/ 158 w 160"/>
                  <a:gd name="T61" fmla="*/ 67 h 158"/>
                  <a:gd name="T62" fmla="*/ 138 w 160"/>
                  <a:gd name="T63" fmla="*/ 56 h 158"/>
                  <a:gd name="T64" fmla="*/ 134 w 160"/>
                  <a:gd name="T65" fmla="*/ 46 h 158"/>
                  <a:gd name="T66" fmla="*/ 139 w 160"/>
                  <a:gd name="T67" fmla="*/ 31 h 158"/>
                  <a:gd name="T68" fmla="*/ 127 w 160"/>
                  <a:gd name="T69" fmla="*/ 15 h 158"/>
                  <a:gd name="T70" fmla="*/ 119 w 160"/>
                  <a:gd name="T71" fmla="*/ 14 h 158"/>
                  <a:gd name="T72" fmla="*/ 101 w 160"/>
                  <a:gd name="T73" fmla="*/ 22 h 158"/>
                  <a:gd name="T74" fmla="*/ 95 w 160"/>
                  <a:gd name="T75" fmla="*/ 19 h 158"/>
                  <a:gd name="T76" fmla="*/ 82 w 160"/>
                  <a:gd name="T77" fmla="*/ 0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0" h="158">
                    <a:moveTo>
                      <a:pt x="80" y="107"/>
                    </a:moveTo>
                    <a:cubicBezTo>
                      <a:pt x="73" y="107"/>
                      <a:pt x="67" y="105"/>
                      <a:pt x="61" y="100"/>
                    </a:cubicBezTo>
                    <a:cubicBezTo>
                      <a:pt x="49" y="89"/>
                      <a:pt x="48" y="71"/>
                      <a:pt x="58" y="60"/>
                    </a:cubicBezTo>
                    <a:cubicBezTo>
                      <a:pt x="64" y="54"/>
                      <a:pt x="71" y="51"/>
                      <a:pt x="79" y="51"/>
                    </a:cubicBezTo>
                    <a:cubicBezTo>
                      <a:pt x="86" y="51"/>
                      <a:pt x="93" y="53"/>
                      <a:pt x="98" y="58"/>
                    </a:cubicBezTo>
                    <a:cubicBezTo>
                      <a:pt x="110" y="68"/>
                      <a:pt x="111" y="87"/>
                      <a:pt x="101" y="98"/>
                    </a:cubicBezTo>
                    <a:cubicBezTo>
                      <a:pt x="96" y="104"/>
                      <a:pt x="88" y="107"/>
                      <a:pt x="80" y="107"/>
                    </a:cubicBezTo>
                    <a:moveTo>
                      <a:pt x="82" y="0"/>
                    </a:moveTo>
                    <a:cubicBezTo>
                      <a:pt x="81" y="0"/>
                      <a:pt x="81" y="0"/>
                      <a:pt x="81" y="0"/>
                    </a:cubicBezTo>
                    <a:cubicBezTo>
                      <a:pt x="76" y="0"/>
                      <a:pt x="72" y="0"/>
                      <a:pt x="67" y="0"/>
                    </a:cubicBezTo>
                    <a:cubicBezTo>
                      <a:pt x="64" y="0"/>
                      <a:pt x="62" y="2"/>
                      <a:pt x="61" y="4"/>
                    </a:cubicBezTo>
                    <a:cubicBezTo>
                      <a:pt x="60" y="9"/>
                      <a:pt x="58" y="14"/>
                      <a:pt x="56" y="19"/>
                    </a:cubicBezTo>
                    <a:cubicBezTo>
                      <a:pt x="56" y="22"/>
                      <a:pt x="54" y="23"/>
                      <a:pt x="51" y="24"/>
                    </a:cubicBezTo>
                    <a:cubicBezTo>
                      <a:pt x="51" y="25"/>
                      <a:pt x="50" y="25"/>
                      <a:pt x="49" y="25"/>
                    </a:cubicBezTo>
                    <a:cubicBezTo>
                      <a:pt x="49" y="25"/>
                      <a:pt x="49" y="25"/>
                      <a:pt x="48" y="25"/>
                    </a:cubicBezTo>
                    <a:cubicBezTo>
                      <a:pt x="45" y="23"/>
                      <a:pt x="41" y="22"/>
                      <a:pt x="38" y="21"/>
                    </a:cubicBezTo>
                    <a:cubicBezTo>
                      <a:pt x="35" y="20"/>
                      <a:pt x="32" y="19"/>
                      <a:pt x="30" y="19"/>
                    </a:cubicBezTo>
                    <a:cubicBezTo>
                      <a:pt x="29" y="18"/>
                      <a:pt x="29" y="18"/>
                      <a:pt x="28" y="18"/>
                    </a:cubicBezTo>
                    <a:cubicBezTo>
                      <a:pt x="27" y="18"/>
                      <a:pt x="26" y="19"/>
                      <a:pt x="25" y="20"/>
                    </a:cubicBezTo>
                    <a:cubicBezTo>
                      <a:pt x="22" y="24"/>
                      <a:pt x="19" y="28"/>
                      <a:pt x="15" y="31"/>
                    </a:cubicBezTo>
                    <a:cubicBezTo>
                      <a:pt x="13" y="33"/>
                      <a:pt x="13" y="36"/>
                      <a:pt x="14" y="39"/>
                    </a:cubicBezTo>
                    <a:cubicBezTo>
                      <a:pt x="17" y="44"/>
                      <a:pt x="19" y="49"/>
                      <a:pt x="22" y="54"/>
                    </a:cubicBezTo>
                    <a:cubicBezTo>
                      <a:pt x="22" y="55"/>
                      <a:pt x="23" y="56"/>
                      <a:pt x="23" y="56"/>
                    </a:cubicBezTo>
                    <a:cubicBezTo>
                      <a:pt x="22" y="58"/>
                      <a:pt x="21" y="61"/>
                      <a:pt x="18" y="63"/>
                    </a:cubicBezTo>
                    <a:cubicBezTo>
                      <a:pt x="13" y="65"/>
                      <a:pt x="8" y="68"/>
                      <a:pt x="3" y="70"/>
                    </a:cubicBezTo>
                    <a:cubicBezTo>
                      <a:pt x="1" y="71"/>
                      <a:pt x="0" y="73"/>
                      <a:pt x="0" y="76"/>
                    </a:cubicBezTo>
                    <a:cubicBezTo>
                      <a:pt x="1" y="81"/>
                      <a:pt x="1" y="86"/>
                      <a:pt x="1" y="90"/>
                    </a:cubicBezTo>
                    <a:cubicBezTo>
                      <a:pt x="1" y="93"/>
                      <a:pt x="2" y="95"/>
                      <a:pt x="5" y="96"/>
                    </a:cubicBezTo>
                    <a:cubicBezTo>
                      <a:pt x="11" y="98"/>
                      <a:pt x="16" y="100"/>
                      <a:pt x="22" y="102"/>
                    </a:cubicBezTo>
                    <a:cubicBezTo>
                      <a:pt x="23" y="102"/>
                      <a:pt x="23" y="102"/>
                      <a:pt x="24" y="103"/>
                    </a:cubicBezTo>
                    <a:cubicBezTo>
                      <a:pt x="25" y="105"/>
                      <a:pt x="27" y="108"/>
                      <a:pt x="25" y="111"/>
                    </a:cubicBezTo>
                    <a:cubicBezTo>
                      <a:pt x="23" y="116"/>
                      <a:pt x="22" y="122"/>
                      <a:pt x="20" y="127"/>
                    </a:cubicBezTo>
                    <a:cubicBezTo>
                      <a:pt x="20" y="129"/>
                      <a:pt x="20" y="131"/>
                      <a:pt x="22" y="133"/>
                    </a:cubicBezTo>
                    <a:cubicBezTo>
                      <a:pt x="26" y="136"/>
                      <a:pt x="30" y="139"/>
                      <a:pt x="33" y="143"/>
                    </a:cubicBezTo>
                    <a:cubicBezTo>
                      <a:pt x="35" y="144"/>
                      <a:pt x="36" y="145"/>
                      <a:pt x="37" y="145"/>
                    </a:cubicBezTo>
                    <a:cubicBezTo>
                      <a:pt x="38" y="145"/>
                      <a:pt x="39" y="144"/>
                      <a:pt x="40" y="144"/>
                    </a:cubicBezTo>
                    <a:cubicBezTo>
                      <a:pt x="45" y="142"/>
                      <a:pt x="49" y="140"/>
                      <a:pt x="53" y="137"/>
                    </a:cubicBezTo>
                    <a:cubicBezTo>
                      <a:pt x="55" y="137"/>
                      <a:pt x="57" y="136"/>
                      <a:pt x="58" y="136"/>
                    </a:cubicBezTo>
                    <a:cubicBezTo>
                      <a:pt x="59" y="136"/>
                      <a:pt x="61" y="136"/>
                      <a:pt x="62" y="137"/>
                    </a:cubicBezTo>
                    <a:cubicBezTo>
                      <a:pt x="63" y="137"/>
                      <a:pt x="64" y="138"/>
                      <a:pt x="64" y="139"/>
                    </a:cubicBezTo>
                    <a:cubicBezTo>
                      <a:pt x="66" y="144"/>
                      <a:pt x="69" y="148"/>
                      <a:pt x="71" y="153"/>
                    </a:cubicBezTo>
                    <a:cubicBezTo>
                      <a:pt x="72" y="154"/>
                      <a:pt x="73" y="156"/>
                      <a:pt x="74" y="157"/>
                    </a:cubicBezTo>
                    <a:cubicBezTo>
                      <a:pt x="75" y="158"/>
                      <a:pt x="77" y="158"/>
                      <a:pt x="78" y="158"/>
                    </a:cubicBezTo>
                    <a:cubicBezTo>
                      <a:pt x="78" y="158"/>
                      <a:pt x="78" y="158"/>
                      <a:pt x="78" y="158"/>
                    </a:cubicBezTo>
                    <a:cubicBezTo>
                      <a:pt x="83" y="158"/>
                      <a:pt x="88" y="158"/>
                      <a:pt x="93" y="158"/>
                    </a:cubicBezTo>
                    <a:cubicBezTo>
                      <a:pt x="96" y="158"/>
                      <a:pt x="97" y="156"/>
                      <a:pt x="98" y="154"/>
                    </a:cubicBezTo>
                    <a:cubicBezTo>
                      <a:pt x="100" y="149"/>
                      <a:pt x="102" y="144"/>
                      <a:pt x="103" y="139"/>
                    </a:cubicBezTo>
                    <a:cubicBezTo>
                      <a:pt x="104" y="136"/>
                      <a:pt x="105" y="134"/>
                      <a:pt x="108" y="133"/>
                    </a:cubicBezTo>
                    <a:cubicBezTo>
                      <a:pt x="109" y="133"/>
                      <a:pt x="110" y="133"/>
                      <a:pt x="110" y="133"/>
                    </a:cubicBezTo>
                    <a:cubicBezTo>
                      <a:pt x="111" y="133"/>
                      <a:pt x="111" y="133"/>
                      <a:pt x="111" y="133"/>
                    </a:cubicBezTo>
                    <a:cubicBezTo>
                      <a:pt x="115" y="135"/>
                      <a:pt x="118" y="136"/>
                      <a:pt x="122" y="137"/>
                    </a:cubicBezTo>
                    <a:cubicBezTo>
                      <a:pt x="125" y="138"/>
                      <a:pt x="127" y="139"/>
                      <a:pt x="130" y="139"/>
                    </a:cubicBezTo>
                    <a:cubicBezTo>
                      <a:pt x="131" y="139"/>
                      <a:pt x="131" y="140"/>
                      <a:pt x="131" y="140"/>
                    </a:cubicBezTo>
                    <a:cubicBezTo>
                      <a:pt x="133" y="140"/>
                      <a:pt x="134" y="139"/>
                      <a:pt x="135" y="138"/>
                    </a:cubicBezTo>
                    <a:cubicBezTo>
                      <a:pt x="138" y="134"/>
                      <a:pt x="141" y="130"/>
                      <a:pt x="144" y="127"/>
                    </a:cubicBezTo>
                    <a:cubicBezTo>
                      <a:pt x="147" y="125"/>
                      <a:pt x="147" y="122"/>
                      <a:pt x="146" y="120"/>
                    </a:cubicBezTo>
                    <a:cubicBezTo>
                      <a:pt x="143" y="115"/>
                      <a:pt x="141" y="110"/>
                      <a:pt x="138" y="105"/>
                    </a:cubicBezTo>
                    <a:cubicBezTo>
                      <a:pt x="137" y="103"/>
                      <a:pt x="137" y="101"/>
                      <a:pt x="138" y="99"/>
                    </a:cubicBezTo>
                    <a:cubicBezTo>
                      <a:pt x="138" y="97"/>
                      <a:pt x="139" y="96"/>
                      <a:pt x="141" y="95"/>
                    </a:cubicBezTo>
                    <a:cubicBezTo>
                      <a:pt x="146" y="93"/>
                      <a:pt x="151" y="90"/>
                      <a:pt x="157" y="88"/>
                    </a:cubicBezTo>
                    <a:cubicBezTo>
                      <a:pt x="159" y="86"/>
                      <a:pt x="160" y="85"/>
                      <a:pt x="159" y="82"/>
                    </a:cubicBezTo>
                    <a:cubicBezTo>
                      <a:pt x="159" y="77"/>
                      <a:pt x="159" y="72"/>
                      <a:pt x="158" y="67"/>
                    </a:cubicBezTo>
                    <a:cubicBezTo>
                      <a:pt x="158" y="65"/>
                      <a:pt x="157" y="63"/>
                      <a:pt x="155" y="62"/>
                    </a:cubicBezTo>
                    <a:cubicBezTo>
                      <a:pt x="149" y="60"/>
                      <a:pt x="144" y="58"/>
                      <a:pt x="138" y="56"/>
                    </a:cubicBezTo>
                    <a:cubicBezTo>
                      <a:pt x="136" y="56"/>
                      <a:pt x="136" y="55"/>
                      <a:pt x="135" y="54"/>
                    </a:cubicBezTo>
                    <a:cubicBezTo>
                      <a:pt x="133" y="51"/>
                      <a:pt x="133" y="49"/>
                      <a:pt x="134" y="46"/>
                    </a:cubicBezTo>
                    <a:cubicBezTo>
                      <a:pt x="135" y="45"/>
                      <a:pt x="135" y="44"/>
                      <a:pt x="136" y="43"/>
                    </a:cubicBezTo>
                    <a:cubicBezTo>
                      <a:pt x="137" y="39"/>
                      <a:pt x="138" y="35"/>
                      <a:pt x="139" y="31"/>
                    </a:cubicBezTo>
                    <a:cubicBezTo>
                      <a:pt x="140" y="29"/>
                      <a:pt x="139" y="27"/>
                      <a:pt x="137" y="25"/>
                    </a:cubicBezTo>
                    <a:cubicBezTo>
                      <a:pt x="133" y="22"/>
                      <a:pt x="130" y="19"/>
                      <a:pt x="127" y="15"/>
                    </a:cubicBezTo>
                    <a:cubicBezTo>
                      <a:pt x="125" y="14"/>
                      <a:pt x="124" y="13"/>
                      <a:pt x="122" y="13"/>
                    </a:cubicBezTo>
                    <a:cubicBezTo>
                      <a:pt x="121" y="13"/>
                      <a:pt x="120" y="14"/>
                      <a:pt x="119" y="14"/>
                    </a:cubicBezTo>
                    <a:cubicBezTo>
                      <a:pt x="115" y="16"/>
                      <a:pt x="110" y="18"/>
                      <a:pt x="106" y="21"/>
                    </a:cubicBezTo>
                    <a:cubicBezTo>
                      <a:pt x="104" y="21"/>
                      <a:pt x="103" y="22"/>
                      <a:pt x="101" y="22"/>
                    </a:cubicBezTo>
                    <a:cubicBezTo>
                      <a:pt x="100" y="22"/>
                      <a:pt x="99" y="22"/>
                      <a:pt x="98" y="21"/>
                    </a:cubicBezTo>
                    <a:cubicBezTo>
                      <a:pt x="97" y="21"/>
                      <a:pt x="96" y="20"/>
                      <a:pt x="95" y="19"/>
                    </a:cubicBezTo>
                    <a:cubicBezTo>
                      <a:pt x="93" y="13"/>
                      <a:pt x="90" y="8"/>
                      <a:pt x="87" y="3"/>
                    </a:cubicBezTo>
                    <a:cubicBezTo>
                      <a:pt x="86" y="0"/>
                      <a:pt x="84" y="0"/>
                      <a:pt x="82" y="0"/>
                    </a:cubicBezTo>
                  </a:path>
                </a:pathLst>
              </a:custGeom>
              <a:solidFill>
                <a:schemeClr val="tx2">
                  <a:lumMod val="40000"/>
                  <a:lumOff val="60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Freeform 8"/>
              <p:cNvSpPr>
                <a:spLocks noEditPoints="1"/>
              </p:cNvSpPr>
              <p:nvPr/>
            </p:nvSpPr>
            <p:spPr bwMode="auto">
              <a:xfrm>
                <a:off x="8064166" y="3681579"/>
                <a:ext cx="140117" cy="140117"/>
              </a:xfrm>
              <a:custGeom>
                <a:avLst/>
                <a:gdLst>
                  <a:gd name="T0" fmla="*/ 28 w 73"/>
                  <a:gd name="T1" fmla="*/ 46 h 73"/>
                  <a:gd name="T2" fmla="*/ 37 w 73"/>
                  <a:gd name="T3" fmla="*/ 24 h 73"/>
                  <a:gd name="T4" fmla="*/ 47 w 73"/>
                  <a:gd name="T5" fmla="*/ 45 h 73"/>
                  <a:gd name="T6" fmla="*/ 38 w 73"/>
                  <a:gd name="T7" fmla="*/ 0 h 73"/>
                  <a:gd name="T8" fmla="*/ 31 w 73"/>
                  <a:gd name="T9" fmla="*/ 1 h 73"/>
                  <a:gd name="T10" fmla="*/ 26 w 73"/>
                  <a:gd name="T11" fmla="*/ 9 h 73"/>
                  <a:gd name="T12" fmla="*/ 23 w 73"/>
                  <a:gd name="T13" fmla="*/ 12 h 73"/>
                  <a:gd name="T14" fmla="*/ 18 w 73"/>
                  <a:gd name="T15" fmla="*/ 10 h 73"/>
                  <a:gd name="T16" fmla="*/ 13 w 73"/>
                  <a:gd name="T17" fmla="*/ 9 h 73"/>
                  <a:gd name="T18" fmla="*/ 7 w 73"/>
                  <a:gd name="T19" fmla="*/ 15 h 73"/>
                  <a:gd name="T20" fmla="*/ 10 w 73"/>
                  <a:gd name="T21" fmla="*/ 25 h 73"/>
                  <a:gd name="T22" fmla="*/ 9 w 73"/>
                  <a:gd name="T23" fmla="*/ 29 h 73"/>
                  <a:gd name="T24" fmla="*/ 1 w 73"/>
                  <a:gd name="T25" fmla="*/ 35 h 73"/>
                  <a:gd name="T26" fmla="*/ 3 w 73"/>
                  <a:gd name="T27" fmla="*/ 44 h 73"/>
                  <a:gd name="T28" fmla="*/ 11 w 73"/>
                  <a:gd name="T29" fmla="*/ 48 h 73"/>
                  <a:gd name="T30" fmla="*/ 10 w 73"/>
                  <a:gd name="T31" fmla="*/ 59 h 73"/>
                  <a:gd name="T32" fmla="*/ 16 w 73"/>
                  <a:gd name="T33" fmla="*/ 66 h 73"/>
                  <a:gd name="T34" fmla="*/ 19 w 73"/>
                  <a:gd name="T35" fmla="*/ 66 h 73"/>
                  <a:gd name="T36" fmla="*/ 27 w 73"/>
                  <a:gd name="T37" fmla="*/ 63 h 73"/>
                  <a:gd name="T38" fmla="*/ 30 w 73"/>
                  <a:gd name="T39" fmla="*/ 64 h 73"/>
                  <a:gd name="T40" fmla="*/ 34 w 73"/>
                  <a:gd name="T41" fmla="*/ 73 h 73"/>
                  <a:gd name="T42" fmla="*/ 36 w 73"/>
                  <a:gd name="T43" fmla="*/ 73 h 73"/>
                  <a:gd name="T44" fmla="*/ 45 w 73"/>
                  <a:gd name="T45" fmla="*/ 71 h 73"/>
                  <a:gd name="T46" fmla="*/ 50 w 73"/>
                  <a:gd name="T47" fmla="*/ 62 h 73"/>
                  <a:gd name="T48" fmla="*/ 51 w 73"/>
                  <a:gd name="T49" fmla="*/ 61 h 73"/>
                  <a:gd name="T50" fmla="*/ 60 w 73"/>
                  <a:gd name="T51" fmla="*/ 64 h 73"/>
                  <a:gd name="T52" fmla="*/ 62 w 73"/>
                  <a:gd name="T53" fmla="*/ 64 h 73"/>
                  <a:gd name="T54" fmla="*/ 67 w 73"/>
                  <a:gd name="T55" fmla="*/ 55 h 73"/>
                  <a:gd name="T56" fmla="*/ 63 w 73"/>
                  <a:gd name="T57" fmla="*/ 46 h 73"/>
                  <a:gd name="T58" fmla="*/ 72 w 73"/>
                  <a:gd name="T59" fmla="*/ 41 h 73"/>
                  <a:gd name="T60" fmla="*/ 73 w 73"/>
                  <a:gd name="T61" fmla="*/ 31 h 73"/>
                  <a:gd name="T62" fmla="*/ 63 w 73"/>
                  <a:gd name="T63" fmla="*/ 26 h 73"/>
                  <a:gd name="T64" fmla="*/ 62 w 73"/>
                  <a:gd name="T65" fmla="*/ 22 h 73"/>
                  <a:gd name="T66" fmla="*/ 64 w 73"/>
                  <a:gd name="T67" fmla="*/ 15 h 73"/>
                  <a:gd name="T68" fmla="*/ 58 w 73"/>
                  <a:gd name="T69" fmla="*/ 8 h 73"/>
                  <a:gd name="T70" fmla="*/ 55 w 73"/>
                  <a:gd name="T71" fmla="*/ 7 h 73"/>
                  <a:gd name="T72" fmla="*/ 47 w 73"/>
                  <a:gd name="T73" fmla="*/ 11 h 73"/>
                  <a:gd name="T74" fmla="*/ 44 w 73"/>
                  <a:gd name="T75" fmla="*/ 9 h 73"/>
                  <a:gd name="T76" fmla="*/ 38 w 73"/>
                  <a:gd name="T77"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3" h="73">
                    <a:moveTo>
                      <a:pt x="37" y="50"/>
                    </a:moveTo>
                    <a:cubicBezTo>
                      <a:pt x="34" y="50"/>
                      <a:pt x="31" y="49"/>
                      <a:pt x="28" y="46"/>
                    </a:cubicBezTo>
                    <a:cubicBezTo>
                      <a:pt x="23" y="41"/>
                      <a:pt x="22" y="33"/>
                      <a:pt x="27" y="28"/>
                    </a:cubicBezTo>
                    <a:cubicBezTo>
                      <a:pt x="30" y="25"/>
                      <a:pt x="33" y="24"/>
                      <a:pt x="37" y="24"/>
                    </a:cubicBezTo>
                    <a:cubicBezTo>
                      <a:pt x="40" y="24"/>
                      <a:pt x="43" y="25"/>
                      <a:pt x="45" y="27"/>
                    </a:cubicBezTo>
                    <a:cubicBezTo>
                      <a:pt x="51" y="32"/>
                      <a:pt x="51" y="40"/>
                      <a:pt x="47" y="45"/>
                    </a:cubicBezTo>
                    <a:cubicBezTo>
                      <a:pt x="44" y="48"/>
                      <a:pt x="41" y="50"/>
                      <a:pt x="37" y="50"/>
                    </a:cubicBezTo>
                    <a:moveTo>
                      <a:pt x="38" y="0"/>
                    </a:moveTo>
                    <a:cubicBezTo>
                      <a:pt x="38" y="0"/>
                      <a:pt x="37" y="0"/>
                      <a:pt x="37" y="0"/>
                    </a:cubicBezTo>
                    <a:cubicBezTo>
                      <a:pt x="35" y="1"/>
                      <a:pt x="33" y="1"/>
                      <a:pt x="31" y="1"/>
                    </a:cubicBezTo>
                    <a:cubicBezTo>
                      <a:pt x="30" y="1"/>
                      <a:pt x="29" y="1"/>
                      <a:pt x="28" y="3"/>
                    </a:cubicBezTo>
                    <a:cubicBezTo>
                      <a:pt x="28" y="5"/>
                      <a:pt x="27" y="7"/>
                      <a:pt x="26" y="9"/>
                    </a:cubicBezTo>
                    <a:cubicBezTo>
                      <a:pt x="26" y="10"/>
                      <a:pt x="25" y="11"/>
                      <a:pt x="24" y="12"/>
                    </a:cubicBezTo>
                    <a:cubicBezTo>
                      <a:pt x="24" y="12"/>
                      <a:pt x="23" y="12"/>
                      <a:pt x="23" y="12"/>
                    </a:cubicBezTo>
                    <a:cubicBezTo>
                      <a:pt x="23" y="12"/>
                      <a:pt x="23" y="12"/>
                      <a:pt x="22" y="12"/>
                    </a:cubicBezTo>
                    <a:cubicBezTo>
                      <a:pt x="21" y="11"/>
                      <a:pt x="19" y="11"/>
                      <a:pt x="18" y="10"/>
                    </a:cubicBezTo>
                    <a:cubicBezTo>
                      <a:pt x="16" y="10"/>
                      <a:pt x="15" y="9"/>
                      <a:pt x="14" y="9"/>
                    </a:cubicBezTo>
                    <a:cubicBezTo>
                      <a:pt x="14" y="9"/>
                      <a:pt x="14" y="9"/>
                      <a:pt x="13" y="9"/>
                    </a:cubicBezTo>
                    <a:cubicBezTo>
                      <a:pt x="13" y="9"/>
                      <a:pt x="12" y="9"/>
                      <a:pt x="12" y="10"/>
                    </a:cubicBezTo>
                    <a:cubicBezTo>
                      <a:pt x="10" y="12"/>
                      <a:pt x="9" y="13"/>
                      <a:pt x="7" y="15"/>
                    </a:cubicBezTo>
                    <a:cubicBezTo>
                      <a:pt x="6" y="16"/>
                      <a:pt x="6" y="17"/>
                      <a:pt x="7" y="18"/>
                    </a:cubicBezTo>
                    <a:cubicBezTo>
                      <a:pt x="8" y="21"/>
                      <a:pt x="9" y="23"/>
                      <a:pt x="10" y="25"/>
                    </a:cubicBezTo>
                    <a:cubicBezTo>
                      <a:pt x="11" y="26"/>
                      <a:pt x="11" y="26"/>
                      <a:pt x="11" y="26"/>
                    </a:cubicBezTo>
                    <a:cubicBezTo>
                      <a:pt x="10" y="27"/>
                      <a:pt x="10" y="29"/>
                      <a:pt x="9" y="29"/>
                    </a:cubicBezTo>
                    <a:cubicBezTo>
                      <a:pt x="6" y="30"/>
                      <a:pt x="4" y="31"/>
                      <a:pt x="2" y="33"/>
                    </a:cubicBezTo>
                    <a:cubicBezTo>
                      <a:pt x="1" y="33"/>
                      <a:pt x="0" y="34"/>
                      <a:pt x="1" y="35"/>
                    </a:cubicBezTo>
                    <a:cubicBezTo>
                      <a:pt x="1" y="38"/>
                      <a:pt x="1" y="40"/>
                      <a:pt x="1" y="42"/>
                    </a:cubicBezTo>
                    <a:cubicBezTo>
                      <a:pt x="1" y="43"/>
                      <a:pt x="2" y="44"/>
                      <a:pt x="3" y="44"/>
                    </a:cubicBezTo>
                    <a:cubicBezTo>
                      <a:pt x="5" y="45"/>
                      <a:pt x="8" y="46"/>
                      <a:pt x="11" y="47"/>
                    </a:cubicBezTo>
                    <a:cubicBezTo>
                      <a:pt x="11" y="48"/>
                      <a:pt x="11" y="48"/>
                      <a:pt x="11" y="48"/>
                    </a:cubicBezTo>
                    <a:cubicBezTo>
                      <a:pt x="12" y="49"/>
                      <a:pt x="13" y="50"/>
                      <a:pt x="12" y="51"/>
                    </a:cubicBezTo>
                    <a:cubicBezTo>
                      <a:pt x="11" y="54"/>
                      <a:pt x="11" y="56"/>
                      <a:pt x="10" y="59"/>
                    </a:cubicBezTo>
                    <a:cubicBezTo>
                      <a:pt x="9" y="60"/>
                      <a:pt x="10" y="61"/>
                      <a:pt x="11" y="61"/>
                    </a:cubicBezTo>
                    <a:cubicBezTo>
                      <a:pt x="12" y="63"/>
                      <a:pt x="14" y="64"/>
                      <a:pt x="16" y="66"/>
                    </a:cubicBezTo>
                    <a:cubicBezTo>
                      <a:pt x="16" y="66"/>
                      <a:pt x="17" y="67"/>
                      <a:pt x="18" y="67"/>
                    </a:cubicBezTo>
                    <a:cubicBezTo>
                      <a:pt x="18" y="67"/>
                      <a:pt x="18" y="67"/>
                      <a:pt x="19" y="66"/>
                    </a:cubicBezTo>
                    <a:cubicBezTo>
                      <a:pt x="21" y="65"/>
                      <a:pt x="23" y="64"/>
                      <a:pt x="25" y="63"/>
                    </a:cubicBezTo>
                    <a:cubicBezTo>
                      <a:pt x="26" y="63"/>
                      <a:pt x="26" y="63"/>
                      <a:pt x="27" y="63"/>
                    </a:cubicBezTo>
                    <a:cubicBezTo>
                      <a:pt x="28" y="63"/>
                      <a:pt x="28" y="63"/>
                      <a:pt x="29" y="63"/>
                    </a:cubicBezTo>
                    <a:cubicBezTo>
                      <a:pt x="29" y="63"/>
                      <a:pt x="29" y="64"/>
                      <a:pt x="30" y="64"/>
                    </a:cubicBezTo>
                    <a:cubicBezTo>
                      <a:pt x="31" y="66"/>
                      <a:pt x="32" y="68"/>
                      <a:pt x="33" y="70"/>
                    </a:cubicBezTo>
                    <a:cubicBezTo>
                      <a:pt x="33" y="71"/>
                      <a:pt x="34" y="72"/>
                      <a:pt x="34" y="73"/>
                    </a:cubicBezTo>
                    <a:cubicBezTo>
                      <a:pt x="35" y="73"/>
                      <a:pt x="35" y="73"/>
                      <a:pt x="36" y="73"/>
                    </a:cubicBezTo>
                    <a:cubicBezTo>
                      <a:pt x="36" y="73"/>
                      <a:pt x="36" y="73"/>
                      <a:pt x="36" y="73"/>
                    </a:cubicBezTo>
                    <a:cubicBezTo>
                      <a:pt x="38" y="73"/>
                      <a:pt x="40" y="73"/>
                      <a:pt x="43" y="73"/>
                    </a:cubicBezTo>
                    <a:cubicBezTo>
                      <a:pt x="44" y="73"/>
                      <a:pt x="45" y="72"/>
                      <a:pt x="45" y="71"/>
                    </a:cubicBezTo>
                    <a:cubicBezTo>
                      <a:pt x="46" y="69"/>
                      <a:pt x="47" y="66"/>
                      <a:pt x="48" y="64"/>
                    </a:cubicBezTo>
                    <a:cubicBezTo>
                      <a:pt x="48" y="63"/>
                      <a:pt x="49" y="62"/>
                      <a:pt x="50" y="62"/>
                    </a:cubicBezTo>
                    <a:cubicBezTo>
                      <a:pt x="50" y="61"/>
                      <a:pt x="50" y="61"/>
                      <a:pt x="51" y="61"/>
                    </a:cubicBezTo>
                    <a:cubicBezTo>
                      <a:pt x="51" y="61"/>
                      <a:pt x="51" y="61"/>
                      <a:pt x="51" y="61"/>
                    </a:cubicBezTo>
                    <a:cubicBezTo>
                      <a:pt x="53" y="62"/>
                      <a:pt x="54" y="63"/>
                      <a:pt x="56" y="63"/>
                    </a:cubicBezTo>
                    <a:cubicBezTo>
                      <a:pt x="57" y="64"/>
                      <a:pt x="59" y="64"/>
                      <a:pt x="60" y="64"/>
                    </a:cubicBezTo>
                    <a:cubicBezTo>
                      <a:pt x="60" y="64"/>
                      <a:pt x="60" y="64"/>
                      <a:pt x="60" y="64"/>
                    </a:cubicBezTo>
                    <a:cubicBezTo>
                      <a:pt x="61" y="64"/>
                      <a:pt x="61" y="64"/>
                      <a:pt x="62" y="64"/>
                    </a:cubicBezTo>
                    <a:cubicBezTo>
                      <a:pt x="63" y="62"/>
                      <a:pt x="65" y="60"/>
                      <a:pt x="66" y="58"/>
                    </a:cubicBezTo>
                    <a:cubicBezTo>
                      <a:pt x="67" y="57"/>
                      <a:pt x="68" y="56"/>
                      <a:pt x="67" y="55"/>
                    </a:cubicBezTo>
                    <a:cubicBezTo>
                      <a:pt x="66" y="53"/>
                      <a:pt x="65" y="51"/>
                      <a:pt x="64" y="49"/>
                    </a:cubicBezTo>
                    <a:cubicBezTo>
                      <a:pt x="63" y="48"/>
                      <a:pt x="63" y="47"/>
                      <a:pt x="63" y="46"/>
                    </a:cubicBezTo>
                    <a:cubicBezTo>
                      <a:pt x="64" y="45"/>
                      <a:pt x="64" y="45"/>
                      <a:pt x="65" y="44"/>
                    </a:cubicBezTo>
                    <a:cubicBezTo>
                      <a:pt x="67" y="43"/>
                      <a:pt x="70" y="42"/>
                      <a:pt x="72" y="41"/>
                    </a:cubicBezTo>
                    <a:cubicBezTo>
                      <a:pt x="73" y="40"/>
                      <a:pt x="73" y="39"/>
                      <a:pt x="73" y="38"/>
                    </a:cubicBezTo>
                    <a:cubicBezTo>
                      <a:pt x="73" y="36"/>
                      <a:pt x="73" y="34"/>
                      <a:pt x="73" y="31"/>
                    </a:cubicBezTo>
                    <a:cubicBezTo>
                      <a:pt x="73" y="30"/>
                      <a:pt x="72" y="29"/>
                      <a:pt x="71" y="29"/>
                    </a:cubicBezTo>
                    <a:cubicBezTo>
                      <a:pt x="69" y="28"/>
                      <a:pt x="66" y="27"/>
                      <a:pt x="63" y="26"/>
                    </a:cubicBezTo>
                    <a:cubicBezTo>
                      <a:pt x="63" y="26"/>
                      <a:pt x="62" y="26"/>
                      <a:pt x="62" y="25"/>
                    </a:cubicBezTo>
                    <a:cubicBezTo>
                      <a:pt x="61" y="24"/>
                      <a:pt x="61" y="23"/>
                      <a:pt x="62" y="22"/>
                    </a:cubicBezTo>
                    <a:cubicBezTo>
                      <a:pt x="62" y="21"/>
                      <a:pt x="62" y="21"/>
                      <a:pt x="62" y="20"/>
                    </a:cubicBezTo>
                    <a:cubicBezTo>
                      <a:pt x="63" y="18"/>
                      <a:pt x="63" y="17"/>
                      <a:pt x="64" y="15"/>
                    </a:cubicBezTo>
                    <a:cubicBezTo>
                      <a:pt x="64" y="14"/>
                      <a:pt x="64" y="13"/>
                      <a:pt x="63" y="12"/>
                    </a:cubicBezTo>
                    <a:cubicBezTo>
                      <a:pt x="61" y="11"/>
                      <a:pt x="60" y="9"/>
                      <a:pt x="58" y="8"/>
                    </a:cubicBezTo>
                    <a:cubicBezTo>
                      <a:pt x="58" y="7"/>
                      <a:pt x="57" y="7"/>
                      <a:pt x="56" y="7"/>
                    </a:cubicBezTo>
                    <a:cubicBezTo>
                      <a:pt x="56" y="7"/>
                      <a:pt x="55" y="7"/>
                      <a:pt x="55" y="7"/>
                    </a:cubicBezTo>
                    <a:cubicBezTo>
                      <a:pt x="53" y="8"/>
                      <a:pt x="51" y="9"/>
                      <a:pt x="49" y="10"/>
                    </a:cubicBezTo>
                    <a:cubicBezTo>
                      <a:pt x="48" y="10"/>
                      <a:pt x="47" y="11"/>
                      <a:pt x="47" y="11"/>
                    </a:cubicBezTo>
                    <a:cubicBezTo>
                      <a:pt x="46" y="11"/>
                      <a:pt x="46" y="11"/>
                      <a:pt x="45" y="10"/>
                    </a:cubicBezTo>
                    <a:cubicBezTo>
                      <a:pt x="45" y="10"/>
                      <a:pt x="44" y="10"/>
                      <a:pt x="44" y="9"/>
                    </a:cubicBezTo>
                    <a:cubicBezTo>
                      <a:pt x="43" y="7"/>
                      <a:pt x="41" y="4"/>
                      <a:pt x="40" y="2"/>
                    </a:cubicBezTo>
                    <a:cubicBezTo>
                      <a:pt x="40" y="1"/>
                      <a:pt x="39" y="0"/>
                      <a:pt x="38" y="0"/>
                    </a:cubicBezTo>
                  </a:path>
                </a:pathLst>
              </a:custGeom>
              <a:solidFill>
                <a:schemeClr val="tx2">
                  <a:lumMod val="40000"/>
                  <a:lumOff val="60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Freeform 9"/>
              <p:cNvSpPr>
                <a:spLocks noEditPoints="1"/>
              </p:cNvSpPr>
              <p:nvPr/>
            </p:nvSpPr>
            <p:spPr bwMode="auto">
              <a:xfrm>
                <a:off x="4630464" y="5049356"/>
                <a:ext cx="310377" cy="303860"/>
              </a:xfrm>
              <a:custGeom>
                <a:avLst/>
                <a:gdLst>
                  <a:gd name="T0" fmla="*/ 52 w 161"/>
                  <a:gd name="T1" fmla="*/ 80 h 158"/>
                  <a:gd name="T2" fmla="*/ 80 w 161"/>
                  <a:gd name="T3" fmla="*/ 51 h 158"/>
                  <a:gd name="T4" fmla="*/ 82 w 161"/>
                  <a:gd name="T5" fmla="*/ 107 h 158"/>
                  <a:gd name="T6" fmla="*/ 83 w 161"/>
                  <a:gd name="T7" fmla="*/ 0 h 158"/>
                  <a:gd name="T8" fmla="*/ 68 w 161"/>
                  <a:gd name="T9" fmla="*/ 1 h 158"/>
                  <a:gd name="T10" fmla="*/ 58 w 161"/>
                  <a:gd name="T11" fmla="*/ 19 h 158"/>
                  <a:gd name="T12" fmla="*/ 50 w 161"/>
                  <a:gd name="T13" fmla="*/ 25 h 158"/>
                  <a:gd name="T14" fmla="*/ 34 w 161"/>
                  <a:gd name="T15" fmla="*/ 20 h 158"/>
                  <a:gd name="T16" fmla="*/ 25 w 161"/>
                  <a:gd name="T17" fmla="*/ 21 h 158"/>
                  <a:gd name="T18" fmla="*/ 14 w 161"/>
                  <a:gd name="T19" fmla="*/ 39 h 158"/>
                  <a:gd name="T20" fmla="*/ 22 w 161"/>
                  <a:gd name="T21" fmla="*/ 60 h 158"/>
                  <a:gd name="T22" fmla="*/ 9 w 161"/>
                  <a:gd name="T23" fmla="*/ 67 h 158"/>
                  <a:gd name="T24" fmla="*/ 0 w 161"/>
                  <a:gd name="T25" fmla="*/ 76 h 158"/>
                  <a:gd name="T26" fmla="*/ 5 w 161"/>
                  <a:gd name="T27" fmla="*/ 96 h 158"/>
                  <a:gd name="T28" fmla="*/ 25 w 161"/>
                  <a:gd name="T29" fmla="*/ 105 h 158"/>
                  <a:gd name="T30" fmla="*/ 20 w 161"/>
                  <a:gd name="T31" fmla="*/ 127 h 158"/>
                  <a:gd name="T32" fmla="*/ 33 w 161"/>
                  <a:gd name="T33" fmla="*/ 143 h 158"/>
                  <a:gd name="T34" fmla="*/ 39 w 161"/>
                  <a:gd name="T35" fmla="*/ 144 h 158"/>
                  <a:gd name="T36" fmla="*/ 58 w 161"/>
                  <a:gd name="T37" fmla="*/ 135 h 158"/>
                  <a:gd name="T38" fmla="*/ 65 w 161"/>
                  <a:gd name="T39" fmla="*/ 141 h 158"/>
                  <a:gd name="T40" fmla="*/ 72 w 161"/>
                  <a:gd name="T41" fmla="*/ 154 h 158"/>
                  <a:gd name="T42" fmla="*/ 78 w 161"/>
                  <a:gd name="T43" fmla="*/ 157 h 158"/>
                  <a:gd name="T44" fmla="*/ 98 w 161"/>
                  <a:gd name="T45" fmla="*/ 153 h 158"/>
                  <a:gd name="T46" fmla="*/ 108 w 161"/>
                  <a:gd name="T47" fmla="*/ 132 h 158"/>
                  <a:gd name="T48" fmla="*/ 112 w 161"/>
                  <a:gd name="T49" fmla="*/ 132 h 158"/>
                  <a:gd name="T50" fmla="*/ 131 w 161"/>
                  <a:gd name="T51" fmla="*/ 138 h 158"/>
                  <a:gd name="T52" fmla="*/ 145 w 161"/>
                  <a:gd name="T53" fmla="*/ 125 h 158"/>
                  <a:gd name="T54" fmla="*/ 140 w 161"/>
                  <a:gd name="T55" fmla="*/ 105 h 158"/>
                  <a:gd name="T56" fmla="*/ 141 w 161"/>
                  <a:gd name="T57" fmla="*/ 95 h 158"/>
                  <a:gd name="T58" fmla="*/ 158 w 161"/>
                  <a:gd name="T59" fmla="*/ 86 h 158"/>
                  <a:gd name="T60" fmla="*/ 160 w 161"/>
                  <a:gd name="T61" fmla="*/ 67 h 158"/>
                  <a:gd name="T62" fmla="*/ 139 w 161"/>
                  <a:gd name="T63" fmla="*/ 55 h 158"/>
                  <a:gd name="T64" fmla="*/ 135 w 161"/>
                  <a:gd name="T65" fmla="*/ 47 h 158"/>
                  <a:gd name="T66" fmla="*/ 138 w 161"/>
                  <a:gd name="T67" fmla="*/ 24 h 158"/>
                  <a:gd name="T68" fmla="*/ 124 w 161"/>
                  <a:gd name="T69" fmla="*/ 13 h 158"/>
                  <a:gd name="T70" fmla="*/ 105 w 161"/>
                  <a:gd name="T71" fmla="*/ 22 h 158"/>
                  <a:gd name="T72" fmla="*/ 103 w 161"/>
                  <a:gd name="T73" fmla="*/ 22 h 158"/>
                  <a:gd name="T74" fmla="*/ 88 w 161"/>
                  <a:gd name="T75" fmla="*/ 3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1" h="158">
                    <a:moveTo>
                      <a:pt x="80" y="107"/>
                    </a:moveTo>
                    <a:cubicBezTo>
                      <a:pt x="65" y="107"/>
                      <a:pt x="53" y="95"/>
                      <a:pt x="52" y="80"/>
                    </a:cubicBezTo>
                    <a:cubicBezTo>
                      <a:pt x="51" y="65"/>
                      <a:pt x="63" y="52"/>
                      <a:pt x="79" y="51"/>
                    </a:cubicBezTo>
                    <a:cubicBezTo>
                      <a:pt x="79" y="51"/>
                      <a:pt x="80" y="51"/>
                      <a:pt x="80" y="51"/>
                    </a:cubicBezTo>
                    <a:cubicBezTo>
                      <a:pt x="95" y="51"/>
                      <a:pt x="108" y="62"/>
                      <a:pt x="109" y="77"/>
                    </a:cubicBezTo>
                    <a:cubicBezTo>
                      <a:pt x="110" y="92"/>
                      <a:pt x="98" y="106"/>
                      <a:pt x="82" y="107"/>
                    </a:cubicBezTo>
                    <a:cubicBezTo>
                      <a:pt x="81" y="107"/>
                      <a:pt x="81" y="107"/>
                      <a:pt x="80" y="107"/>
                    </a:cubicBezTo>
                    <a:moveTo>
                      <a:pt x="83" y="0"/>
                    </a:moveTo>
                    <a:cubicBezTo>
                      <a:pt x="83" y="0"/>
                      <a:pt x="83" y="0"/>
                      <a:pt x="83" y="0"/>
                    </a:cubicBezTo>
                    <a:cubicBezTo>
                      <a:pt x="78" y="0"/>
                      <a:pt x="73" y="1"/>
                      <a:pt x="68" y="1"/>
                    </a:cubicBezTo>
                    <a:cubicBezTo>
                      <a:pt x="65" y="1"/>
                      <a:pt x="63" y="2"/>
                      <a:pt x="62" y="5"/>
                    </a:cubicBezTo>
                    <a:cubicBezTo>
                      <a:pt x="61" y="9"/>
                      <a:pt x="59" y="14"/>
                      <a:pt x="58" y="19"/>
                    </a:cubicBezTo>
                    <a:cubicBezTo>
                      <a:pt x="57" y="22"/>
                      <a:pt x="55" y="24"/>
                      <a:pt x="52" y="25"/>
                    </a:cubicBezTo>
                    <a:cubicBezTo>
                      <a:pt x="51" y="25"/>
                      <a:pt x="51" y="25"/>
                      <a:pt x="50" y="25"/>
                    </a:cubicBezTo>
                    <a:cubicBezTo>
                      <a:pt x="50" y="25"/>
                      <a:pt x="49" y="25"/>
                      <a:pt x="49" y="25"/>
                    </a:cubicBezTo>
                    <a:cubicBezTo>
                      <a:pt x="44" y="23"/>
                      <a:pt x="39" y="22"/>
                      <a:pt x="34" y="20"/>
                    </a:cubicBezTo>
                    <a:cubicBezTo>
                      <a:pt x="32" y="20"/>
                      <a:pt x="31" y="20"/>
                      <a:pt x="29" y="19"/>
                    </a:cubicBezTo>
                    <a:cubicBezTo>
                      <a:pt x="28" y="20"/>
                      <a:pt x="26" y="20"/>
                      <a:pt x="25" y="21"/>
                    </a:cubicBezTo>
                    <a:cubicBezTo>
                      <a:pt x="22" y="25"/>
                      <a:pt x="19" y="29"/>
                      <a:pt x="16" y="32"/>
                    </a:cubicBezTo>
                    <a:cubicBezTo>
                      <a:pt x="13" y="34"/>
                      <a:pt x="13" y="36"/>
                      <a:pt x="14" y="39"/>
                    </a:cubicBezTo>
                    <a:cubicBezTo>
                      <a:pt x="16" y="44"/>
                      <a:pt x="19" y="48"/>
                      <a:pt x="21" y="52"/>
                    </a:cubicBezTo>
                    <a:cubicBezTo>
                      <a:pt x="23" y="55"/>
                      <a:pt x="23" y="58"/>
                      <a:pt x="22" y="60"/>
                    </a:cubicBezTo>
                    <a:cubicBezTo>
                      <a:pt x="21" y="61"/>
                      <a:pt x="21" y="62"/>
                      <a:pt x="19" y="63"/>
                    </a:cubicBezTo>
                    <a:cubicBezTo>
                      <a:pt x="16" y="64"/>
                      <a:pt x="13" y="66"/>
                      <a:pt x="9" y="67"/>
                    </a:cubicBezTo>
                    <a:cubicBezTo>
                      <a:pt x="7" y="69"/>
                      <a:pt x="4" y="70"/>
                      <a:pt x="2" y="72"/>
                    </a:cubicBezTo>
                    <a:cubicBezTo>
                      <a:pt x="0" y="73"/>
                      <a:pt x="0" y="74"/>
                      <a:pt x="0" y="76"/>
                    </a:cubicBezTo>
                    <a:cubicBezTo>
                      <a:pt x="0" y="81"/>
                      <a:pt x="1" y="86"/>
                      <a:pt x="1" y="91"/>
                    </a:cubicBezTo>
                    <a:cubicBezTo>
                      <a:pt x="1" y="94"/>
                      <a:pt x="2" y="96"/>
                      <a:pt x="5" y="96"/>
                    </a:cubicBezTo>
                    <a:cubicBezTo>
                      <a:pt x="10" y="98"/>
                      <a:pt x="15" y="100"/>
                      <a:pt x="21" y="102"/>
                    </a:cubicBezTo>
                    <a:cubicBezTo>
                      <a:pt x="23" y="102"/>
                      <a:pt x="24" y="103"/>
                      <a:pt x="25" y="105"/>
                    </a:cubicBezTo>
                    <a:cubicBezTo>
                      <a:pt x="26" y="107"/>
                      <a:pt x="26" y="109"/>
                      <a:pt x="25" y="111"/>
                    </a:cubicBezTo>
                    <a:cubicBezTo>
                      <a:pt x="23" y="116"/>
                      <a:pt x="22" y="121"/>
                      <a:pt x="20" y="127"/>
                    </a:cubicBezTo>
                    <a:cubicBezTo>
                      <a:pt x="19" y="129"/>
                      <a:pt x="20" y="131"/>
                      <a:pt x="22" y="133"/>
                    </a:cubicBezTo>
                    <a:cubicBezTo>
                      <a:pt x="26" y="136"/>
                      <a:pt x="29" y="139"/>
                      <a:pt x="33" y="143"/>
                    </a:cubicBezTo>
                    <a:cubicBezTo>
                      <a:pt x="34" y="144"/>
                      <a:pt x="35" y="144"/>
                      <a:pt x="37" y="144"/>
                    </a:cubicBezTo>
                    <a:cubicBezTo>
                      <a:pt x="37" y="144"/>
                      <a:pt x="38" y="144"/>
                      <a:pt x="39" y="144"/>
                    </a:cubicBezTo>
                    <a:cubicBezTo>
                      <a:pt x="44" y="141"/>
                      <a:pt x="50" y="139"/>
                      <a:pt x="55" y="136"/>
                    </a:cubicBezTo>
                    <a:cubicBezTo>
                      <a:pt x="56" y="136"/>
                      <a:pt x="57" y="135"/>
                      <a:pt x="58" y="135"/>
                    </a:cubicBezTo>
                    <a:cubicBezTo>
                      <a:pt x="58" y="135"/>
                      <a:pt x="59" y="135"/>
                      <a:pt x="59" y="136"/>
                    </a:cubicBezTo>
                    <a:cubicBezTo>
                      <a:pt x="62" y="136"/>
                      <a:pt x="64" y="138"/>
                      <a:pt x="65" y="141"/>
                    </a:cubicBezTo>
                    <a:cubicBezTo>
                      <a:pt x="65" y="142"/>
                      <a:pt x="66" y="143"/>
                      <a:pt x="66" y="144"/>
                    </a:cubicBezTo>
                    <a:cubicBezTo>
                      <a:pt x="68" y="147"/>
                      <a:pt x="70" y="151"/>
                      <a:pt x="72" y="154"/>
                    </a:cubicBezTo>
                    <a:cubicBezTo>
                      <a:pt x="73" y="156"/>
                      <a:pt x="75" y="158"/>
                      <a:pt x="77" y="158"/>
                    </a:cubicBezTo>
                    <a:cubicBezTo>
                      <a:pt x="78" y="158"/>
                      <a:pt x="78" y="158"/>
                      <a:pt x="78" y="157"/>
                    </a:cubicBezTo>
                    <a:cubicBezTo>
                      <a:pt x="83" y="157"/>
                      <a:pt x="87" y="157"/>
                      <a:pt x="92" y="157"/>
                    </a:cubicBezTo>
                    <a:cubicBezTo>
                      <a:pt x="95" y="157"/>
                      <a:pt x="97" y="155"/>
                      <a:pt x="98" y="153"/>
                    </a:cubicBezTo>
                    <a:cubicBezTo>
                      <a:pt x="100" y="148"/>
                      <a:pt x="102" y="143"/>
                      <a:pt x="103" y="139"/>
                    </a:cubicBezTo>
                    <a:cubicBezTo>
                      <a:pt x="104" y="135"/>
                      <a:pt x="105" y="133"/>
                      <a:pt x="108" y="132"/>
                    </a:cubicBezTo>
                    <a:cubicBezTo>
                      <a:pt x="109" y="132"/>
                      <a:pt x="110" y="132"/>
                      <a:pt x="110" y="132"/>
                    </a:cubicBezTo>
                    <a:cubicBezTo>
                      <a:pt x="111" y="132"/>
                      <a:pt x="111" y="132"/>
                      <a:pt x="112" y="132"/>
                    </a:cubicBezTo>
                    <a:cubicBezTo>
                      <a:pt x="118" y="134"/>
                      <a:pt x="123" y="136"/>
                      <a:pt x="129" y="138"/>
                    </a:cubicBezTo>
                    <a:cubicBezTo>
                      <a:pt x="130" y="138"/>
                      <a:pt x="130" y="138"/>
                      <a:pt x="131" y="138"/>
                    </a:cubicBezTo>
                    <a:cubicBezTo>
                      <a:pt x="133" y="138"/>
                      <a:pt x="134" y="137"/>
                      <a:pt x="136" y="136"/>
                    </a:cubicBezTo>
                    <a:cubicBezTo>
                      <a:pt x="139" y="132"/>
                      <a:pt x="142" y="129"/>
                      <a:pt x="145" y="125"/>
                    </a:cubicBezTo>
                    <a:cubicBezTo>
                      <a:pt x="147" y="123"/>
                      <a:pt x="148" y="121"/>
                      <a:pt x="146" y="118"/>
                    </a:cubicBezTo>
                    <a:cubicBezTo>
                      <a:pt x="144" y="114"/>
                      <a:pt x="142" y="109"/>
                      <a:pt x="140" y="105"/>
                    </a:cubicBezTo>
                    <a:cubicBezTo>
                      <a:pt x="138" y="102"/>
                      <a:pt x="138" y="100"/>
                      <a:pt x="139" y="97"/>
                    </a:cubicBezTo>
                    <a:cubicBezTo>
                      <a:pt x="140" y="96"/>
                      <a:pt x="140" y="95"/>
                      <a:pt x="141" y="95"/>
                    </a:cubicBezTo>
                    <a:cubicBezTo>
                      <a:pt x="144" y="93"/>
                      <a:pt x="148" y="92"/>
                      <a:pt x="151" y="90"/>
                    </a:cubicBezTo>
                    <a:cubicBezTo>
                      <a:pt x="154" y="89"/>
                      <a:pt x="156" y="87"/>
                      <a:pt x="158" y="86"/>
                    </a:cubicBezTo>
                    <a:cubicBezTo>
                      <a:pt x="160" y="85"/>
                      <a:pt x="161" y="83"/>
                      <a:pt x="161" y="81"/>
                    </a:cubicBezTo>
                    <a:cubicBezTo>
                      <a:pt x="160" y="77"/>
                      <a:pt x="160" y="72"/>
                      <a:pt x="160" y="67"/>
                    </a:cubicBezTo>
                    <a:cubicBezTo>
                      <a:pt x="160" y="64"/>
                      <a:pt x="158" y="62"/>
                      <a:pt x="155" y="61"/>
                    </a:cubicBezTo>
                    <a:cubicBezTo>
                      <a:pt x="150" y="59"/>
                      <a:pt x="144" y="57"/>
                      <a:pt x="139" y="55"/>
                    </a:cubicBezTo>
                    <a:cubicBezTo>
                      <a:pt x="138" y="55"/>
                      <a:pt x="137" y="55"/>
                      <a:pt x="137" y="55"/>
                    </a:cubicBezTo>
                    <a:cubicBezTo>
                      <a:pt x="136" y="52"/>
                      <a:pt x="134" y="50"/>
                      <a:pt x="135" y="47"/>
                    </a:cubicBezTo>
                    <a:cubicBezTo>
                      <a:pt x="138" y="42"/>
                      <a:pt x="139" y="36"/>
                      <a:pt x="141" y="31"/>
                    </a:cubicBezTo>
                    <a:cubicBezTo>
                      <a:pt x="142" y="28"/>
                      <a:pt x="141" y="26"/>
                      <a:pt x="138" y="24"/>
                    </a:cubicBezTo>
                    <a:cubicBezTo>
                      <a:pt x="135" y="21"/>
                      <a:pt x="131" y="18"/>
                      <a:pt x="128" y="15"/>
                    </a:cubicBezTo>
                    <a:cubicBezTo>
                      <a:pt x="127" y="14"/>
                      <a:pt x="125" y="13"/>
                      <a:pt x="124" y="13"/>
                    </a:cubicBezTo>
                    <a:cubicBezTo>
                      <a:pt x="123" y="13"/>
                      <a:pt x="122" y="13"/>
                      <a:pt x="121" y="14"/>
                    </a:cubicBezTo>
                    <a:cubicBezTo>
                      <a:pt x="116" y="16"/>
                      <a:pt x="110" y="19"/>
                      <a:pt x="105" y="22"/>
                    </a:cubicBezTo>
                    <a:cubicBezTo>
                      <a:pt x="104" y="22"/>
                      <a:pt x="104" y="22"/>
                      <a:pt x="103" y="22"/>
                    </a:cubicBezTo>
                    <a:cubicBezTo>
                      <a:pt x="103" y="22"/>
                      <a:pt x="103" y="22"/>
                      <a:pt x="103" y="22"/>
                    </a:cubicBezTo>
                    <a:cubicBezTo>
                      <a:pt x="100" y="21"/>
                      <a:pt x="97" y="21"/>
                      <a:pt x="96" y="18"/>
                    </a:cubicBezTo>
                    <a:cubicBezTo>
                      <a:pt x="94" y="12"/>
                      <a:pt x="91" y="8"/>
                      <a:pt x="88" y="3"/>
                    </a:cubicBezTo>
                    <a:cubicBezTo>
                      <a:pt x="87" y="1"/>
                      <a:pt x="86" y="0"/>
                      <a:pt x="83" y="0"/>
                    </a:cubicBezTo>
                  </a:path>
                </a:pathLst>
              </a:custGeom>
              <a:solidFill>
                <a:schemeClr val="tx2">
                  <a:lumMod val="40000"/>
                  <a:lumOff val="60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Freeform 10"/>
              <p:cNvSpPr>
                <a:spLocks noEditPoints="1"/>
              </p:cNvSpPr>
              <p:nvPr/>
            </p:nvSpPr>
            <p:spPr bwMode="auto">
              <a:xfrm>
                <a:off x="4522117" y="5274196"/>
                <a:ext cx="140932" cy="139303"/>
              </a:xfrm>
              <a:custGeom>
                <a:avLst/>
                <a:gdLst>
                  <a:gd name="T0" fmla="*/ 24 w 73"/>
                  <a:gd name="T1" fmla="*/ 37 h 72"/>
                  <a:gd name="T2" fmla="*/ 37 w 73"/>
                  <a:gd name="T3" fmla="*/ 23 h 72"/>
                  <a:gd name="T4" fmla="*/ 37 w 73"/>
                  <a:gd name="T5" fmla="*/ 49 h 72"/>
                  <a:gd name="T6" fmla="*/ 38 w 73"/>
                  <a:gd name="T7" fmla="*/ 0 h 72"/>
                  <a:gd name="T8" fmla="*/ 31 w 73"/>
                  <a:gd name="T9" fmla="*/ 1 h 72"/>
                  <a:gd name="T10" fmla="*/ 26 w 73"/>
                  <a:gd name="T11" fmla="*/ 9 h 72"/>
                  <a:gd name="T12" fmla="*/ 23 w 73"/>
                  <a:gd name="T13" fmla="*/ 12 h 72"/>
                  <a:gd name="T14" fmla="*/ 16 w 73"/>
                  <a:gd name="T15" fmla="*/ 10 h 72"/>
                  <a:gd name="T16" fmla="*/ 12 w 73"/>
                  <a:gd name="T17" fmla="*/ 10 h 72"/>
                  <a:gd name="T18" fmla="*/ 7 w 73"/>
                  <a:gd name="T19" fmla="*/ 18 h 72"/>
                  <a:gd name="T20" fmla="*/ 10 w 73"/>
                  <a:gd name="T21" fmla="*/ 28 h 72"/>
                  <a:gd name="T22" fmla="*/ 4 w 73"/>
                  <a:gd name="T23" fmla="*/ 31 h 72"/>
                  <a:gd name="T24" fmla="*/ 0 w 73"/>
                  <a:gd name="T25" fmla="*/ 35 h 72"/>
                  <a:gd name="T26" fmla="*/ 2 w 73"/>
                  <a:gd name="T27" fmla="*/ 44 h 72"/>
                  <a:gd name="T28" fmla="*/ 11 w 73"/>
                  <a:gd name="T29" fmla="*/ 48 h 72"/>
                  <a:gd name="T30" fmla="*/ 9 w 73"/>
                  <a:gd name="T31" fmla="*/ 58 h 72"/>
                  <a:gd name="T32" fmla="*/ 15 w 73"/>
                  <a:gd name="T33" fmla="*/ 65 h 72"/>
                  <a:gd name="T34" fmla="*/ 18 w 73"/>
                  <a:gd name="T35" fmla="*/ 66 h 72"/>
                  <a:gd name="T36" fmla="*/ 26 w 73"/>
                  <a:gd name="T37" fmla="*/ 62 h 72"/>
                  <a:gd name="T38" fmla="*/ 30 w 73"/>
                  <a:gd name="T39" fmla="*/ 64 h 72"/>
                  <a:gd name="T40" fmla="*/ 33 w 73"/>
                  <a:gd name="T41" fmla="*/ 71 h 72"/>
                  <a:gd name="T42" fmla="*/ 36 w 73"/>
                  <a:gd name="T43" fmla="*/ 72 h 72"/>
                  <a:gd name="T44" fmla="*/ 45 w 73"/>
                  <a:gd name="T45" fmla="*/ 70 h 72"/>
                  <a:gd name="T46" fmla="*/ 50 w 73"/>
                  <a:gd name="T47" fmla="*/ 61 h 72"/>
                  <a:gd name="T48" fmla="*/ 51 w 73"/>
                  <a:gd name="T49" fmla="*/ 61 h 72"/>
                  <a:gd name="T50" fmla="*/ 60 w 73"/>
                  <a:gd name="T51" fmla="*/ 63 h 72"/>
                  <a:gd name="T52" fmla="*/ 66 w 73"/>
                  <a:gd name="T53" fmla="*/ 58 h 72"/>
                  <a:gd name="T54" fmla="*/ 64 w 73"/>
                  <a:gd name="T55" fmla="*/ 48 h 72"/>
                  <a:gd name="T56" fmla="*/ 65 w 73"/>
                  <a:gd name="T57" fmla="*/ 44 h 72"/>
                  <a:gd name="T58" fmla="*/ 72 w 73"/>
                  <a:gd name="T59" fmla="*/ 40 h 72"/>
                  <a:gd name="T60" fmla="*/ 73 w 73"/>
                  <a:gd name="T61" fmla="*/ 31 h 72"/>
                  <a:gd name="T62" fmla="*/ 63 w 73"/>
                  <a:gd name="T63" fmla="*/ 25 h 72"/>
                  <a:gd name="T64" fmla="*/ 62 w 73"/>
                  <a:gd name="T65" fmla="*/ 22 h 72"/>
                  <a:gd name="T66" fmla="*/ 63 w 73"/>
                  <a:gd name="T67" fmla="*/ 11 h 72"/>
                  <a:gd name="T68" fmla="*/ 57 w 73"/>
                  <a:gd name="T69" fmla="*/ 6 h 72"/>
                  <a:gd name="T70" fmla="*/ 48 w 73"/>
                  <a:gd name="T71" fmla="*/ 10 h 72"/>
                  <a:gd name="T72" fmla="*/ 44 w 73"/>
                  <a:gd name="T73" fmla="*/ 8 h 72"/>
                  <a:gd name="T74" fmla="*/ 38 w 73"/>
                  <a:gd name="T75" fmla="*/ 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3" h="72">
                    <a:moveTo>
                      <a:pt x="37" y="49"/>
                    </a:moveTo>
                    <a:cubicBezTo>
                      <a:pt x="30" y="49"/>
                      <a:pt x="24" y="44"/>
                      <a:pt x="24" y="37"/>
                    </a:cubicBezTo>
                    <a:cubicBezTo>
                      <a:pt x="23" y="30"/>
                      <a:pt x="29" y="24"/>
                      <a:pt x="36" y="23"/>
                    </a:cubicBezTo>
                    <a:cubicBezTo>
                      <a:pt x="36" y="23"/>
                      <a:pt x="37" y="23"/>
                      <a:pt x="37" y="23"/>
                    </a:cubicBezTo>
                    <a:cubicBezTo>
                      <a:pt x="44" y="23"/>
                      <a:pt x="49" y="29"/>
                      <a:pt x="50" y="35"/>
                    </a:cubicBezTo>
                    <a:cubicBezTo>
                      <a:pt x="50" y="42"/>
                      <a:pt x="45" y="49"/>
                      <a:pt x="37" y="49"/>
                    </a:cubicBezTo>
                    <a:cubicBezTo>
                      <a:pt x="37" y="49"/>
                      <a:pt x="37" y="49"/>
                      <a:pt x="37" y="49"/>
                    </a:cubicBezTo>
                    <a:moveTo>
                      <a:pt x="38" y="0"/>
                    </a:moveTo>
                    <a:cubicBezTo>
                      <a:pt x="38" y="0"/>
                      <a:pt x="38" y="0"/>
                      <a:pt x="38" y="0"/>
                    </a:cubicBezTo>
                    <a:cubicBezTo>
                      <a:pt x="36" y="0"/>
                      <a:pt x="33" y="1"/>
                      <a:pt x="31" y="1"/>
                    </a:cubicBezTo>
                    <a:cubicBezTo>
                      <a:pt x="30" y="1"/>
                      <a:pt x="29" y="1"/>
                      <a:pt x="29" y="2"/>
                    </a:cubicBezTo>
                    <a:cubicBezTo>
                      <a:pt x="28" y="5"/>
                      <a:pt x="27" y="7"/>
                      <a:pt x="26" y="9"/>
                    </a:cubicBezTo>
                    <a:cubicBezTo>
                      <a:pt x="26" y="10"/>
                      <a:pt x="25" y="11"/>
                      <a:pt x="24" y="12"/>
                    </a:cubicBezTo>
                    <a:cubicBezTo>
                      <a:pt x="24" y="12"/>
                      <a:pt x="23" y="12"/>
                      <a:pt x="23" y="12"/>
                    </a:cubicBezTo>
                    <a:cubicBezTo>
                      <a:pt x="23" y="12"/>
                      <a:pt x="23" y="12"/>
                      <a:pt x="22" y="12"/>
                    </a:cubicBezTo>
                    <a:cubicBezTo>
                      <a:pt x="20" y="11"/>
                      <a:pt x="18" y="10"/>
                      <a:pt x="16" y="10"/>
                    </a:cubicBezTo>
                    <a:cubicBezTo>
                      <a:pt x="15" y="9"/>
                      <a:pt x="14" y="9"/>
                      <a:pt x="13" y="9"/>
                    </a:cubicBezTo>
                    <a:cubicBezTo>
                      <a:pt x="13" y="9"/>
                      <a:pt x="12" y="10"/>
                      <a:pt x="12" y="10"/>
                    </a:cubicBezTo>
                    <a:cubicBezTo>
                      <a:pt x="10" y="12"/>
                      <a:pt x="9" y="13"/>
                      <a:pt x="7" y="15"/>
                    </a:cubicBezTo>
                    <a:cubicBezTo>
                      <a:pt x="6" y="16"/>
                      <a:pt x="6" y="17"/>
                      <a:pt x="7" y="18"/>
                    </a:cubicBezTo>
                    <a:cubicBezTo>
                      <a:pt x="8" y="20"/>
                      <a:pt x="9" y="22"/>
                      <a:pt x="10" y="24"/>
                    </a:cubicBezTo>
                    <a:cubicBezTo>
                      <a:pt x="10" y="25"/>
                      <a:pt x="11" y="27"/>
                      <a:pt x="10" y="28"/>
                    </a:cubicBezTo>
                    <a:cubicBezTo>
                      <a:pt x="10" y="28"/>
                      <a:pt x="9" y="29"/>
                      <a:pt x="9" y="29"/>
                    </a:cubicBezTo>
                    <a:cubicBezTo>
                      <a:pt x="7" y="30"/>
                      <a:pt x="6" y="30"/>
                      <a:pt x="4" y="31"/>
                    </a:cubicBezTo>
                    <a:cubicBezTo>
                      <a:pt x="3" y="32"/>
                      <a:pt x="2" y="32"/>
                      <a:pt x="1" y="33"/>
                    </a:cubicBezTo>
                    <a:cubicBezTo>
                      <a:pt x="0" y="33"/>
                      <a:pt x="0" y="34"/>
                      <a:pt x="0" y="35"/>
                    </a:cubicBezTo>
                    <a:cubicBezTo>
                      <a:pt x="0" y="37"/>
                      <a:pt x="0" y="39"/>
                      <a:pt x="0" y="42"/>
                    </a:cubicBezTo>
                    <a:cubicBezTo>
                      <a:pt x="0" y="43"/>
                      <a:pt x="1" y="44"/>
                      <a:pt x="2" y="44"/>
                    </a:cubicBezTo>
                    <a:cubicBezTo>
                      <a:pt x="5" y="45"/>
                      <a:pt x="7" y="46"/>
                      <a:pt x="9" y="47"/>
                    </a:cubicBezTo>
                    <a:cubicBezTo>
                      <a:pt x="10" y="47"/>
                      <a:pt x="11" y="47"/>
                      <a:pt x="11" y="48"/>
                    </a:cubicBezTo>
                    <a:cubicBezTo>
                      <a:pt x="12" y="49"/>
                      <a:pt x="12" y="50"/>
                      <a:pt x="12" y="51"/>
                    </a:cubicBezTo>
                    <a:cubicBezTo>
                      <a:pt x="11" y="53"/>
                      <a:pt x="10" y="56"/>
                      <a:pt x="9" y="58"/>
                    </a:cubicBezTo>
                    <a:cubicBezTo>
                      <a:pt x="9" y="59"/>
                      <a:pt x="9" y="60"/>
                      <a:pt x="10" y="61"/>
                    </a:cubicBezTo>
                    <a:cubicBezTo>
                      <a:pt x="12" y="62"/>
                      <a:pt x="13" y="64"/>
                      <a:pt x="15" y="65"/>
                    </a:cubicBezTo>
                    <a:cubicBezTo>
                      <a:pt x="16" y="66"/>
                      <a:pt x="16" y="66"/>
                      <a:pt x="17" y="66"/>
                    </a:cubicBezTo>
                    <a:cubicBezTo>
                      <a:pt x="17" y="66"/>
                      <a:pt x="18" y="66"/>
                      <a:pt x="18" y="66"/>
                    </a:cubicBezTo>
                    <a:cubicBezTo>
                      <a:pt x="20" y="65"/>
                      <a:pt x="23" y="64"/>
                      <a:pt x="25" y="62"/>
                    </a:cubicBezTo>
                    <a:cubicBezTo>
                      <a:pt x="26" y="62"/>
                      <a:pt x="26" y="62"/>
                      <a:pt x="26" y="62"/>
                    </a:cubicBezTo>
                    <a:cubicBezTo>
                      <a:pt x="27" y="62"/>
                      <a:pt x="27" y="62"/>
                      <a:pt x="27" y="62"/>
                    </a:cubicBezTo>
                    <a:cubicBezTo>
                      <a:pt x="28" y="62"/>
                      <a:pt x="29" y="63"/>
                      <a:pt x="30" y="64"/>
                    </a:cubicBezTo>
                    <a:cubicBezTo>
                      <a:pt x="30" y="65"/>
                      <a:pt x="30" y="65"/>
                      <a:pt x="30" y="66"/>
                    </a:cubicBezTo>
                    <a:cubicBezTo>
                      <a:pt x="31" y="68"/>
                      <a:pt x="32" y="69"/>
                      <a:pt x="33" y="71"/>
                    </a:cubicBezTo>
                    <a:cubicBezTo>
                      <a:pt x="34" y="72"/>
                      <a:pt x="34" y="72"/>
                      <a:pt x="35" y="72"/>
                    </a:cubicBezTo>
                    <a:cubicBezTo>
                      <a:pt x="35" y="72"/>
                      <a:pt x="36" y="72"/>
                      <a:pt x="36" y="72"/>
                    </a:cubicBezTo>
                    <a:cubicBezTo>
                      <a:pt x="38" y="72"/>
                      <a:pt x="40" y="72"/>
                      <a:pt x="42" y="72"/>
                    </a:cubicBezTo>
                    <a:cubicBezTo>
                      <a:pt x="44" y="72"/>
                      <a:pt x="44" y="71"/>
                      <a:pt x="45" y="70"/>
                    </a:cubicBezTo>
                    <a:cubicBezTo>
                      <a:pt x="46" y="68"/>
                      <a:pt x="47" y="66"/>
                      <a:pt x="47" y="64"/>
                    </a:cubicBezTo>
                    <a:cubicBezTo>
                      <a:pt x="48" y="62"/>
                      <a:pt x="48" y="61"/>
                      <a:pt x="50" y="61"/>
                    </a:cubicBezTo>
                    <a:cubicBezTo>
                      <a:pt x="50" y="61"/>
                      <a:pt x="50" y="61"/>
                      <a:pt x="50" y="61"/>
                    </a:cubicBezTo>
                    <a:cubicBezTo>
                      <a:pt x="51" y="61"/>
                      <a:pt x="51" y="61"/>
                      <a:pt x="51" y="61"/>
                    </a:cubicBezTo>
                    <a:cubicBezTo>
                      <a:pt x="54" y="62"/>
                      <a:pt x="56" y="62"/>
                      <a:pt x="59" y="63"/>
                    </a:cubicBezTo>
                    <a:cubicBezTo>
                      <a:pt x="59" y="63"/>
                      <a:pt x="60" y="63"/>
                      <a:pt x="60" y="63"/>
                    </a:cubicBezTo>
                    <a:cubicBezTo>
                      <a:pt x="61" y="63"/>
                      <a:pt x="61" y="63"/>
                      <a:pt x="62" y="62"/>
                    </a:cubicBezTo>
                    <a:cubicBezTo>
                      <a:pt x="63" y="61"/>
                      <a:pt x="65" y="59"/>
                      <a:pt x="66" y="58"/>
                    </a:cubicBezTo>
                    <a:cubicBezTo>
                      <a:pt x="67" y="57"/>
                      <a:pt x="67" y="56"/>
                      <a:pt x="67" y="54"/>
                    </a:cubicBezTo>
                    <a:cubicBezTo>
                      <a:pt x="66" y="52"/>
                      <a:pt x="65" y="50"/>
                      <a:pt x="64" y="48"/>
                    </a:cubicBezTo>
                    <a:cubicBezTo>
                      <a:pt x="63" y="47"/>
                      <a:pt x="63" y="46"/>
                      <a:pt x="64" y="45"/>
                    </a:cubicBezTo>
                    <a:cubicBezTo>
                      <a:pt x="64" y="44"/>
                      <a:pt x="64" y="44"/>
                      <a:pt x="65" y="44"/>
                    </a:cubicBezTo>
                    <a:cubicBezTo>
                      <a:pt x="66" y="43"/>
                      <a:pt x="68" y="42"/>
                      <a:pt x="69" y="41"/>
                    </a:cubicBezTo>
                    <a:cubicBezTo>
                      <a:pt x="70" y="41"/>
                      <a:pt x="71" y="40"/>
                      <a:pt x="72" y="40"/>
                    </a:cubicBezTo>
                    <a:cubicBezTo>
                      <a:pt x="73" y="39"/>
                      <a:pt x="73" y="38"/>
                      <a:pt x="73" y="37"/>
                    </a:cubicBezTo>
                    <a:cubicBezTo>
                      <a:pt x="73" y="35"/>
                      <a:pt x="73" y="33"/>
                      <a:pt x="73" y="31"/>
                    </a:cubicBezTo>
                    <a:cubicBezTo>
                      <a:pt x="73" y="29"/>
                      <a:pt x="72" y="28"/>
                      <a:pt x="71" y="28"/>
                    </a:cubicBezTo>
                    <a:cubicBezTo>
                      <a:pt x="68" y="27"/>
                      <a:pt x="66" y="26"/>
                      <a:pt x="63" y="25"/>
                    </a:cubicBezTo>
                    <a:cubicBezTo>
                      <a:pt x="63" y="25"/>
                      <a:pt x="63" y="25"/>
                      <a:pt x="63" y="25"/>
                    </a:cubicBezTo>
                    <a:cubicBezTo>
                      <a:pt x="62" y="24"/>
                      <a:pt x="61" y="23"/>
                      <a:pt x="62" y="22"/>
                    </a:cubicBezTo>
                    <a:cubicBezTo>
                      <a:pt x="63" y="19"/>
                      <a:pt x="64" y="17"/>
                      <a:pt x="64" y="14"/>
                    </a:cubicBezTo>
                    <a:cubicBezTo>
                      <a:pt x="65" y="13"/>
                      <a:pt x="64" y="12"/>
                      <a:pt x="63" y="11"/>
                    </a:cubicBezTo>
                    <a:cubicBezTo>
                      <a:pt x="62" y="10"/>
                      <a:pt x="60" y="9"/>
                      <a:pt x="58" y="7"/>
                    </a:cubicBezTo>
                    <a:cubicBezTo>
                      <a:pt x="58" y="7"/>
                      <a:pt x="57" y="6"/>
                      <a:pt x="57" y="6"/>
                    </a:cubicBezTo>
                    <a:cubicBezTo>
                      <a:pt x="56" y="6"/>
                      <a:pt x="56" y="6"/>
                      <a:pt x="56" y="7"/>
                    </a:cubicBezTo>
                    <a:cubicBezTo>
                      <a:pt x="53" y="8"/>
                      <a:pt x="50" y="9"/>
                      <a:pt x="48" y="10"/>
                    </a:cubicBezTo>
                    <a:cubicBezTo>
                      <a:pt x="47" y="10"/>
                      <a:pt x="47" y="10"/>
                      <a:pt x="47" y="10"/>
                    </a:cubicBezTo>
                    <a:cubicBezTo>
                      <a:pt x="46" y="10"/>
                      <a:pt x="45" y="10"/>
                      <a:pt x="44" y="8"/>
                    </a:cubicBezTo>
                    <a:cubicBezTo>
                      <a:pt x="43" y="6"/>
                      <a:pt x="42" y="4"/>
                      <a:pt x="40" y="2"/>
                    </a:cubicBezTo>
                    <a:cubicBezTo>
                      <a:pt x="40" y="1"/>
                      <a:pt x="39" y="0"/>
                      <a:pt x="38" y="0"/>
                    </a:cubicBezTo>
                  </a:path>
                </a:pathLst>
              </a:custGeom>
              <a:solidFill>
                <a:schemeClr val="tx2">
                  <a:lumMod val="40000"/>
                  <a:lumOff val="60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Freeform 11"/>
              <p:cNvSpPr>
                <a:spLocks noEditPoints="1"/>
              </p:cNvSpPr>
              <p:nvPr/>
            </p:nvSpPr>
            <p:spPr bwMode="auto">
              <a:xfrm>
                <a:off x="5172199" y="4253455"/>
                <a:ext cx="207733" cy="396729"/>
              </a:xfrm>
              <a:custGeom>
                <a:avLst/>
                <a:gdLst>
                  <a:gd name="T0" fmla="*/ 54 w 108"/>
                  <a:gd name="T1" fmla="*/ 199 h 206"/>
                  <a:gd name="T2" fmla="*/ 43 w 108"/>
                  <a:gd name="T3" fmla="*/ 188 h 206"/>
                  <a:gd name="T4" fmla="*/ 54 w 108"/>
                  <a:gd name="T5" fmla="*/ 177 h 206"/>
                  <a:gd name="T6" fmla="*/ 65 w 108"/>
                  <a:gd name="T7" fmla="*/ 188 h 206"/>
                  <a:gd name="T8" fmla="*/ 54 w 108"/>
                  <a:gd name="T9" fmla="*/ 199 h 206"/>
                  <a:gd name="T10" fmla="*/ 12 w 108"/>
                  <a:gd name="T11" fmla="*/ 167 h 206"/>
                  <a:gd name="T12" fmla="*/ 12 w 108"/>
                  <a:gd name="T13" fmla="*/ 40 h 206"/>
                  <a:gd name="T14" fmla="*/ 96 w 108"/>
                  <a:gd name="T15" fmla="*/ 40 h 206"/>
                  <a:gd name="T16" fmla="*/ 96 w 108"/>
                  <a:gd name="T17" fmla="*/ 167 h 206"/>
                  <a:gd name="T18" fmla="*/ 12 w 108"/>
                  <a:gd name="T19" fmla="*/ 167 h 206"/>
                  <a:gd name="T20" fmla="*/ 41 w 108"/>
                  <a:gd name="T21" fmla="*/ 25 h 206"/>
                  <a:gd name="T22" fmla="*/ 37 w 108"/>
                  <a:gd name="T23" fmla="*/ 21 h 206"/>
                  <a:gd name="T24" fmla="*/ 41 w 108"/>
                  <a:gd name="T25" fmla="*/ 17 h 206"/>
                  <a:gd name="T26" fmla="*/ 68 w 108"/>
                  <a:gd name="T27" fmla="*/ 17 h 206"/>
                  <a:gd name="T28" fmla="*/ 72 w 108"/>
                  <a:gd name="T29" fmla="*/ 21 h 206"/>
                  <a:gd name="T30" fmla="*/ 68 w 108"/>
                  <a:gd name="T31" fmla="*/ 25 h 206"/>
                  <a:gd name="T32" fmla="*/ 41 w 108"/>
                  <a:gd name="T33" fmla="*/ 25 h 206"/>
                  <a:gd name="T34" fmla="*/ 94 w 108"/>
                  <a:gd name="T35" fmla="*/ 0 h 206"/>
                  <a:gd name="T36" fmla="*/ 14 w 108"/>
                  <a:gd name="T37" fmla="*/ 0 h 206"/>
                  <a:gd name="T38" fmla="*/ 0 w 108"/>
                  <a:gd name="T39" fmla="*/ 15 h 206"/>
                  <a:gd name="T40" fmla="*/ 0 w 108"/>
                  <a:gd name="T41" fmla="*/ 192 h 206"/>
                  <a:gd name="T42" fmla="*/ 14 w 108"/>
                  <a:gd name="T43" fmla="*/ 206 h 206"/>
                  <a:gd name="T44" fmla="*/ 94 w 108"/>
                  <a:gd name="T45" fmla="*/ 206 h 206"/>
                  <a:gd name="T46" fmla="*/ 108 w 108"/>
                  <a:gd name="T47" fmla="*/ 192 h 206"/>
                  <a:gd name="T48" fmla="*/ 108 w 108"/>
                  <a:gd name="T49" fmla="*/ 15 h 206"/>
                  <a:gd name="T50" fmla="*/ 94 w 108"/>
                  <a:gd name="T51"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8" h="206">
                    <a:moveTo>
                      <a:pt x="54" y="199"/>
                    </a:moveTo>
                    <a:cubicBezTo>
                      <a:pt x="48" y="199"/>
                      <a:pt x="43" y="194"/>
                      <a:pt x="43" y="188"/>
                    </a:cubicBezTo>
                    <a:cubicBezTo>
                      <a:pt x="43" y="182"/>
                      <a:pt x="48" y="177"/>
                      <a:pt x="54" y="177"/>
                    </a:cubicBezTo>
                    <a:cubicBezTo>
                      <a:pt x="60" y="177"/>
                      <a:pt x="65" y="182"/>
                      <a:pt x="65" y="188"/>
                    </a:cubicBezTo>
                    <a:cubicBezTo>
                      <a:pt x="65" y="194"/>
                      <a:pt x="60" y="199"/>
                      <a:pt x="54" y="199"/>
                    </a:cubicBezTo>
                    <a:moveTo>
                      <a:pt x="12" y="167"/>
                    </a:moveTo>
                    <a:cubicBezTo>
                      <a:pt x="12" y="40"/>
                      <a:pt x="12" y="40"/>
                      <a:pt x="12" y="40"/>
                    </a:cubicBezTo>
                    <a:cubicBezTo>
                      <a:pt x="96" y="40"/>
                      <a:pt x="96" y="40"/>
                      <a:pt x="96" y="40"/>
                    </a:cubicBezTo>
                    <a:cubicBezTo>
                      <a:pt x="96" y="167"/>
                      <a:pt x="96" y="167"/>
                      <a:pt x="96" y="167"/>
                    </a:cubicBezTo>
                    <a:cubicBezTo>
                      <a:pt x="12" y="167"/>
                      <a:pt x="12" y="167"/>
                      <a:pt x="12" y="167"/>
                    </a:cubicBezTo>
                    <a:moveTo>
                      <a:pt x="41" y="25"/>
                    </a:moveTo>
                    <a:cubicBezTo>
                      <a:pt x="39" y="25"/>
                      <a:pt x="37" y="23"/>
                      <a:pt x="37" y="21"/>
                    </a:cubicBezTo>
                    <a:cubicBezTo>
                      <a:pt x="37" y="19"/>
                      <a:pt x="39" y="17"/>
                      <a:pt x="41" y="17"/>
                    </a:cubicBezTo>
                    <a:cubicBezTo>
                      <a:pt x="68" y="17"/>
                      <a:pt x="68" y="17"/>
                      <a:pt x="68" y="17"/>
                    </a:cubicBezTo>
                    <a:cubicBezTo>
                      <a:pt x="70" y="17"/>
                      <a:pt x="72" y="19"/>
                      <a:pt x="72" y="21"/>
                    </a:cubicBezTo>
                    <a:cubicBezTo>
                      <a:pt x="72" y="23"/>
                      <a:pt x="70" y="25"/>
                      <a:pt x="68" y="25"/>
                    </a:cubicBezTo>
                    <a:cubicBezTo>
                      <a:pt x="41" y="25"/>
                      <a:pt x="41" y="25"/>
                      <a:pt x="41" y="25"/>
                    </a:cubicBezTo>
                    <a:moveTo>
                      <a:pt x="94" y="0"/>
                    </a:moveTo>
                    <a:cubicBezTo>
                      <a:pt x="14" y="0"/>
                      <a:pt x="14" y="0"/>
                      <a:pt x="14" y="0"/>
                    </a:cubicBezTo>
                    <a:cubicBezTo>
                      <a:pt x="6" y="0"/>
                      <a:pt x="0" y="7"/>
                      <a:pt x="0" y="15"/>
                    </a:cubicBezTo>
                    <a:cubicBezTo>
                      <a:pt x="0" y="192"/>
                      <a:pt x="0" y="192"/>
                      <a:pt x="0" y="192"/>
                    </a:cubicBezTo>
                    <a:cubicBezTo>
                      <a:pt x="0" y="200"/>
                      <a:pt x="6" y="206"/>
                      <a:pt x="14" y="206"/>
                    </a:cubicBezTo>
                    <a:cubicBezTo>
                      <a:pt x="94" y="206"/>
                      <a:pt x="94" y="206"/>
                      <a:pt x="94" y="206"/>
                    </a:cubicBezTo>
                    <a:cubicBezTo>
                      <a:pt x="102" y="206"/>
                      <a:pt x="108" y="200"/>
                      <a:pt x="108" y="192"/>
                    </a:cubicBezTo>
                    <a:cubicBezTo>
                      <a:pt x="108" y="15"/>
                      <a:pt x="108" y="15"/>
                      <a:pt x="108" y="15"/>
                    </a:cubicBezTo>
                    <a:cubicBezTo>
                      <a:pt x="108" y="7"/>
                      <a:pt x="102" y="0"/>
                      <a:pt x="94" y="0"/>
                    </a:cubicBezTo>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Freeform 12"/>
              <p:cNvSpPr>
                <a:spLocks noEditPoints="1"/>
              </p:cNvSpPr>
              <p:nvPr/>
            </p:nvSpPr>
            <p:spPr bwMode="auto">
              <a:xfrm>
                <a:off x="7098819" y="4062829"/>
                <a:ext cx="250094" cy="238689"/>
              </a:xfrm>
              <a:custGeom>
                <a:avLst/>
                <a:gdLst>
                  <a:gd name="T0" fmla="*/ 86 w 130"/>
                  <a:gd name="T1" fmla="*/ 74 h 124"/>
                  <a:gd name="T2" fmla="*/ 55 w 130"/>
                  <a:gd name="T3" fmla="*/ 44 h 124"/>
                  <a:gd name="T4" fmla="*/ 86 w 130"/>
                  <a:gd name="T5" fmla="*/ 13 h 124"/>
                  <a:gd name="T6" fmla="*/ 116 w 130"/>
                  <a:gd name="T7" fmla="*/ 44 h 124"/>
                  <a:gd name="T8" fmla="*/ 86 w 130"/>
                  <a:gd name="T9" fmla="*/ 74 h 124"/>
                  <a:gd name="T10" fmla="*/ 86 w 130"/>
                  <a:gd name="T11" fmla="*/ 0 h 124"/>
                  <a:gd name="T12" fmla="*/ 42 w 130"/>
                  <a:gd name="T13" fmla="*/ 44 h 124"/>
                  <a:gd name="T14" fmla="*/ 46 w 130"/>
                  <a:gd name="T15" fmla="*/ 62 h 124"/>
                  <a:gd name="T16" fmla="*/ 3 w 130"/>
                  <a:gd name="T17" fmla="*/ 104 h 124"/>
                  <a:gd name="T18" fmla="*/ 3 w 130"/>
                  <a:gd name="T19" fmla="*/ 116 h 124"/>
                  <a:gd name="T20" fmla="*/ 8 w 130"/>
                  <a:gd name="T21" fmla="*/ 121 h 124"/>
                  <a:gd name="T22" fmla="*/ 14 w 130"/>
                  <a:gd name="T23" fmla="*/ 124 h 124"/>
                  <a:gd name="T24" fmla="*/ 20 w 130"/>
                  <a:gd name="T25" fmla="*/ 121 h 124"/>
                  <a:gd name="T26" fmla="*/ 61 w 130"/>
                  <a:gd name="T27" fmla="*/ 80 h 124"/>
                  <a:gd name="T28" fmla="*/ 86 w 130"/>
                  <a:gd name="T29" fmla="*/ 88 h 124"/>
                  <a:gd name="T30" fmla="*/ 130 w 130"/>
                  <a:gd name="T31" fmla="*/ 44 h 124"/>
                  <a:gd name="T32" fmla="*/ 86 w 130"/>
                  <a:gd name="T33"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0" h="124">
                    <a:moveTo>
                      <a:pt x="86" y="74"/>
                    </a:moveTo>
                    <a:cubicBezTo>
                      <a:pt x="69" y="74"/>
                      <a:pt x="55" y="61"/>
                      <a:pt x="55" y="44"/>
                    </a:cubicBezTo>
                    <a:cubicBezTo>
                      <a:pt x="55" y="27"/>
                      <a:pt x="69" y="13"/>
                      <a:pt x="86" y="13"/>
                    </a:cubicBezTo>
                    <a:cubicBezTo>
                      <a:pt x="103" y="13"/>
                      <a:pt x="116" y="27"/>
                      <a:pt x="116" y="44"/>
                    </a:cubicBezTo>
                    <a:cubicBezTo>
                      <a:pt x="116" y="61"/>
                      <a:pt x="103" y="74"/>
                      <a:pt x="86" y="74"/>
                    </a:cubicBezTo>
                    <a:moveTo>
                      <a:pt x="86" y="0"/>
                    </a:moveTo>
                    <a:cubicBezTo>
                      <a:pt x="62" y="0"/>
                      <a:pt x="42" y="19"/>
                      <a:pt x="42" y="44"/>
                    </a:cubicBezTo>
                    <a:cubicBezTo>
                      <a:pt x="42" y="50"/>
                      <a:pt x="43" y="56"/>
                      <a:pt x="46" y="62"/>
                    </a:cubicBezTo>
                    <a:cubicBezTo>
                      <a:pt x="3" y="104"/>
                      <a:pt x="3" y="104"/>
                      <a:pt x="3" y="104"/>
                    </a:cubicBezTo>
                    <a:cubicBezTo>
                      <a:pt x="0" y="108"/>
                      <a:pt x="0" y="113"/>
                      <a:pt x="3" y="116"/>
                    </a:cubicBezTo>
                    <a:cubicBezTo>
                      <a:pt x="8" y="121"/>
                      <a:pt x="8" y="121"/>
                      <a:pt x="8" y="121"/>
                    </a:cubicBezTo>
                    <a:cubicBezTo>
                      <a:pt x="10" y="123"/>
                      <a:pt x="12" y="124"/>
                      <a:pt x="14" y="124"/>
                    </a:cubicBezTo>
                    <a:cubicBezTo>
                      <a:pt x="16" y="124"/>
                      <a:pt x="19" y="123"/>
                      <a:pt x="20" y="121"/>
                    </a:cubicBezTo>
                    <a:cubicBezTo>
                      <a:pt x="61" y="80"/>
                      <a:pt x="61" y="80"/>
                      <a:pt x="61" y="80"/>
                    </a:cubicBezTo>
                    <a:cubicBezTo>
                      <a:pt x="68" y="85"/>
                      <a:pt x="77" y="88"/>
                      <a:pt x="86" y="88"/>
                    </a:cubicBezTo>
                    <a:cubicBezTo>
                      <a:pt x="110" y="88"/>
                      <a:pt x="130" y="68"/>
                      <a:pt x="130" y="44"/>
                    </a:cubicBezTo>
                    <a:cubicBezTo>
                      <a:pt x="130" y="19"/>
                      <a:pt x="110" y="0"/>
                      <a:pt x="86" y="0"/>
                    </a:cubicBezTo>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Freeform 13"/>
              <p:cNvSpPr>
                <a:spLocks/>
              </p:cNvSpPr>
              <p:nvPr/>
            </p:nvSpPr>
            <p:spPr bwMode="auto">
              <a:xfrm>
                <a:off x="5272399" y="5561764"/>
                <a:ext cx="53766" cy="59469"/>
              </a:xfrm>
              <a:custGeom>
                <a:avLst/>
                <a:gdLst>
                  <a:gd name="T0" fmla="*/ 1 w 28"/>
                  <a:gd name="T1" fmla="*/ 0 h 31"/>
                  <a:gd name="T2" fmla="*/ 0 w 28"/>
                  <a:gd name="T3" fmla="*/ 8 h 31"/>
                  <a:gd name="T4" fmla="*/ 21 w 28"/>
                  <a:gd name="T5" fmla="*/ 31 h 31"/>
                  <a:gd name="T6" fmla="*/ 21 w 28"/>
                  <a:gd name="T7" fmla="*/ 31 h 31"/>
                  <a:gd name="T8" fmla="*/ 28 w 28"/>
                  <a:gd name="T9" fmla="*/ 21 h 31"/>
                  <a:gd name="T10" fmla="*/ 9 w 28"/>
                  <a:gd name="T11" fmla="*/ 1 h 31"/>
                  <a:gd name="T12" fmla="*/ 1 w 28"/>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8" h="31">
                    <a:moveTo>
                      <a:pt x="1" y="0"/>
                    </a:moveTo>
                    <a:cubicBezTo>
                      <a:pt x="0" y="8"/>
                      <a:pt x="0" y="8"/>
                      <a:pt x="0" y="8"/>
                    </a:cubicBezTo>
                    <a:cubicBezTo>
                      <a:pt x="21" y="31"/>
                      <a:pt x="21" y="31"/>
                      <a:pt x="21" y="31"/>
                    </a:cubicBezTo>
                    <a:cubicBezTo>
                      <a:pt x="21" y="31"/>
                      <a:pt x="21" y="31"/>
                      <a:pt x="21" y="31"/>
                    </a:cubicBezTo>
                    <a:cubicBezTo>
                      <a:pt x="21" y="26"/>
                      <a:pt x="24" y="23"/>
                      <a:pt x="28" y="21"/>
                    </a:cubicBezTo>
                    <a:cubicBezTo>
                      <a:pt x="9" y="1"/>
                      <a:pt x="9" y="1"/>
                      <a:pt x="9" y="1"/>
                    </a:cubicBezTo>
                    <a:cubicBezTo>
                      <a:pt x="1" y="0"/>
                      <a:pt x="1" y="0"/>
                      <a:pt x="1" y="0"/>
                    </a:cubicBezTo>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Freeform 14"/>
              <p:cNvSpPr>
                <a:spLocks/>
              </p:cNvSpPr>
              <p:nvPr/>
            </p:nvSpPr>
            <p:spPr bwMode="auto">
              <a:xfrm>
                <a:off x="5347346" y="5586203"/>
                <a:ext cx="70874" cy="40732"/>
              </a:xfrm>
              <a:custGeom>
                <a:avLst/>
                <a:gdLst>
                  <a:gd name="T0" fmla="*/ 30 w 37"/>
                  <a:gd name="T1" fmla="*/ 0 h 21"/>
                  <a:gd name="T2" fmla="*/ 0 w 37"/>
                  <a:gd name="T3" fmla="*/ 10 h 21"/>
                  <a:gd name="T4" fmla="*/ 3 w 37"/>
                  <a:gd name="T5" fmla="*/ 18 h 21"/>
                  <a:gd name="T6" fmla="*/ 3 w 37"/>
                  <a:gd name="T7" fmla="*/ 21 h 21"/>
                  <a:gd name="T8" fmla="*/ 34 w 37"/>
                  <a:gd name="T9" fmla="*/ 10 h 21"/>
                  <a:gd name="T10" fmla="*/ 37 w 37"/>
                  <a:gd name="T11" fmla="*/ 3 h 21"/>
                  <a:gd name="T12" fmla="*/ 30 w 37"/>
                  <a:gd name="T13" fmla="*/ 0 h 21"/>
                </a:gdLst>
                <a:ahLst/>
                <a:cxnLst>
                  <a:cxn ang="0">
                    <a:pos x="T0" y="T1"/>
                  </a:cxn>
                  <a:cxn ang="0">
                    <a:pos x="T2" y="T3"/>
                  </a:cxn>
                  <a:cxn ang="0">
                    <a:pos x="T4" y="T5"/>
                  </a:cxn>
                  <a:cxn ang="0">
                    <a:pos x="T6" y="T7"/>
                  </a:cxn>
                  <a:cxn ang="0">
                    <a:pos x="T8" y="T9"/>
                  </a:cxn>
                  <a:cxn ang="0">
                    <a:pos x="T10" y="T11"/>
                  </a:cxn>
                  <a:cxn ang="0">
                    <a:pos x="T12" y="T13"/>
                  </a:cxn>
                </a:cxnLst>
                <a:rect l="0" t="0" r="r" b="b"/>
                <a:pathLst>
                  <a:path w="37" h="21">
                    <a:moveTo>
                      <a:pt x="30" y="0"/>
                    </a:moveTo>
                    <a:cubicBezTo>
                      <a:pt x="0" y="10"/>
                      <a:pt x="0" y="10"/>
                      <a:pt x="0" y="10"/>
                    </a:cubicBezTo>
                    <a:cubicBezTo>
                      <a:pt x="2" y="12"/>
                      <a:pt x="3" y="15"/>
                      <a:pt x="3" y="18"/>
                    </a:cubicBezTo>
                    <a:cubicBezTo>
                      <a:pt x="3" y="19"/>
                      <a:pt x="3" y="20"/>
                      <a:pt x="3" y="21"/>
                    </a:cubicBezTo>
                    <a:cubicBezTo>
                      <a:pt x="34" y="10"/>
                      <a:pt x="34" y="10"/>
                      <a:pt x="34" y="10"/>
                    </a:cubicBezTo>
                    <a:cubicBezTo>
                      <a:pt x="37" y="3"/>
                      <a:pt x="37" y="3"/>
                      <a:pt x="37" y="3"/>
                    </a:cubicBezTo>
                    <a:cubicBezTo>
                      <a:pt x="30" y="0"/>
                      <a:pt x="30" y="0"/>
                      <a:pt x="30" y="0"/>
                    </a:cubicBezTo>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Freeform 15"/>
              <p:cNvSpPr>
                <a:spLocks noEditPoints="1"/>
              </p:cNvSpPr>
              <p:nvPr/>
            </p:nvSpPr>
            <p:spPr bwMode="auto">
              <a:xfrm>
                <a:off x="5189307" y="5486818"/>
                <a:ext cx="286753" cy="267202"/>
              </a:xfrm>
              <a:custGeom>
                <a:avLst/>
                <a:gdLst>
                  <a:gd name="T0" fmla="*/ 70 w 149"/>
                  <a:gd name="T1" fmla="*/ 15 h 139"/>
                  <a:gd name="T2" fmla="*/ 70 w 149"/>
                  <a:gd name="T3" fmla="*/ 6 h 139"/>
                  <a:gd name="T4" fmla="*/ 75 w 149"/>
                  <a:gd name="T5" fmla="*/ 2 h 139"/>
                  <a:gd name="T6" fmla="*/ 79 w 149"/>
                  <a:gd name="T7" fmla="*/ 6 h 139"/>
                  <a:gd name="T8" fmla="*/ 79 w 149"/>
                  <a:gd name="T9" fmla="*/ 15 h 139"/>
                  <a:gd name="T10" fmla="*/ 133 w 149"/>
                  <a:gd name="T11" fmla="*/ 66 h 139"/>
                  <a:gd name="T12" fmla="*/ 142 w 149"/>
                  <a:gd name="T13" fmla="*/ 66 h 139"/>
                  <a:gd name="T14" fmla="*/ 147 w 149"/>
                  <a:gd name="T15" fmla="*/ 70 h 139"/>
                  <a:gd name="T16" fmla="*/ 142 w 149"/>
                  <a:gd name="T17" fmla="*/ 74 h 139"/>
                  <a:gd name="T18" fmla="*/ 133 w 149"/>
                  <a:gd name="T19" fmla="*/ 74 h 139"/>
                  <a:gd name="T20" fmla="*/ 79 w 149"/>
                  <a:gd name="T21" fmla="*/ 124 h 139"/>
                  <a:gd name="T22" fmla="*/ 79 w 149"/>
                  <a:gd name="T23" fmla="*/ 133 h 139"/>
                  <a:gd name="T24" fmla="*/ 75 w 149"/>
                  <a:gd name="T25" fmla="*/ 137 h 139"/>
                  <a:gd name="T26" fmla="*/ 70 w 149"/>
                  <a:gd name="T27" fmla="*/ 133 h 139"/>
                  <a:gd name="T28" fmla="*/ 70 w 149"/>
                  <a:gd name="T29" fmla="*/ 124 h 139"/>
                  <a:gd name="T30" fmla="*/ 16 w 149"/>
                  <a:gd name="T31" fmla="*/ 74 h 139"/>
                  <a:gd name="T32" fmla="*/ 7 w 149"/>
                  <a:gd name="T33" fmla="*/ 74 h 139"/>
                  <a:gd name="T34" fmla="*/ 2 w 149"/>
                  <a:gd name="T35" fmla="*/ 70 h 139"/>
                  <a:gd name="T36" fmla="*/ 7 w 149"/>
                  <a:gd name="T37" fmla="*/ 66 h 139"/>
                  <a:gd name="T38" fmla="*/ 16 w 149"/>
                  <a:gd name="T39" fmla="*/ 66 h 139"/>
                  <a:gd name="T40" fmla="*/ 70 w 149"/>
                  <a:gd name="T41" fmla="*/ 15 h 139"/>
                  <a:gd name="T42" fmla="*/ 75 w 149"/>
                  <a:gd name="T43" fmla="*/ 0 h 139"/>
                  <a:gd name="T44" fmla="*/ 0 w 149"/>
                  <a:gd name="T45" fmla="*/ 70 h 139"/>
                  <a:gd name="T46" fmla="*/ 75 w 149"/>
                  <a:gd name="T47" fmla="*/ 139 h 139"/>
                  <a:gd name="T48" fmla="*/ 149 w 149"/>
                  <a:gd name="T49" fmla="*/ 70 h 139"/>
                  <a:gd name="T50" fmla="*/ 75 w 149"/>
                  <a:gd name="T51"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9" h="139">
                    <a:moveTo>
                      <a:pt x="70" y="15"/>
                    </a:moveTo>
                    <a:cubicBezTo>
                      <a:pt x="70" y="6"/>
                      <a:pt x="70" y="6"/>
                      <a:pt x="70" y="6"/>
                    </a:cubicBezTo>
                    <a:cubicBezTo>
                      <a:pt x="70" y="4"/>
                      <a:pt x="72" y="2"/>
                      <a:pt x="75" y="2"/>
                    </a:cubicBezTo>
                    <a:cubicBezTo>
                      <a:pt x="77" y="2"/>
                      <a:pt x="79" y="4"/>
                      <a:pt x="79" y="6"/>
                    </a:cubicBezTo>
                    <a:cubicBezTo>
                      <a:pt x="79" y="15"/>
                      <a:pt x="79" y="15"/>
                      <a:pt x="79" y="15"/>
                    </a:cubicBezTo>
                    <a:cubicBezTo>
                      <a:pt x="108" y="17"/>
                      <a:pt x="131" y="39"/>
                      <a:pt x="133" y="66"/>
                    </a:cubicBezTo>
                    <a:cubicBezTo>
                      <a:pt x="142" y="66"/>
                      <a:pt x="142" y="66"/>
                      <a:pt x="142" y="66"/>
                    </a:cubicBezTo>
                    <a:cubicBezTo>
                      <a:pt x="145" y="66"/>
                      <a:pt x="147" y="67"/>
                      <a:pt x="147" y="70"/>
                    </a:cubicBezTo>
                    <a:cubicBezTo>
                      <a:pt x="147" y="72"/>
                      <a:pt x="145" y="74"/>
                      <a:pt x="142" y="74"/>
                    </a:cubicBezTo>
                    <a:cubicBezTo>
                      <a:pt x="133" y="74"/>
                      <a:pt x="133" y="74"/>
                      <a:pt x="133" y="74"/>
                    </a:cubicBezTo>
                    <a:cubicBezTo>
                      <a:pt x="131" y="101"/>
                      <a:pt x="108" y="122"/>
                      <a:pt x="79" y="124"/>
                    </a:cubicBezTo>
                    <a:cubicBezTo>
                      <a:pt x="79" y="133"/>
                      <a:pt x="79" y="133"/>
                      <a:pt x="79" y="133"/>
                    </a:cubicBezTo>
                    <a:cubicBezTo>
                      <a:pt x="79" y="135"/>
                      <a:pt x="77" y="137"/>
                      <a:pt x="75" y="137"/>
                    </a:cubicBezTo>
                    <a:cubicBezTo>
                      <a:pt x="72" y="137"/>
                      <a:pt x="70" y="135"/>
                      <a:pt x="70" y="133"/>
                    </a:cubicBezTo>
                    <a:cubicBezTo>
                      <a:pt x="70" y="124"/>
                      <a:pt x="70" y="124"/>
                      <a:pt x="70" y="124"/>
                    </a:cubicBezTo>
                    <a:cubicBezTo>
                      <a:pt x="41" y="122"/>
                      <a:pt x="18" y="101"/>
                      <a:pt x="16" y="74"/>
                    </a:cubicBezTo>
                    <a:cubicBezTo>
                      <a:pt x="7" y="74"/>
                      <a:pt x="7" y="74"/>
                      <a:pt x="7" y="74"/>
                    </a:cubicBezTo>
                    <a:cubicBezTo>
                      <a:pt x="4" y="74"/>
                      <a:pt x="2" y="72"/>
                      <a:pt x="2" y="70"/>
                    </a:cubicBezTo>
                    <a:cubicBezTo>
                      <a:pt x="2" y="67"/>
                      <a:pt x="4" y="66"/>
                      <a:pt x="7" y="66"/>
                    </a:cubicBezTo>
                    <a:cubicBezTo>
                      <a:pt x="16" y="66"/>
                      <a:pt x="16" y="66"/>
                      <a:pt x="16" y="66"/>
                    </a:cubicBezTo>
                    <a:cubicBezTo>
                      <a:pt x="18" y="39"/>
                      <a:pt x="41" y="17"/>
                      <a:pt x="70" y="15"/>
                    </a:cubicBezTo>
                    <a:moveTo>
                      <a:pt x="75" y="0"/>
                    </a:moveTo>
                    <a:cubicBezTo>
                      <a:pt x="34" y="0"/>
                      <a:pt x="0" y="31"/>
                      <a:pt x="0" y="70"/>
                    </a:cubicBezTo>
                    <a:cubicBezTo>
                      <a:pt x="0" y="108"/>
                      <a:pt x="34" y="139"/>
                      <a:pt x="75" y="139"/>
                    </a:cubicBezTo>
                    <a:cubicBezTo>
                      <a:pt x="116" y="139"/>
                      <a:pt x="149" y="108"/>
                      <a:pt x="149" y="70"/>
                    </a:cubicBezTo>
                    <a:cubicBezTo>
                      <a:pt x="149" y="31"/>
                      <a:pt x="116" y="0"/>
                      <a:pt x="75" y="0"/>
                    </a:cubicBezTo>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Freeform 16"/>
              <p:cNvSpPr>
                <a:spLocks/>
              </p:cNvSpPr>
              <p:nvPr/>
            </p:nvSpPr>
            <p:spPr bwMode="auto">
              <a:xfrm>
                <a:off x="5312317" y="5601681"/>
                <a:ext cx="40732" cy="39102"/>
              </a:xfrm>
              <a:custGeom>
                <a:avLst/>
                <a:gdLst>
                  <a:gd name="T0" fmla="*/ 11 w 21"/>
                  <a:gd name="T1" fmla="*/ 0 h 20"/>
                  <a:gd name="T2" fmla="*/ 7 w 21"/>
                  <a:gd name="T3" fmla="*/ 0 h 20"/>
                  <a:gd name="T4" fmla="*/ 0 w 21"/>
                  <a:gd name="T5" fmla="*/ 10 h 20"/>
                  <a:gd name="T6" fmla="*/ 0 w 21"/>
                  <a:gd name="T7" fmla="*/ 10 h 20"/>
                  <a:gd name="T8" fmla="*/ 11 w 21"/>
                  <a:gd name="T9" fmla="*/ 20 h 20"/>
                  <a:gd name="T10" fmla="*/ 21 w 21"/>
                  <a:gd name="T11" fmla="*/ 13 h 20"/>
                  <a:gd name="T12" fmla="*/ 21 w 21"/>
                  <a:gd name="T13" fmla="*/ 10 h 20"/>
                  <a:gd name="T14" fmla="*/ 18 w 21"/>
                  <a:gd name="T15" fmla="*/ 2 h 20"/>
                  <a:gd name="T16" fmla="*/ 11 w 21"/>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0">
                    <a:moveTo>
                      <a:pt x="11" y="0"/>
                    </a:moveTo>
                    <a:cubicBezTo>
                      <a:pt x="9" y="0"/>
                      <a:pt x="8" y="0"/>
                      <a:pt x="7" y="0"/>
                    </a:cubicBezTo>
                    <a:cubicBezTo>
                      <a:pt x="3" y="2"/>
                      <a:pt x="0" y="5"/>
                      <a:pt x="0" y="10"/>
                    </a:cubicBezTo>
                    <a:cubicBezTo>
                      <a:pt x="0" y="10"/>
                      <a:pt x="0" y="10"/>
                      <a:pt x="0" y="10"/>
                    </a:cubicBezTo>
                    <a:cubicBezTo>
                      <a:pt x="0" y="15"/>
                      <a:pt x="5" y="20"/>
                      <a:pt x="11" y="20"/>
                    </a:cubicBezTo>
                    <a:cubicBezTo>
                      <a:pt x="15" y="20"/>
                      <a:pt x="19" y="17"/>
                      <a:pt x="21" y="13"/>
                    </a:cubicBezTo>
                    <a:cubicBezTo>
                      <a:pt x="21" y="12"/>
                      <a:pt x="21" y="11"/>
                      <a:pt x="21" y="10"/>
                    </a:cubicBezTo>
                    <a:cubicBezTo>
                      <a:pt x="21" y="7"/>
                      <a:pt x="20" y="4"/>
                      <a:pt x="18" y="2"/>
                    </a:cubicBezTo>
                    <a:cubicBezTo>
                      <a:pt x="16" y="1"/>
                      <a:pt x="13" y="0"/>
                      <a:pt x="11" y="0"/>
                    </a:cubicBezTo>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Freeform 17"/>
              <p:cNvSpPr>
                <a:spLocks/>
              </p:cNvSpPr>
              <p:nvPr/>
            </p:nvSpPr>
            <p:spPr bwMode="auto">
              <a:xfrm>
                <a:off x="5323721" y="5698623"/>
                <a:ext cx="17922" cy="51322"/>
              </a:xfrm>
              <a:custGeom>
                <a:avLst/>
                <a:gdLst>
                  <a:gd name="T0" fmla="*/ 5 w 9"/>
                  <a:gd name="T1" fmla="*/ 0 h 27"/>
                  <a:gd name="T2" fmla="*/ 0 w 9"/>
                  <a:gd name="T3" fmla="*/ 4 h 27"/>
                  <a:gd name="T4" fmla="*/ 0 w 9"/>
                  <a:gd name="T5" fmla="*/ 14 h 27"/>
                  <a:gd name="T6" fmla="*/ 0 w 9"/>
                  <a:gd name="T7" fmla="*/ 23 h 27"/>
                  <a:gd name="T8" fmla="*/ 5 w 9"/>
                  <a:gd name="T9" fmla="*/ 27 h 27"/>
                  <a:gd name="T10" fmla="*/ 9 w 9"/>
                  <a:gd name="T11" fmla="*/ 23 h 27"/>
                  <a:gd name="T12" fmla="*/ 9 w 9"/>
                  <a:gd name="T13" fmla="*/ 14 h 27"/>
                  <a:gd name="T14" fmla="*/ 9 w 9"/>
                  <a:gd name="T15" fmla="*/ 4 h 27"/>
                  <a:gd name="T16" fmla="*/ 5 w 9"/>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7">
                    <a:moveTo>
                      <a:pt x="5" y="0"/>
                    </a:moveTo>
                    <a:cubicBezTo>
                      <a:pt x="2" y="0"/>
                      <a:pt x="0" y="1"/>
                      <a:pt x="0" y="4"/>
                    </a:cubicBezTo>
                    <a:cubicBezTo>
                      <a:pt x="0" y="14"/>
                      <a:pt x="0" y="14"/>
                      <a:pt x="0" y="14"/>
                    </a:cubicBezTo>
                    <a:cubicBezTo>
                      <a:pt x="0" y="23"/>
                      <a:pt x="0" y="23"/>
                      <a:pt x="0" y="23"/>
                    </a:cubicBezTo>
                    <a:cubicBezTo>
                      <a:pt x="0" y="25"/>
                      <a:pt x="2" y="27"/>
                      <a:pt x="5" y="27"/>
                    </a:cubicBezTo>
                    <a:cubicBezTo>
                      <a:pt x="7" y="27"/>
                      <a:pt x="9" y="25"/>
                      <a:pt x="9" y="23"/>
                    </a:cubicBezTo>
                    <a:cubicBezTo>
                      <a:pt x="9" y="14"/>
                      <a:pt x="9" y="14"/>
                      <a:pt x="9" y="14"/>
                    </a:cubicBezTo>
                    <a:cubicBezTo>
                      <a:pt x="9" y="4"/>
                      <a:pt x="9" y="4"/>
                      <a:pt x="9" y="4"/>
                    </a:cubicBezTo>
                    <a:cubicBezTo>
                      <a:pt x="9" y="1"/>
                      <a:pt x="7" y="0"/>
                      <a:pt x="5" y="0"/>
                    </a:cubicBezTo>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Freeform 18"/>
              <p:cNvSpPr>
                <a:spLocks/>
              </p:cNvSpPr>
              <p:nvPr/>
            </p:nvSpPr>
            <p:spPr bwMode="auto">
              <a:xfrm>
                <a:off x="5323721" y="5490076"/>
                <a:ext cx="17922" cy="53766"/>
              </a:xfrm>
              <a:custGeom>
                <a:avLst/>
                <a:gdLst>
                  <a:gd name="T0" fmla="*/ 5 w 9"/>
                  <a:gd name="T1" fmla="*/ 0 h 28"/>
                  <a:gd name="T2" fmla="*/ 0 w 9"/>
                  <a:gd name="T3" fmla="*/ 4 h 28"/>
                  <a:gd name="T4" fmla="*/ 0 w 9"/>
                  <a:gd name="T5" fmla="*/ 13 h 28"/>
                  <a:gd name="T6" fmla="*/ 0 w 9"/>
                  <a:gd name="T7" fmla="*/ 24 h 28"/>
                  <a:gd name="T8" fmla="*/ 5 w 9"/>
                  <a:gd name="T9" fmla="*/ 28 h 28"/>
                  <a:gd name="T10" fmla="*/ 9 w 9"/>
                  <a:gd name="T11" fmla="*/ 24 h 28"/>
                  <a:gd name="T12" fmla="*/ 9 w 9"/>
                  <a:gd name="T13" fmla="*/ 13 h 28"/>
                  <a:gd name="T14" fmla="*/ 9 w 9"/>
                  <a:gd name="T15" fmla="*/ 4 h 28"/>
                  <a:gd name="T16" fmla="*/ 5 w 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8">
                    <a:moveTo>
                      <a:pt x="5" y="0"/>
                    </a:moveTo>
                    <a:cubicBezTo>
                      <a:pt x="2" y="0"/>
                      <a:pt x="0" y="2"/>
                      <a:pt x="0" y="4"/>
                    </a:cubicBezTo>
                    <a:cubicBezTo>
                      <a:pt x="0" y="13"/>
                      <a:pt x="0" y="13"/>
                      <a:pt x="0" y="13"/>
                    </a:cubicBezTo>
                    <a:cubicBezTo>
                      <a:pt x="0" y="24"/>
                      <a:pt x="0" y="24"/>
                      <a:pt x="0" y="24"/>
                    </a:cubicBezTo>
                    <a:cubicBezTo>
                      <a:pt x="0" y="26"/>
                      <a:pt x="2" y="28"/>
                      <a:pt x="5" y="28"/>
                    </a:cubicBezTo>
                    <a:cubicBezTo>
                      <a:pt x="7" y="28"/>
                      <a:pt x="9" y="26"/>
                      <a:pt x="9" y="24"/>
                    </a:cubicBezTo>
                    <a:cubicBezTo>
                      <a:pt x="9" y="13"/>
                      <a:pt x="9" y="13"/>
                      <a:pt x="9" y="13"/>
                    </a:cubicBezTo>
                    <a:cubicBezTo>
                      <a:pt x="9" y="4"/>
                      <a:pt x="9" y="4"/>
                      <a:pt x="9" y="4"/>
                    </a:cubicBezTo>
                    <a:cubicBezTo>
                      <a:pt x="9" y="2"/>
                      <a:pt x="7" y="0"/>
                      <a:pt x="5" y="0"/>
                    </a:cubicBezTo>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Freeform 19"/>
              <p:cNvSpPr>
                <a:spLocks/>
              </p:cNvSpPr>
              <p:nvPr/>
            </p:nvSpPr>
            <p:spPr bwMode="auto">
              <a:xfrm>
                <a:off x="5414961" y="5613901"/>
                <a:ext cx="57025" cy="15479"/>
              </a:xfrm>
              <a:custGeom>
                <a:avLst/>
                <a:gdLst>
                  <a:gd name="T0" fmla="*/ 25 w 30"/>
                  <a:gd name="T1" fmla="*/ 0 h 8"/>
                  <a:gd name="T2" fmla="*/ 16 w 30"/>
                  <a:gd name="T3" fmla="*/ 0 h 8"/>
                  <a:gd name="T4" fmla="*/ 5 w 30"/>
                  <a:gd name="T5" fmla="*/ 0 h 8"/>
                  <a:gd name="T6" fmla="*/ 0 w 30"/>
                  <a:gd name="T7" fmla="*/ 4 h 8"/>
                  <a:gd name="T8" fmla="*/ 5 w 30"/>
                  <a:gd name="T9" fmla="*/ 8 h 8"/>
                  <a:gd name="T10" fmla="*/ 16 w 30"/>
                  <a:gd name="T11" fmla="*/ 8 h 8"/>
                  <a:gd name="T12" fmla="*/ 25 w 30"/>
                  <a:gd name="T13" fmla="*/ 8 h 8"/>
                  <a:gd name="T14" fmla="*/ 30 w 30"/>
                  <a:gd name="T15" fmla="*/ 4 h 8"/>
                  <a:gd name="T16" fmla="*/ 25 w 30"/>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8">
                    <a:moveTo>
                      <a:pt x="25" y="0"/>
                    </a:moveTo>
                    <a:cubicBezTo>
                      <a:pt x="16" y="0"/>
                      <a:pt x="16" y="0"/>
                      <a:pt x="16" y="0"/>
                    </a:cubicBezTo>
                    <a:cubicBezTo>
                      <a:pt x="5" y="0"/>
                      <a:pt x="5" y="0"/>
                      <a:pt x="5" y="0"/>
                    </a:cubicBezTo>
                    <a:cubicBezTo>
                      <a:pt x="2" y="0"/>
                      <a:pt x="0" y="1"/>
                      <a:pt x="0" y="4"/>
                    </a:cubicBezTo>
                    <a:cubicBezTo>
                      <a:pt x="0" y="6"/>
                      <a:pt x="2" y="8"/>
                      <a:pt x="5" y="8"/>
                    </a:cubicBezTo>
                    <a:cubicBezTo>
                      <a:pt x="16" y="8"/>
                      <a:pt x="16" y="8"/>
                      <a:pt x="16" y="8"/>
                    </a:cubicBezTo>
                    <a:cubicBezTo>
                      <a:pt x="25" y="8"/>
                      <a:pt x="25" y="8"/>
                      <a:pt x="25" y="8"/>
                    </a:cubicBezTo>
                    <a:cubicBezTo>
                      <a:pt x="28" y="8"/>
                      <a:pt x="30" y="6"/>
                      <a:pt x="30" y="4"/>
                    </a:cubicBezTo>
                    <a:cubicBezTo>
                      <a:pt x="30" y="1"/>
                      <a:pt x="28" y="0"/>
                      <a:pt x="25" y="0"/>
                    </a:cubicBezTo>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Freeform 20"/>
              <p:cNvSpPr>
                <a:spLocks/>
              </p:cNvSpPr>
              <p:nvPr/>
            </p:nvSpPr>
            <p:spPr bwMode="auto">
              <a:xfrm>
                <a:off x="5193379" y="5613901"/>
                <a:ext cx="57025" cy="15479"/>
              </a:xfrm>
              <a:custGeom>
                <a:avLst/>
                <a:gdLst>
                  <a:gd name="T0" fmla="*/ 25 w 30"/>
                  <a:gd name="T1" fmla="*/ 0 h 8"/>
                  <a:gd name="T2" fmla="*/ 14 w 30"/>
                  <a:gd name="T3" fmla="*/ 0 h 8"/>
                  <a:gd name="T4" fmla="*/ 5 w 30"/>
                  <a:gd name="T5" fmla="*/ 0 h 8"/>
                  <a:gd name="T6" fmla="*/ 0 w 30"/>
                  <a:gd name="T7" fmla="*/ 4 h 8"/>
                  <a:gd name="T8" fmla="*/ 5 w 30"/>
                  <a:gd name="T9" fmla="*/ 8 h 8"/>
                  <a:gd name="T10" fmla="*/ 14 w 30"/>
                  <a:gd name="T11" fmla="*/ 8 h 8"/>
                  <a:gd name="T12" fmla="*/ 25 w 30"/>
                  <a:gd name="T13" fmla="*/ 8 h 8"/>
                  <a:gd name="T14" fmla="*/ 30 w 30"/>
                  <a:gd name="T15" fmla="*/ 4 h 8"/>
                  <a:gd name="T16" fmla="*/ 25 w 30"/>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8">
                    <a:moveTo>
                      <a:pt x="25" y="0"/>
                    </a:moveTo>
                    <a:cubicBezTo>
                      <a:pt x="14" y="0"/>
                      <a:pt x="14" y="0"/>
                      <a:pt x="14" y="0"/>
                    </a:cubicBezTo>
                    <a:cubicBezTo>
                      <a:pt x="5" y="0"/>
                      <a:pt x="5" y="0"/>
                      <a:pt x="5" y="0"/>
                    </a:cubicBezTo>
                    <a:cubicBezTo>
                      <a:pt x="2" y="0"/>
                      <a:pt x="0" y="1"/>
                      <a:pt x="0" y="4"/>
                    </a:cubicBezTo>
                    <a:cubicBezTo>
                      <a:pt x="0" y="6"/>
                      <a:pt x="2" y="8"/>
                      <a:pt x="5" y="8"/>
                    </a:cubicBezTo>
                    <a:cubicBezTo>
                      <a:pt x="14" y="8"/>
                      <a:pt x="14" y="8"/>
                      <a:pt x="14" y="8"/>
                    </a:cubicBezTo>
                    <a:cubicBezTo>
                      <a:pt x="25" y="8"/>
                      <a:pt x="25" y="8"/>
                      <a:pt x="25" y="8"/>
                    </a:cubicBezTo>
                    <a:cubicBezTo>
                      <a:pt x="28" y="8"/>
                      <a:pt x="30" y="6"/>
                      <a:pt x="30" y="4"/>
                    </a:cubicBezTo>
                    <a:cubicBezTo>
                      <a:pt x="30" y="1"/>
                      <a:pt x="28" y="0"/>
                      <a:pt x="25" y="0"/>
                    </a:cubicBezTo>
                  </a:path>
                </a:pathLst>
              </a:custGeom>
              <a:solidFill>
                <a:srgbClr val="A3A3A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Freeform 22"/>
              <p:cNvSpPr>
                <a:spLocks noEditPoints="1"/>
              </p:cNvSpPr>
              <p:nvPr/>
            </p:nvSpPr>
            <p:spPr bwMode="auto">
              <a:xfrm>
                <a:off x="6782740" y="2134580"/>
                <a:ext cx="269645" cy="391026"/>
              </a:xfrm>
              <a:custGeom>
                <a:avLst/>
                <a:gdLst>
                  <a:gd name="T0" fmla="*/ 45 w 140"/>
                  <a:gd name="T1" fmla="*/ 199 h 203"/>
                  <a:gd name="T2" fmla="*/ 34 w 140"/>
                  <a:gd name="T3" fmla="*/ 184 h 203"/>
                  <a:gd name="T4" fmla="*/ 25 w 140"/>
                  <a:gd name="T5" fmla="*/ 158 h 203"/>
                  <a:gd name="T6" fmla="*/ 25 w 140"/>
                  <a:gd name="T7" fmla="*/ 142 h 203"/>
                  <a:gd name="T8" fmla="*/ 16 w 140"/>
                  <a:gd name="T9" fmla="*/ 112 h 203"/>
                  <a:gd name="T10" fmla="*/ 3 w 140"/>
                  <a:gd name="T11" fmla="*/ 57 h 203"/>
                  <a:gd name="T12" fmla="*/ 64 w 140"/>
                  <a:gd name="T13" fmla="*/ 0 h 203"/>
                  <a:gd name="T14" fmla="*/ 74 w 140"/>
                  <a:gd name="T15" fmla="*/ 0 h 203"/>
                  <a:gd name="T16" fmla="*/ 118 w 140"/>
                  <a:gd name="T17" fmla="*/ 20 h 203"/>
                  <a:gd name="T18" fmla="*/ 130 w 140"/>
                  <a:gd name="T19" fmla="*/ 101 h 203"/>
                  <a:gd name="T20" fmla="*/ 116 w 140"/>
                  <a:gd name="T21" fmla="*/ 136 h 203"/>
                  <a:gd name="T22" fmla="*/ 116 w 140"/>
                  <a:gd name="T23" fmla="*/ 148 h 203"/>
                  <a:gd name="T24" fmla="*/ 114 w 140"/>
                  <a:gd name="T25" fmla="*/ 161 h 203"/>
                  <a:gd name="T26" fmla="*/ 104 w 140"/>
                  <a:gd name="T27" fmla="*/ 186 h 203"/>
                  <a:gd name="T28" fmla="*/ 83 w 140"/>
                  <a:gd name="T29" fmla="*/ 203 h 203"/>
                  <a:gd name="T30" fmla="*/ 70 w 140"/>
                  <a:gd name="T31" fmla="*/ 140 h 203"/>
                  <a:gd name="T32" fmla="*/ 104 w 140"/>
                  <a:gd name="T33" fmla="*/ 135 h 203"/>
                  <a:gd name="T34" fmla="*/ 108 w 140"/>
                  <a:gd name="T35" fmla="*/ 116 h 203"/>
                  <a:gd name="T36" fmla="*/ 125 w 140"/>
                  <a:gd name="T37" fmla="*/ 59 h 203"/>
                  <a:gd name="T38" fmla="*/ 41 w 140"/>
                  <a:gd name="T39" fmla="*/ 21 h 203"/>
                  <a:gd name="T40" fmla="*/ 24 w 140"/>
                  <a:gd name="T41" fmla="*/ 101 h 203"/>
                  <a:gd name="T42" fmla="*/ 42 w 140"/>
                  <a:gd name="T43" fmla="*/ 140 h 203"/>
                  <a:gd name="T44" fmla="*/ 70 w 140"/>
                  <a:gd name="T45" fmla="*/ 157 h 203"/>
                  <a:gd name="T46" fmla="*/ 103 w 140"/>
                  <a:gd name="T47" fmla="*/ 153 h 203"/>
                  <a:gd name="T48" fmla="*/ 59 w 140"/>
                  <a:gd name="T49" fmla="*/ 146 h 203"/>
                  <a:gd name="T50" fmla="*/ 37 w 140"/>
                  <a:gd name="T51" fmla="*/ 149 h 203"/>
                  <a:gd name="T52" fmla="*/ 61 w 140"/>
                  <a:gd name="T53" fmla="*/ 157 h 203"/>
                  <a:gd name="T54" fmla="*/ 70 w 140"/>
                  <a:gd name="T55" fmla="*/ 162 h 203"/>
                  <a:gd name="T56" fmla="*/ 37 w 140"/>
                  <a:gd name="T57" fmla="*/ 166 h 203"/>
                  <a:gd name="T58" fmla="*/ 82 w 140"/>
                  <a:gd name="T59" fmla="*/ 173 h 203"/>
                  <a:gd name="T60" fmla="*/ 103 w 140"/>
                  <a:gd name="T61" fmla="*/ 170 h 203"/>
                  <a:gd name="T62" fmla="*/ 70 w 140"/>
                  <a:gd name="T63" fmla="*/ 162 h 203"/>
                  <a:gd name="T64" fmla="*/ 48 w 140"/>
                  <a:gd name="T65" fmla="*/ 179 h 203"/>
                  <a:gd name="T66" fmla="*/ 82 w 140"/>
                  <a:gd name="T67" fmla="*/ 19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40" h="203">
                    <a:moveTo>
                      <a:pt x="56" y="203"/>
                    </a:moveTo>
                    <a:cubicBezTo>
                      <a:pt x="53" y="202"/>
                      <a:pt x="49" y="201"/>
                      <a:pt x="45" y="199"/>
                    </a:cubicBezTo>
                    <a:cubicBezTo>
                      <a:pt x="41" y="196"/>
                      <a:pt x="38" y="192"/>
                      <a:pt x="37" y="187"/>
                    </a:cubicBezTo>
                    <a:cubicBezTo>
                      <a:pt x="36" y="186"/>
                      <a:pt x="35" y="185"/>
                      <a:pt x="34" y="184"/>
                    </a:cubicBezTo>
                    <a:cubicBezTo>
                      <a:pt x="26" y="180"/>
                      <a:pt x="22" y="170"/>
                      <a:pt x="25" y="161"/>
                    </a:cubicBezTo>
                    <a:cubicBezTo>
                      <a:pt x="26" y="160"/>
                      <a:pt x="25" y="159"/>
                      <a:pt x="25" y="158"/>
                    </a:cubicBezTo>
                    <a:cubicBezTo>
                      <a:pt x="24" y="154"/>
                      <a:pt x="23" y="149"/>
                      <a:pt x="25" y="145"/>
                    </a:cubicBezTo>
                    <a:cubicBezTo>
                      <a:pt x="25" y="144"/>
                      <a:pt x="25" y="143"/>
                      <a:pt x="25" y="142"/>
                    </a:cubicBezTo>
                    <a:cubicBezTo>
                      <a:pt x="24" y="139"/>
                      <a:pt x="23" y="135"/>
                      <a:pt x="23" y="132"/>
                    </a:cubicBezTo>
                    <a:cubicBezTo>
                      <a:pt x="22" y="125"/>
                      <a:pt x="19" y="118"/>
                      <a:pt x="16" y="112"/>
                    </a:cubicBezTo>
                    <a:cubicBezTo>
                      <a:pt x="13" y="106"/>
                      <a:pt x="9" y="100"/>
                      <a:pt x="6" y="93"/>
                    </a:cubicBezTo>
                    <a:cubicBezTo>
                      <a:pt x="1" y="82"/>
                      <a:pt x="0" y="69"/>
                      <a:pt x="3" y="57"/>
                    </a:cubicBezTo>
                    <a:cubicBezTo>
                      <a:pt x="7" y="33"/>
                      <a:pt x="21" y="16"/>
                      <a:pt x="43" y="5"/>
                    </a:cubicBezTo>
                    <a:cubicBezTo>
                      <a:pt x="50" y="2"/>
                      <a:pt x="57" y="1"/>
                      <a:pt x="64" y="0"/>
                    </a:cubicBezTo>
                    <a:cubicBezTo>
                      <a:pt x="65" y="0"/>
                      <a:pt x="65" y="0"/>
                      <a:pt x="66" y="0"/>
                    </a:cubicBezTo>
                    <a:cubicBezTo>
                      <a:pt x="69" y="0"/>
                      <a:pt x="71" y="0"/>
                      <a:pt x="74" y="0"/>
                    </a:cubicBezTo>
                    <a:cubicBezTo>
                      <a:pt x="78" y="1"/>
                      <a:pt x="83" y="1"/>
                      <a:pt x="88" y="2"/>
                    </a:cubicBezTo>
                    <a:cubicBezTo>
                      <a:pt x="99" y="5"/>
                      <a:pt x="110" y="11"/>
                      <a:pt x="118" y="20"/>
                    </a:cubicBezTo>
                    <a:cubicBezTo>
                      <a:pt x="127" y="29"/>
                      <a:pt x="133" y="40"/>
                      <a:pt x="136" y="52"/>
                    </a:cubicBezTo>
                    <a:cubicBezTo>
                      <a:pt x="140" y="69"/>
                      <a:pt x="138" y="86"/>
                      <a:pt x="130" y="101"/>
                    </a:cubicBezTo>
                    <a:cubicBezTo>
                      <a:pt x="127" y="106"/>
                      <a:pt x="125" y="111"/>
                      <a:pt x="122" y="116"/>
                    </a:cubicBezTo>
                    <a:cubicBezTo>
                      <a:pt x="119" y="122"/>
                      <a:pt x="117" y="129"/>
                      <a:pt x="116" y="136"/>
                    </a:cubicBezTo>
                    <a:cubicBezTo>
                      <a:pt x="116" y="137"/>
                      <a:pt x="116" y="138"/>
                      <a:pt x="116" y="139"/>
                    </a:cubicBezTo>
                    <a:cubicBezTo>
                      <a:pt x="115" y="141"/>
                      <a:pt x="115" y="146"/>
                      <a:pt x="116" y="148"/>
                    </a:cubicBezTo>
                    <a:cubicBezTo>
                      <a:pt x="116" y="152"/>
                      <a:pt x="116" y="155"/>
                      <a:pt x="114" y="158"/>
                    </a:cubicBezTo>
                    <a:cubicBezTo>
                      <a:pt x="114" y="159"/>
                      <a:pt x="114" y="160"/>
                      <a:pt x="114" y="161"/>
                    </a:cubicBezTo>
                    <a:cubicBezTo>
                      <a:pt x="118" y="170"/>
                      <a:pt x="114" y="180"/>
                      <a:pt x="105" y="184"/>
                    </a:cubicBezTo>
                    <a:cubicBezTo>
                      <a:pt x="105" y="185"/>
                      <a:pt x="104" y="185"/>
                      <a:pt x="104" y="186"/>
                    </a:cubicBezTo>
                    <a:cubicBezTo>
                      <a:pt x="100" y="196"/>
                      <a:pt x="94" y="201"/>
                      <a:pt x="84" y="203"/>
                    </a:cubicBezTo>
                    <a:cubicBezTo>
                      <a:pt x="83" y="203"/>
                      <a:pt x="83" y="203"/>
                      <a:pt x="83" y="203"/>
                    </a:cubicBezTo>
                    <a:cubicBezTo>
                      <a:pt x="74" y="203"/>
                      <a:pt x="65" y="203"/>
                      <a:pt x="56" y="203"/>
                    </a:cubicBezTo>
                    <a:moveTo>
                      <a:pt x="70" y="140"/>
                    </a:moveTo>
                    <a:cubicBezTo>
                      <a:pt x="79" y="140"/>
                      <a:pt x="88" y="140"/>
                      <a:pt x="98" y="140"/>
                    </a:cubicBezTo>
                    <a:cubicBezTo>
                      <a:pt x="101" y="140"/>
                      <a:pt x="103" y="138"/>
                      <a:pt x="104" y="135"/>
                    </a:cubicBezTo>
                    <a:cubicBezTo>
                      <a:pt x="104" y="135"/>
                      <a:pt x="104" y="134"/>
                      <a:pt x="104" y="133"/>
                    </a:cubicBezTo>
                    <a:cubicBezTo>
                      <a:pt x="105" y="127"/>
                      <a:pt x="106" y="121"/>
                      <a:pt x="108" y="116"/>
                    </a:cubicBezTo>
                    <a:cubicBezTo>
                      <a:pt x="111" y="109"/>
                      <a:pt x="114" y="103"/>
                      <a:pt x="118" y="97"/>
                    </a:cubicBezTo>
                    <a:cubicBezTo>
                      <a:pt x="124" y="85"/>
                      <a:pt x="127" y="72"/>
                      <a:pt x="125" y="59"/>
                    </a:cubicBezTo>
                    <a:cubicBezTo>
                      <a:pt x="122" y="43"/>
                      <a:pt x="114" y="30"/>
                      <a:pt x="101" y="22"/>
                    </a:cubicBezTo>
                    <a:cubicBezTo>
                      <a:pt x="81" y="9"/>
                      <a:pt x="61" y="9"/>
                      <a:pt x="41" y="21"/>
                    </a:cubicBezTo>
                    <a:cubicBezTo>
                      <a:pt x="21" y="33"/>
                      <a:pt x="11" y="56"/>
                      <a:pt x="15" y="79"/>
                    </a:cubicBezTo>
                    <a:cubicBezTo>
                      <a:pt x="17" y="87"/>
                      <a:pt x="20" y="94"/>
                      <a:pt x="24" y="101"/>
                    </a:cubicBezTo>
                    <a:cubicBezTo>
                      <a:pt x="31" y="112"/>
                      <a:pt x="35" y="122"/>
                      <a:pt x="36" y="135"/>
                    </a:cubicBezTo>
                    <a:cubicBezTo>
                      <a:pt x="36" y="139"/>
                      <a:pt x="38" y="140"/>
                      <a:pt x="42" y="140"/>
                    </a:cubicBezTo>
                    <a:cubicBezTo>
                      <a:pt x="52" y="140"/>
                      <a:pt x="61" y="140"/>
                      <a:pt x="70" y="140"/>
                    </a:cubicBezTo>
                    <a:moveTo>
                      <a:pt x="70" y="157"/>
                    </a:moveTo>
                    <a:cubicBezTo>
                      <a:pt x="79" y="157"/>
                      <a:pt x="88" y="157"/>
                      <a:pt x="97" y="157"/>
                    </a:cubicBezTo>
                    <a:cubicBezTo>
                      <a:pt x="100" y="157"/>
                      <a:pt x="102" y="156"/>
                      <a:pt x="103" y="153"/>
                    </a:cubicBezTo>
                    <a:cubicBezTo>
                      <a:pt x="104" y="150"/>
                      <a:pt x="102" y="146"/>
                      <a:pt x="97" y="146"/>
                    </a:cubicBezTo>
                    <a:cubicBezTo>
                      <a:pt x="84" y="146"/>
                      <a:pt x="71" y="146"/>
                      <a:pt x="59" y="146"/>
                    </a:cubicBezTo>
                    <a:cubicBezTo>
                      <a:pt x="53" y="146"/>
                      <a:pt x="48" y="146"/>
                      <a:pt x="43" y="146"/>
                    </a:cubicBezTo>
                    <a:cubicBezTo>
                      <a:pt x="40" y="146"/>
                      <a:pt x="38" y="147"/>
                      <a:pt x="37" y="149"/>
                    </a:cubicBezTo>
                    <a:cubicBezTo>
                      <a:pt x="35" y="153"/>
                      <a:pt x="38" y="157"/>
                      <a:pt x="43" y="157"/>
                    </a:cubicBezTo>
                    <a:cubicBezTo>
                      <a:pt x="49" y="157"/>
                      <a:pt x="55" y="157"/>
                      <a:pt x="61" y="157"/>
                    </a:cubicBezTo>
                    <a:cubicBezTo>
                      <a:pt x="64" y="157"/>
                      <a:pt x="67" y="157"/>
                      <a:pt x="70" y="157"/>
                    </a:cubicBezTo>
                    <a:moveTo>
                      <a:pt x="70" y="162"/>
                    </a:moveTo>
                    <a:cubicBezTo>
                      <a:pt x="61" y="162"/>
                      <a:pt x="52" y="162"/>
                      <a:pt x="43" y="162"/>
                    </a:cubicBezTo>
                    <a:cubicBezTo>
                      <a:pt x="40" y="162"/>
                      <a:pt x="38" y="163"/>
                      <a:pt x="37" y="166"/>
                    </a:cubicBezTo>
                    <a:cubicBezTo>
                      <a:pt x="35" y="170"/>
                      <a:pt x="38" y="173"/>
                      <a:pt x="43" y="173"/>
                    </a:cubicBezTo>
                    <a:cubicBezTo>
                      <a:pt x="56" y="173"/>
                      <a:pt x="69" y="173"/>
                      <a:pt x="82" y="173"/>
                    </a:cubicBezTo>
                    <a:cubicBezTo>
                      <a:pt x="87" y="173"/>
                      <a:pt x="92" y="173"/>
                      <a:pt x="97" y="173"/>
                    </a:cubicBezTo>
                    <a:cubicBezTo>
                      <a:pt x="100" y="173"/>
                      <a:pt x="102" y="172"/>
                      <a:pt x="103" y="170"/>
                    </a:cubicBezTo>
                    <a:cubicBezTo>
                      <a:pt x="104" y="166"/>
                      <a:pt x="102" y="162"/>
                      <a:pt x="97" y="162"/>
                    </a:cubicBezTo>
                    <a:cubicBezTo>
                      <a:pt x="88" y="162"/>
                      <a:pt x="79" y="162"/>
                      <a:pt x="70" y="162"/>
                    </a:cubicBezTo>
                    <a:moveTo>
                      <a:pt x="92" y="179"/>
                    </a:moveTo>
                    <a:cubicBezTo>
                      <a:pt x="77" y="179"/>
                      <a:pt x="62" y="179"/>
                      <a:pt x="48" y="179"/>
                    </a:cubicBezTo>
                    <a:cubicBezTo>
                      <a:pt x="48" y="185"/>
                      <a:pt x="52" y="190"/>
                      <a:pt x="58" y="190"/>
                    </a:cubicBezTo>
                    <a:cubicBezTo>
                      <a:pt x="66" y="190"/>
                      <a:pt x="74" y="190"/>
                      <a:pt x="82" y="190"/>
                    </a:cubicBezTo>
                    <a:cubicBezTo>
                      <a:pt x="88" y="190"/>
                      <a:pt x="92" y="185"/>
                      <a:pt x="92" y="179"/>
                    </a:cubicBezTo>
                  </a:path>
                </a:pathLst>
              </a:custGeom>
              <a:solidFill>
                <a:srgbClr val="8E8E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Freeform 24"/>
              <p:cNvSpPr>
                <a:spLocks noEditPoints="1"/>
              </p:cNvSpPr>
              <p:nvPr/>
            </p:nvSpPr>
            <p:spPr bwMode="auto">
              <a:xfrm>
                <a:off x="3392215" y="5775199"/>
                <a:ext cx="270459" cy="391026"/>
              </a:xfrm>
              <a:custGeom>
                <a:avLst/>
                <a:gdLst>
                  <a:gd name="T0" fmla="*/ 45 w 140"/>
                  <a:gd name="T1" fmla="*/ 199 h 203"/>
                  <a:gd name="T2" fmla="*/ 34 w 140"/>
                  <a:gd name="T3" fmla="*/ 185 h 203"/>
                  <a:gd name="T4" fmla="*/ 25 w 140"/>
                  <a:gd name="T5" fmla="*/ 159 h 203"/>
                  <a:gd name="T6" fmla="*/ 25 w 140"/>
                  <a:gd name="T7" fmla="*/ 142 h 203"/>
                  <a:gd name="T8" fmla="*/ 16 w 140"/>
                  <a:gd name="T9" fmla="*/ 112 h 203"/>
                  <a:gd name="T10" fmla="*/ 2 w 140"/>
                  <a:gd name="T11" fmla="*/ 57 h 203"/>
                  <a:gd name="T12" fmla="*/ 64 w 140"/>
                  <a:gd name="T13" fmla="*/ 1 h 203"/>
                  <a:gd name="T14" fmla="*/ 74 w 140"/>
                  <a:gd name="T15" fmla="*/ 0 h 203"/>
                  <a:gd name="T16" fmla="*/ 118 w 140"/>
                  <a:gd name="T17" fmla="*/ 20 h 203"/>
                  <a:gd name="T18" fmla="*/ 130 w 140"/>
                  <a:gd name="T19" fmla="*/ 102 h 203"/>
                  <a:gd name="T20" fmla="*/ 116 w 140"/>
                  <a:gd name="T21" fmla="*/ 137 h 203"/>
                  <a:gd name="T22" fmla="*/ 115 w 140"/>
                  <a:gd name="T23" fmla="*/ 148 h 203"/>
                  <a:gd name="T24" fmla="*/ 114 w 140"/>
                  <a:gd name="T25" fmla="*/ 161 h 203"/>
                  <a:gd name="T26" fmla="*/ 103 w 140"/>
                  <a:gd name="T27" fmla="*/ 186 h 203"/>
                  <a:gd name="T28" fmla="*/ 83 w 140"/>
                  <a:gd name="T29" fmla="*/ 203 h 203"/>
                  <a:gd name="T30" fmla="*/ 70 w 140"/>
                  <a:gd name="T31" fmla="*/ 141 h 203"/>
                  <a:gd name="T32" fmla="*/ 103 w 140"/>
                  <a:gd name="T33" fmla="*/ 136 h 203"/>
                  <a:gd name="T34" fmla="*/ 108 w 140"/>
                  <a:gd name="T35" fmla="*/ 116 h 203"/>
                  <a:gd name="T36" fmla="*/ 124 w 140"/>
                  <a:gd name="T37" fmla="*/ 60 h 203"/>
                  <a:gd name="T38" fmla="*/ 40 w 140"/>
                  <a:gd name="T39" fmla="*/ 21 h 203"/>
                  <a:gd name="T40" fmla="*/ 24 w 140"/>
                  <a:gd name="T41" fmla="*/ 102 h 203"/>
                  <a:gd name="T42" fmla="*/ 42 w 140"/>
                  <a:gd name="T43" fmla="*/ 141 h 203"/>
                  <a:gd name="T44" fmla="*/ 70 w 140"/>
                  <a:gd name="T45" fmla="*/ 157 h 203"/>
                  <a:gd name="T46" fmla="*/ 102 w 140"/>
                  <a:gd name="T47" fmla="*/ 154 h 203"/>
                  <a:gd name="T48" fmla="*/ 58 w 140"/>
                  <a:gd name="T49" fmla="*/ 146 h 203"/>
                  <a:gd name="T50" fmla="*/ 37 w 140"/>
                  <a:gd name="T51" fmla="*/ 150 h 203"/>
                  <a:gd name="T52" fmla="*/ 61 w 140"/>
                  <a:gd name="T53" fmla="*/ 157 h 203"/>
                  <a:gd name="T54" fmla="*/ 70 w 140"/>
                  <a:gd name="T55" fmla="*/ 163 h 203"/>
                  <a:gd name="T56" fmla="*/ 37 w 140"/>
                  <a:gd name="T57" fmla="*/ 166 h 203"/>
                  <a:gd name="T58" fmla="*/ 82 w 140"/>
                  <a:gd name="T59" fmla="*/ 174 h 203"/>
                  <a:gd name="T60" fmla="*/ 102 w 140"/>
                  <a:gd name="T61" fmla="*/ 171 h 203"/>
                  <a:gd name="T62" fmla="*/ 70 w 140"/>
                  <a:gd name="T63" fmla="*/ 163 h 203"/>
                  <a:gd name="T64" fmla="*/ 47 w 140"/>
                  <a:gd name="T65" fmla="*/ 180 h 203"/>
                  <a:gd name="T66" fmla="*/ 81 w 140"/>
                  <a:gd name="T67" fmla="*/ 191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40" h="203">
                    <a:moveTo>
                      <a:pt x="56" y="203"/>
                    </a:moveTo>
                    <a:cubicBezTo>
                      <a:pt x="52" y="202"/>
                      <a:pt x="48" y="201"/>
                      <a:pt x="45" y="199"/>
                    </a:cubicBezTo>
                    <a:cubicBezTo>
                      <a:pt x="41" y="196"/>
                      <a:pt x="38" y="192"/>
                      <a:pt x="36" y="188"/>
                    </a:cubicBezTo>
                    <a:cubicBezTo>
                      <a:pt x="36" y="186"/>
                      <a:pt x="35" y="185"/>
                      <a:pt x="34" y="185"/>
                    </a:cubicBezTo>
                    <a:cubicBezTo>
                      <a:pt x="25" y="181"/>
                      <a:pt x="21" y="170"/>
                      <a:pt x="25" y="162"/>
                    </a:cubicBezTo>
                    <a:cubicBezTo>
                      <a:pt x="25" y="161"/>
                      <a:pt x="25" y="159"/>
                      <a:pt x="25" y="159"/>
                    </a:cubicBezTo>
                    <a:cubicBezTo>
                      <a:pt x="23" y="154"/>
                      <a:pt x="23" y="150"/>
                      <a:pt x="25" y="146"/>
                    </a:cubicBezTo>
                    <a:cubicBezTo>
                      <a:pt x="25" y="144"/>
                      <a:pt x="25" y="143"/>
                      <a:pt x="25" y="142"/>
                    </a:cubicBezTo>
                    <a:cubicBezTo>
                      <a:pt x="24" y="139"/>
                      <a:pt x="23" y="136"/>
                      <a:pt x="23" y="133"/>
                    </a:cubicBezTo>
                    <a:cubicBezTo>
                      <a:pt x="22" y="125"/>
                      <a:pt x="19" y="119"/>
                      <a:pt x="16" y="112"/>
                    </a:cubicBezTo>
                    <a:cubicBezTo>
                      <a:pt x="12" y="106"/>
                      <a:pt x="9" y="100"/>
                      <a:pt x="6" y="94"/>
                    </a:cubicBezTo>
                    <a:cubicBezTo>
                      <a:pt x="1" y="82"/>
                      <a:pt x="0" y="70"/>
                      <a:pt x="2" y="57"/>
                    </a:cubicBezTo>
                    <a:cubicBezTo>
                      <a:pt x="7" y="33"/>
                      <a:pt x="20" y="16"/>
                      <a:pt x="43" y="6"/>
                    </a:cubicBezTo>
                    <a:cubicBezTo>
                      <a:pt x="49" y="3"/>
                      <a:pt x="57" y="1"/>
                      <a:pt x="64" y="1"/>
                    </a:cubicBezTo>
                    <a:cubicBezTo>
                      <a:pt x="64" y="1"/>
                      <a:pt x="65" y="0"/>
                      <a:pt x="66" y="0"/>
                    </a:cubicBezTo>
                    <a:cubicBezTo>
                      <a:pt x="68" y="0"/>
                      <a:pt x="71" y="0"/>
                      <a:pt x="74" y="0"/>
                    </a:cubicBezTo>
                    <a:cubicBezTo>
                      <a:pt x="78" y="1"/>
                      <a:pt x="83" y="2"/>
                      <a:pt x="87" y="3"/>
                    </a:cubicBezTo>
                    <a:cubicBezTo>
                      <a:pt x="99" y="6"/>
                      <a:pt x="109" y="12"/>
                      <a:pt x="118" y="20"/>
                    </a:cubicBezTo>
                    <a:cubicBezTo>
                      <a:pt x="127" y="29"/>
                      <a:pt x="133" y="40"/>
                      <a:pt x="136" y="52"/>
                    </a:cubicBezTo>
                    <a:cubicBezTo>
                      <a:pt x="140" y="70"/>
                      <a:pt x="138" y="86"/>
                      <a:pt x="130" y="102"/>
                    </a:cubicBezTo>
                    <a:cubicBezTo>
                      <a:pt x="127" y="107"/>
                      <a:pt x="124" y="111"/>
                      <a:pt x="122" y="116"/>
                    </a:cubicBezTo>
                    <a:cubicBezTo>
                      <a:pt x="118" y="123"/>
                      <a:pt x="117" y="130"/>
                      <a:pt x="116" y="137"/>
                    </a:cubicBezTo>
                    <a:cubicBezTo>
                      <a:pt x="116" y="138"/>
                      <a:pt x="116" y="139"/>
                      <a:pt x="116" y="140"/>
                    </a:cubicBezTo>
                    <a:cubicBezTo>
                      <a:pt x="115" y="142"/>
                      <a:pt x="115" y="147"/>
                      <a:pt x="115" y="148"/>
                    </a:cubicBezTo>
                    <a:cubicBezTo>
                      <a:pt x="116" y="152"/>
                      <a:pt x="115" y="155"/>
                      <a:pt x="114" y="159"/>
                    </a:cubicBezTo>
                    <a:cubicBezTo>
                      <a:pt x="114" y="160"/>
                      <a:pt x="114" y="161"/>
                      <a:pt x="114" y="161"/>
                    </a:cubicBezTo>
                    <a:cubicBezTo>
                      <a:pt x="118" y="171"/>
                      <a:pt x="114" y="181"/>
                      <a:pt x="105" y="185"/>
                    </a:cubicBezTo>
                    <a:cubicBezTo>
                      <a:pt x="104" y="185"/>
                      <a:pt x="104" y="186"/>
                      <a:pt x="103" y="186"/>
                    </a:cubicBezTo>
                    <a:cubicBezTo>
                      <a:pt x="100" y="196"/>
                      <a:pt x="93" y="202"/>
                      <a:pt x="83" y="203"/>
                    </a:cubicBezTo>
                    <a:cubicBezTo>
                      <a:pt x="83" y="203"/>
                      <a:pt x="83" y="203"/>
                      <a:pt x="83" y="203"/>
                    </a:cubicBezTo>
                    <a:cubicBezTo>
                      <a:pt x="74" y="203"/>
                      <a:pt x="65" y="203"/>
                      <a:pt x="56" y="203"/>
                    </a:cubicBezTo>
                    <a:moveTo>
                      <a:pt x="70" y="141"/>
                    </a:moveTo>
                    <a:cubicBezTo>
                      <a:pt x="79" y="141"/>
                      <a:pt x="88" y="141"/>
                      <a:pt x="97" y="141"/>
                    </a:cubicBezTo>
                    <a:cubicBezTo>
                      <a:pt x="101" y="141"/>
                      <a:pt x="103" y="139"/>
                      <a:pt x="103" y="136"/>
                    </a:cubicBezTo>
                    <a:cubicBezTo>
                      <a:pt x="104" y="135"/>
                      <a:pt x="104" y="134"/>
                      <a:pt x="104" y="134"/>
                    </a:cubicBezTo>
                    <a:cubicBezTo>
                      <a:pt x="104" y="128"/>
                      <a:pt x="105" y="122"/>
                      <a:pt x="108" y="116"/>
                    </a:cubicBezTo>
                    <a:cubicBezTo>
                      <a:pt x="111" y="110"/>
                      <a:pt x="114" y="103"/>
                      <a:pt x="118" y="97"/>
                    </a:cubicBezTo>
                    <a:cubicBezTo>
                      <a:pt x="124" y="85"/>
                      <a:pt x="126" y="73"/>
                      <a:pt x="124" y="60"/>
                    </a:cubicBezTo>
                    <a:cubicBezTo>
                      <a:pt x="122" y="44"/>
                      <a:pt x="114" y="31"/>
                      <a:pt x="100" y="22"/>
                    </a:cubicBezTo>
                    <a:cubicBezTo>
                      <a:pt x="81" y="10"/>
                      <a:pt x="60" y="9"/>
                      <a:pt x="40" y="21"/>
                    </a:cubicBezTo>
                    <a:cubicBezTo>
                      <a:pt x="20" y="33"/>
                      <a:pt x="11" y="56"/>
                      <a:pt x="15" y="80"/>
                    </a:cubicBezTo>
                    <a:cubicBezTo>
                      <a:pt x="16" y="88"/>
                      <a:pt x="20" y="95"/>
                      <a:pt x="24" y="102"/>
                    </a:cubicBezTo>
                    <a:cubicBezTo>
                      <a:pt x="30" y="112"/>
                      <a:pt x="34" y="123"/>
                      <a:pt x="36" y="135"/>
                    </a:cubicBezTo>
                    <a:cubicBezTo>
                      <a:pt x="36" y="139"/>
                      <a:pt x="38" y="141"/>
                      <a:pt x="42" y="141"/>
                    </a:cubicBezTo>
                    <a:cubicBezTo>
                      <a:pt x="51" y="141"/>
                      <a:pt x="60" y="141"/>
                      <a:pt x="70" y="141"/>
                    </a:cubicBezTo>
                    <a:moveTo>
                      <a:pt x="70" y="157"/>
                    </a:moveTo>
                    <a:cubicBezTo>
                      <a:pt x="79" y="157"/>
                      <a:pt x="88" y="157"/>
                      <a:pt x="97" y="157"/>
                    </a:cubicBezTo>
                    <a:cubicBezTo>
                      <a:pt x="99" y="157"/>
                      <a:pt x="101" y="156"/>
                      <a:pt x="102" y="154"/>
                    </a:cubicBezTo>
                    <a:cubicBezTo>
                      <a:pt x="104" y="150"/>
                      <a:pt x="101" y="146"/>
                      <a:pt x="97" y="146"/>
                    </a:cubicBezTo>
                    <a:cubicBezTo>
                      <a:pt x="84" y="146"/>
                      <a:pt x="71" y="146"/>
                      <a:pt x="58" y="146"/>
                    </a:cubicBezTo>
                    <a:cubicBezTo>
                      <a:pt x="53" y="146"/>
                      <a:pt x="48" y="146"/>
                      <a:pt x="42" y="146"/>
                    </a:cubicBezTo>
                    <a:cubicBezTo>
                      <a:pt x="40" y="146"/>
                      <a:pt x="38" y="147"/>
                      <a:pt x="37" y="150"/>
                    </a:cubicBezTo>
                    <a:cubicBezTo>
                      <a:pt x="35" y="153"/>
                      <a:pt x="38" y="157"/>
                      <a:pt x="42" y="157"/>
                    </a:cubicBezTo>
                    <a:cubicBezTo>
                      <a:pt x="48" y="157"/>
                      <a:pt x="55" y="157"/>
                      <a:pt x="61" y="157"/>
                    </a:cubicBezTo>
                    <a:cubicBezTo>
                      <a:pt x="64" y="157"/>
                      <a:pt x="67" y="157"/>
                      <a:pt x="70" y="157"/>
                    </a:cubicBezTo>
                    <a:moveTo>
                      <a:pt x="70" y="163"/>
                    </a:moveTo>
                    <a:cubicBezTo>
                      <a:pt x="61" y="163"/>
                      <a:pt x="51" y="163"/>
                      <a:pt x="42" y="163"/>
                    </a:cubicBezTo>
                    <a:cubicBezTo>
                      <a:pt x="40" y="163"/>
                      <a:pt x="38" y="164"/>
                      <a:pt x="37" y="166"/>
                    </a:cubicBezTo>
                    <a:cubicBezTo>
                      <a:pt x="35" y="170"/>
                      <a:pt x="38" y="174"/>
                      <a:pt x="42" y="174"/>
                    </a:cubicBezTo>
                    <a:cubicBezTo>
                      <a:pt x="56" y="174"/>
                      <a:pt x="69" y="174"/>
                      <a:pt x="82" y="174"/>
                    </a:cubicBezTo>
                    <a:cubicBezTo>
                      <a:pt x="87" y="174"/>
                      <a:pt x="92" y="174"/>
                      <a:pt x="97" y="174"/>
                    </a:cubicBezTo>
                    <a:cubicBezTo>
                      <a:pt x="100" y="174"/>
                      <a:pt x="101" y="173"/>
                      <a:pt x="102" y="171"/>
                    </a:cubicBezTo>
                    <a:cubicBezTo>
                      <a:pt x="104" y="167"/>
                      <a:pt x="101" y="163"/>
                      <a:pt x="97" y="163"/>
                    </a:cubicBezTo>
                    <a:cubicBezTo>
                      <a:pt x="88" y="163"/>
                      <a:pt x="79" y="163"/>
                      <a:pt x="70" y="163"/>
                    </a:cubicBezTo>
                    <a:moveTo>
                      <a:pt x="92" y="180"/>
                    </a:moveTo>
                    <a:cubicBezTo>
                      <a:pt x="77" y="180"/>
                      <a:pt x="62" y="180"/>
                      <a:pt x="47" y="180"/>
                    </a:cubicBezTo>
                    <a:cubicBezTo>
                      <a:pt x="48" y="186"/>
                      <a:pt x="52" y="190"/>
                      <a:pt x="58" y="191"/>
                    </a:cubicBezTo>
                    <a:cubicBezTo>
                      <a:pt x="66" y="191"/>
                      <a:pt x="74" y="191"/>
                      <a:pt x="81" y="191"/>
                    </a:cubicBezTo>
                    <a:cubicBezTo>
                      <a:pt x="87" y="190"/>
                      <a:pt x="92" y="186"/>
                      <a:pt x="92" y="180"/>
                    </a:cubicBezTo>
                  </a:path>
                </a:pathLst>
              </a:custGeom>
              <a:solidFill>
                <a:schemeClr val="tx2">
                  <a:lumMod val="40000"/>
                  <a:lumOff val="60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1" name="Freeform 26"/>
              <p:cNvSpPr>
                <a:spLocks/>
              </p:cNvSpPr>
              <p:nvPr/>
            </p:nvSpPr>
            <p:spPr bwMode="auto">
              <a:xfrm>
                <a:off x="5990911" y="5688847"/>
                <a:ext cx="228913" cy="246836"/>
              </a:xfrm>
              <a:custGeom>
                <a:avLst/>
                <a:gdLst>
                  <a:gd name="T0" fmla="*/ 115 w 119"/>
                  <a:gd name="T1" fmla="*/ 5 h 128"/>
                  <a:gd name="T2" fmla="*/ 117 w 119"/>
                  <a:gd name="T3" fmla="*/ 11 h 128"/>
                  <a:gd name="T4" fmla="*/ 110 w 119"/>
                  <a:gd name="T5" fmla="*/ 64 h 128"/>
                  <a:gd name="T6" fmla="*/ 28 w 119"/>
                  <a:gd name="T7" fmla="*/ 127 h 128"/>
                  <a:gd name="T8" fmla="*/ 11 w 119"/>
                  <a:gd name="T9" fmla="*/ 128 h 128"/>
                  <a:gd name="T10" fmla="*/ 1 w 119"/>
                  <a:gd name="T11" fmla="*/ 118 h 128"/>
                  <a:gd name="T12" fmla="*/ 8 w 119"/>
                  <a:gd name="T13" fmla="*/ 107 h 128"/>
                  <a:gd name="T14" fmla="*/ 14 w 119"/>
                  <a:gd name="T15" fmla="*/ 106 h 128"/>
                  <a:gd name="T16" fmla="*/ 41 w 119"/>
                  <a:gd name="T17" fmla="*/ 102 h 128"/>
                  <a:gd name="T18" fmla="*/ 81 w 119"/>
                  <a:gd name="T19" fmla="*/ 72 h 128"/>
                  <a:gd name="T20" fmla="*/ 94 w 119"/>
                  <a:gd name="T21" fmla="*/ 40 h 128"/>
                  <a:gd name="T22" fmla="*/ 96 w 119"/>
                  <a:gd name="T23" fmla="*/ 20 h 128"/>
                  <a:gd name="T24" fmla="*/ 96 w 119"/>
                  <a:gd name="T25" fmla="*/ 11 h 128"/>
                  <a:gd name="T26" fmla="*/ 102 w 119"/>
                  <a:gd name="T27" fmla="*/ 2 h 128"/>
                  <a:gd name="T28" fmla="*/ 115 w 119"/>
                  <a:gd name="T29" fmla="*/ 5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9" h="128">
                    <a:moveTo>
                      <a:pt x="115" y="5"/>
                    </a:moveTo>
                    <a:cubicBezTo>
                      <a:pt x="116" y="6"/>
                      <a:pt x="117" y="8"/>
                      <a:pt x="117" y="11"/>
                    </a:cubicBezTo>
                    <a:cubicBezTo>
                      <a:pt x="119" y="30"/>
                      <a:pt x="117" y="48"/>
                      <a:pt x="110" y="64"/>
                    </a:cubicBezTo>
                    <a:cubicBezTo>
                      <a:pt x="94" y="100"/>
                      <a:pt x="66" y="121"/>
                      <a:pt x="28" y="127"/>
                    </a:cubicBezTo>
                    <a:cubicBezTo>
                      <a:pt x="22" y="128"/>
                      <a:pt x="16" y="128"/>
                      <a:pt x="11" y="128"/>
                    </a:cubicBezTo>
                    <a:cubicBezTo>
                      <a:pt x="5" y="128"/>
                      <a:pt x="1" y="124"/>
                      <a:pt x="1" y="118"/>
                    </a:cubicBezTo>
                    <a:cubicBezTo>
                      <a:pt x="0" y="113"/>
                      <a:pt x="3" y="108"/>
                      <a:pt x="8" y="107"/>
                    </a:cubicBezTo>
                    <a:cubicBezTo>
                      <a:pt x="10" y="106"/>
                      <a:pt x="12" y="106"/>
                      <a:pt x="14" y="106"/>
                    </a:cubicBezTo>
                    <a:cubicBezTo>
                      <a:pt x="23" y="106"/>
                      <a:pt x="32" y="105"/>
                      <a:pt x="41" y="102"/>
                    </a:cubicBezTo>
                    <a:cubicBezTo>
                      <a:pt x="57" y="96"/>
                      <a:pt x="71" y="86"/>
                      <a:pt x="81" y="72"/>
                    </a:cubicBezTo>
                    <a:cubicBezTo>
                      <a:pt x="87" y="62"/>
                      <a:pt x="92" y="52"/>
                      <a:pt x="94" y="40"/>
                    </a:cubicBezTo>
                    <a:cubicBezTo>
                      <a:pt x="96" y="34"/>
                      <a:pt x="96" y="27"/>
                      <a:pt x="96" y="20"/>
                    </a:cubicBezTo>
                    <a:cubicBezTo>
                      <a:pt x="96" y="17"/>
                      <a:pt x="95" y="14"/>
                      <a:pt x="96" y="11"/>
                    </a:cubicBezTo>
                    <a:cubicBezTo>
                      <a:pt x="96" y="7"/>
                      <a:pt x="98" y="4"/>
                      <a:pt x="102" y="2"/>
                    </a:cubicBezTo>
                    <a:cubicBezTo>
                      <a:pt x="106" y="0"/>
                      <a:pt x="111" y="1"/>
                      <a:pt x="115"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Freeform 27"/>
              <p:cNvSpPr>
                <a:spLocks/>
              </p:cNvSpPr>
              <p:nvPr/>
            </p:nvSpPr>
            <p:spPr bwMode="auto">
              <a:xfrm>
                <a:off x="5985208" y="5692921"/>
                <a:ext cx="153967" cy="167001"/>
              </a:xfrm>
              <a:custGeom>
                <a:avLst/>
                <a:gdLst>
                  <a:gd name="T0" fmla="*/ 62 w 80"/>
                  <a:gd name="T1" fmla="*/ 68 h 87"/>
                  <a:gd name="T2" fmla="*/ 18 w 80"/>
                  <a:gd name="T3" fmla="*/ 86 h 87"/>
                  <a:gd name="T4" fmla="*/ 7 w 80"/>
                  <a:gd name="T5" fmla="*/ 85 h 87"/>
                  <a:gd name="T6" fmla="*/ 1 w 80"/>
                  <a:gd name="T7" fmla="*/ 73 h 87"/>
                  <a:gd name="T8" fmla="*/ 11 w 80"/>
                  <a:gd name="T9" fmla="*/ 63 h 87"/>
                  <a:gd name="T10" fmla="*/ 20 w 80"/>
                  <a:gd name="T11" fmla="*/ 62 h 87"/>
                  <a:gd name="T12" fmla="*/ 56 w 80"/>
                  <a:gd name="T13" fmla="*/ 22 h 87"/>
                  <a:gd name="T14" fmla="*/ 56 w 80"/>
                  <a:gd name="T15" fmla="*/ 12 h 87"/>
                  <a:gd name="T16" fmla="*/ 67 w 80"/>
                  <a:gd name="T17" fmla="*/ 1 h 87"/>
                  <a:gd name="T18" fmla="*/ 79 w 80"/>
                  <a:gd name="T19" fmla="*/ 10 h 87"/>
                  <a:gd name="T20" fmla="*/ 80 w 80"/>
                  <a:gd name="T21" fmla="*/ 22 h 87"/>
                  <a:gd name="T22" fmla="*/ 72 w 80"/>
                  <a:gd name="T23" fmla="*/ 55 h 87"/>
                  <a:gd name="T24" fmla="*/ 62 w 80"/>
                  <a:gd name="T25" fmla="*/ 68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 h="87">
                    <a:moveTo>
                      <a:pt x="62" y="68"/>
                    </a:moveTo>
                    <a:cubicBezTo>
                      <a:pt x="50" y="80"/>
                      <a:pt x="35" y="86"/>
                      <a:pt x="18" y="86"/>
                    </a:cubicBezTo>
                    <a:cubicBezTo>
                      <a:pt x="14" y="87"/>
                      <a:pt x="11" y="87"/>
                      <a:pt x="7" y="85"/>
                    </a:cubicBezTo>
                    <a:cubicBezTo>
                      <a:pt x="3" y="83"/>
                      <a:pt x="0" y="78"/>
                      <a:pt x="1" y="73"/>
                    </a:cubicBezTo>
                    <a:cubicBezTo>
                      <a:pt x="2" y="68"/>
                      <a:pt x="6" y="63"/>
                      <a:pt x="11" y="63"/>
                    </a:cubicBezTo>
                    <a:cubicBezTo>
                      <a:pt x="14" y="63"/>
                      <a:pt x="17" y="63"/>
                      <a:pt x="20" y="62"/>
                    </a:cubicBezTo>
                    <a:cubicBezTo>
                      <a:pt x="41" y="61"/>
                      <a:pt x="56" y="44"/>
                      <a:pt x="56" y="22"/>
                    </a:cubicBezTo>
                    <a:cubicBezTo>
                      <a:pt x="56" y="19"/>
                      <a:pt x="56" y="15"/>
                      <a:pt x="56" y="12"/>
                    </a:cubicBezTo>
                    <a:cubicBezTo>
                      <a:pt x="56" y="6"/>
                      <a:pt x="61" y="1"/>
                      <a:pt x="67" y="1"/>
                    </a:cubicBezTo>
                    <a:cubicBezTo>
                      <a:pt x="72" y="0"/>
                      <a:pt x="78" y="4"/>
                      <a:pt x="79" y="10"/>
                    </a:cubicBezTo>
                    <a:cubicBezTo>
                      <a:pt x="80" y="14"/>
                      <a:pt x="80" y="18"/>
                      <a:pt x="80" y="22"/>
                    </a:cubicBezTo>
                    <a:cubicBezTo>
                      <a:pt x="80" y="33"/>
                      <a:pt x="78" y="45"/>
                      <a:pt x="72" y="55"/>
                    </a:cubicBezTo>
                    <a:cubicBezTo>
                      <a:pt x="69" y="59"/>
                      <a:pt x="66" y="64"/>
                      <a:pt x="62" y="6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Freeform 28"/>
              <p:cNvSpPr>
                <a:spLocks/>
              </p:cNvSpPr>
              <p:nvPr/>
            </p:nvSpPr>
            <p:spPr bwMode="auto">
              <a:xfrm>
                <a:off x="5977062" y="5692921"/>
                <a:ext cx="80650" cy="82279"/>
              </a:xfrm>
              <a:custGeom>
                <a:avLst/>
                <a:gdLst>
                  <a:gd name="T0" fmla="*/ 34 w 42"/>
                  <a:gd name="T1" fmla="*/ 7 h 43"/>
                  <a:gd name="T2" fmla="*/ 35 w 42"/>
                  <a:gd name="T3" fmla="*/ 34 h 43"/>
                  <a:gd name="T4" fmla="*/ 8 w 42"/>
                  <a:gd name="T5" fmla="*/ 35 h 43"/>
                  <a:gd name="T6" fmla="*/ 7 w 42"/>
                  <a:gd name="T7" fmla="*/ 8 h 43"/>
                  <a:gd name="T8" fmla="*/ 34 w 42"/>
                  <a:gd name="T9" fmla="*/ 7 h 43"/>
                </a:gdLst>
                <a:ahLst/>
                <a:cxnLst>
                  <a:cxn ang="0">
                    <a:pos x="T0" y="T1"/>
                  </a:cxn>
                  <a:cxn ang="0">
                    <a:pos x="T2" y="T3"/>
                  </a:cxn>
                  <a:cxn ang="0">
                    <a:pos x="T4" y="T5"/>
                  </a:cxn>
                  <a:cxn ang="0">
                    <a:pos x="T6" y="T7"/>
                  </a:cxn>
                  <a:cxn ang="0">
                    <a:pos x="T8" y="T9"/>
                  </a:cxn>
                </a:cxnLst>
                <a:rect l="0" t="0" r="r" b="b"/>
                <a:pathLst>
                  <a:path w="42" h="43">
                    <a:moveTo>
                      <a:pt x="34" y="7"/>
                    </a:moveTo>
                    <a:cubicBezTo>
                      <a:pt x="42" y="15"/>
                      <a:pt x="42" y="27"/>
                      <a:pt x="35" y="34"/>
                    </a:cubicBezTo>
                    <a:cubicBezTo>
                      <a:pt x="28" y="42"/>
                      <a:pt x="16" y="43"/>
                      <a:pt x="8" y="35"/>
                    </a:cubicBezTo>
                    <a:cubicBezTo>
                      <a:pt x="0" y="28"/>
                      <a:pt x="0" y="16"/>
                      <a:pt x="7" y="8"/>
                    </a:cubicBezTo>
                    <a:cubicBezTo>
                      <a:pt x="14" y="1"/>
                      <a:pt x="26" y="0"/>
                      <a:pt x="34"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Freeform 29"/>
              <p:cNvSpPr>
                <a:spLocks/>
              </p:cNvSpPr>
              <p:nvPr/>
            </p:nvSpPr>
            <p:spPr bwMode="auto">
              <a:xfrm>
                <a:off x="7601450" y="1614026"/>
                <a:ext cx="286753" cy="190626"/>
              </a:xfrm>
              <a:custGeom>
                <a:avLst/>
                <a:gdLst>
                  <a:gd name="T0" fmla="*/ 1 w 149"/>
                  <a:gd name="T1" fmla="*/ 92 h 99"/>
                  <a:gd name="T2" fmla="*/ 1 w 149"/>
                  <a:gd name="T3" fmla="*/ 85 h 99"/>
                  <a:gd name="T4" fmla="*/ 27 w 149"/>
                  <a:gd name="T5" fmla="*/ 38 h 99"/>
                  <a:gd name="T6" fmla="*/ 125 w 149"/>
                  <a:gd name="T7" fmla="*/ 8 h 99"/>
                  <a:gd name="T8" fmla="*/ 142 w 149"/>
                  <a:gd name="T9" fmla="*/ 13 h 99"/>
                  <a:gd name="T10" fmla="*/ 148 w 149"/>
                  <a:gd name="T11" fmla="*/ 26 h 99"/>
                  <a:gd name="T12" fmla="*/ 136 w 149"/>
                  <a:gd name="T13" fmla="*/ 34 h 99"/>
                  <a:gd name="T14" fmla="*/ 131 w 149"/>
                  <a:gd name="T15" fmla="*/ 32 h 99"/>
                  <a:gd name="T16" fmla="*/ 104 w 149"/>
                  <a:gd name="T17" fmla="*/ 27 h 99"/>
                  <a:gd name="T18" fmla="*/ 56 w 149"/>
                  <a:gd name="T19" fmla="*/ 41 h 99"/>
                  <a:gd name="T20" fmla="*/ 32 w 149"/>
                  <a:gd name="T21" fmla="*/ 66 h 99"/>
                  <a:gd name="T22" fmla="*/ 24 w 149"/>
                  <a:gd name="T23" fmla="*/ 84 h 99"/>
                  <a:gd name="T24" fmla="*/ 21 w 149"/>
                  <a:gd name="T25" fmla="*/ 92 h 99"/>
                  <a:gd name="T26" fmla="*/ 11 w 149"/>
                  <a:gd name="T27" fmla="*/ 99 h 99"/>
                  <a:gd name="T28" fmla="*/ 1 w 149"/>
                  <a:gd name="T29" fmla="*/ 92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9" h="99">
                    <a:moveTo>
                      <a:pt x="1" y="92"/>
                    </a:moveTo>
                    <a:cubicBezTo>
                      <a:pt x="0" y="90"/>
                      <a:pt x="0" y="87"/>
                      <a:pt x="1" y="85"/>
                    </a:cubicBezTo>
                    <a:cubicBezTo>
                      <a:pt x="6" y="67"/>
                      <a:pt x="14" y="51"/>
                      <a:pt x="27" y="38"/>
                    </a:cubicBezTo>
                    <a:cubicBezTo>
                      <a:pt x="54" y="10"/>
                      <a:pt x="87" y="0"/>
                      <a:pt x="125" y="8"/>
                    </a:cubicBezTo>
                    <a:cubicBezTo>
                      <a:pt x="131" y="9"/>
                      <a:pt x="136" y="11"/>
                      <a:pt x="142" y="13"/>
                    </a:cubicBezTo>
                    <a:cubicBezTo>
                      <a:pt x="147" y="15"/>
                      <a:pt x="149" y="20"/>
                      <a:pt x="148" y="26"/>
                    </a:cubicBezTo>
                    <a:cubicBezTo>
                      <a:pt x="146" y="31"/>
                      <a:pt x="141" y="34"/>
                      <a:pt x="136" y="34"/>
                    </a:cubicBezTo>
                    <a:cubicBezTo>
                      <a:pt x="134" y="33"/>
                      <a:pt x="133" y="33"/>
                      <a:pt x="131" y="32"/>
                    </a:cubicBezTo>
                    <a:cubicBezTo>
                      <a:pt x="122" y="29"/>
                      <a:pt x="113" y="27"/>
                      <a:pt x="104" y="27"/>
                    </a:cubicBezTo>
                    <a:cubicBezTo>
                      <a:pt x="86" y="27"/>
                      <a:pt x="71" y="31"/>
                      <a:pt x="56" y="41"/>
                    </a:cubicBezTo>
                    <a:cubicBezTo>
                      <a:pt x="47" y="48"/>
                      <a:pt x="39" y="56"/>
                      <a:pt x="32" y="66"/>
                    </a:cubicBezTo>
                    <a:cubicBezTo>
                      <a:pt x="29" y="71"/>
                      <a:pt x="26" y="78"/>
                      <a:pt x="24" y="84"/>
                    </a:cubicBezTo>
                    <a:cubicBezTo>
                      <a:pt x="23" y="87"/>
                      <a:pt x="22" y="90"/>
                      <a:pt x="21" y="92"/>
                    </a:cubicBezTo>
                    <a:cubicBezTo>
                      <a:pt x="19" y="96"/>
                      <a:pt x="16" y="98"/>
                      <a:pt x="11" y="99"/>
                    </a:cubicBezTo>
                    <a:cubicBezTo>
                      <a:pt x="7" y="99"/>
                      <a:pt x="3" y="96"/>
                      <a:pt x="1" y="92"/>
                    </a:cubicBezTo>
                    <a:close/>
                  </a:path>
                </a:pathLst>
              </a:custGeom>
              <a:solidFill>
                <a:schemeClr val="tx2">
                  <a:lumMod val="40000"/>
                  <a:lumOff val="60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5" name="Freeform 30"/>
              <p:cNvSpPr>
                <a:spLocks/>
              </p:cNvSpPr>
              <p:nvPr/>
            </p:nvSpPr>
            <p:spPr bwMode="auto">
              <a:xfrm>
                <a:off x="7674768" y="1697119"/>
                <a:ext cx="190626" cy="134415"/>
              </a:xfrm>
              <a:custGeom>
                <a:avLst/>
                <a:gdLst>
                  <a:gd name="T0" fmla="*/ 38 w 99"/>
                  <a:gd name="T1" fmla="*/ 7 h 70"/>
                  <a:gd name="T2" fmla="*/ 86 w 99"/>
                  <a:gd name="T3" fmla="*/ 6 h 70"/>
                  <a:gd name="T4" fmla="*/ 95 w 99"/>
                  <a:gd name="T5" fmla="*/ 10 h 70"/>
                  <a:gd name="T6" fmla="*/ 97 w 99"/>
                  <a:gd name="T7" fmla="*/ 24 h 70"/>
                  <a:gd name="T8" fmla="*/ 84 w 99"/>
                  <a:gd name="T9" fmla="*/ 30 h 70"/>
                  <a:gd name="T10" fmla="*/ 76 w 99"/>
                  <a:gd name="T11" fmla="*/ 28 h 70"/>
                  <a:gd name="T12" fmla="*/ 27 w 99"/>
                  <a:gd name="T13" fmla="*/ 52 h 70"/>
                  <a:gd name="T14" fmla="*/ 24 w 99"/>
                  <a:gd name="T15" fmla="*/ 62 h 70"/>
                  <a:gd name="T16" fmla="*/ 10 w 99"/>
                  <a:gd name="T17" fmla="*/ 68 h 70"/>
                  <a:gd name="T18" fmla="*/ 1 w 99"/>
                  <a:gd name="T19" fmla="*/ 56 h 70"/>
                  <a:gd name="T20" fmla="*/ 5 w 99"/>
                  <a:gd name="T21" fmla="*/ 44 h 70"/>
                  <a:gd name="T22" fmla="*/ 24 w 99"/>
                  <a:gd name="T23" fmla="*/ 16 h 70"/>
                  <a:gd name="T24" fmla="*/ 37 w 99"/>
                  <a:gd name="T25" fmla="*/ 7 h 70"/>
                  <a:gd name="T26" fmla="*/ 38 w 99"/>
                  <a:gd name="T27" fmla="*/ 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70">
                    <a:moveTo>
                      <a:pt x="38" y="7"/>
                    </a:moveTo>
                    <a:cubicBezTo>
                      <a:pt x="53" y="0"/>
                      <a:pt x="69" y="0"/>
                      <a:pt x="86" y="6"/>
                    </a:cubicBezTo>
                    <a:cubicBezTo>
                      <a:pt x="89" y="7"/>
                      <a:pt x="93" y="8"/>
                      <a:pt x="95" y="10"/>
                    </a:cubicBezTo>
                    <a:cubicBezTo>
                      <a:pt x="99" y="14"/>
                      <a:pt x="99" y="20"/>
                      <a:pt x="97" y="24"/>
                    </a:cubicBezTo>
                    <a:cubicBezTo>
                      <a:pt x="94" y="29"/>
                      <a:pt x="89" y="31"/>
                      <a:pt x="84" y="30"/>
                    </a:cubicBezTo>
                    <a:cubicBezTo>
                      <a:pt x="81" y="29"/>
                      <a:pt x="78" y="28"/>
                      <a:pt x="76" y="28"/>
                    </a:cubicBezTo>
                    <a:cubicBezTo>
                      <a:pt x="55" y="21"/>
                      <a:pt x="34" y="32"/>
                      <a:pt x="27" y="52"/>
                    </a:cubicBezTo>
                    <a:cubicBezTo>
                      <a:pt x="26" y="56"/>
                      <a:pt x="25" y="59"/>
                      <a:pt x="24" y="62"/>
                    </a:cubicBezTo>
                    <a:cubicBezTo>
                      <a:pt x="22" y="67"/>
                      <a:pt x="16" y="70"/>
                      <a:pt x="10" y="68"/>
                    </a:cubicBezTo>
                    <a:cubicBezTo>
                      <a:pt x="4" y="67"/>
                      <a:pt x="0" y="61"/>
                      <a:pt x="1" y="56"/>
                    </a:cubicBezTo>
                    <a:cubicBezTo>
                      <a:pt x="2" y="52"/>
                      <a:pt x="3" y="48"/>
                      <a:pt x="5" y="44"/>
                    </a:cubicBezTo>
                    <a:cubicBezTo>
                      <a:pt x="9" y="33"/>
                      <a:pt x="15" y="24"/>
                      <a:pt x="24" y="16"/>
                    </a:cubicBezTo>
                    <a:cubicBezTo>
                      <a:pt x="28" y="13"/>
                      <a:pt x="33" y="10"/>
                      <a:pt x="37" y="7"/>
                    </a:cubicBezTo>
                    <a:lnTo>
                      <a:pt x="38" y="7"/>
                    </a:lnTo>
                    <a:close/>
                  </a:path>
                </a:pathLst>
              </a:custGeom>
              <a:solidFill>
                <a:schemeClr val="tx2">
                  <a:lumMod val="40000"/>
                  <a:lumOff val="60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Freeform 31"/>
              <p:cNvSpPr>
                <a:spLocks/>
              </p:cNvSpPr>
              <p:nvPr/>
            </p:nvSpPr>
            <p:spPr bwMode="auto">
              <a:xfrm>
                <a:off x="7755417" y="1783471"/>
                <a:ext cx="83093" cy="83093"/>
              </a:xfrm>
              <a:custGeom>
                <a:avLst/>
                <a:gdLst>
                  <a:gd name="T0" fmla="*/ 4 w 43"/>
                  <a:gd name="T1" fmla="*/ 30 h 43"/>
                  <a:gd name="T2" fmla="*/ 13 w 43"/>
                  <a:gd name="T3" fmla="*/ 5 h 43"/>
                  <a:gd name="T4" fmla="*/ 39 w 43"/>
                  <a:gd name="T5" fmla="*/ 13 h 43"/>
                  <a:gd name="T6" fmla="*/ 30 w 43"/>
                  <a:gd name="T7" fmla="*/ 39 h 43"/>
                  <a:gd name="T8" fmla="*/ 4 w 43"/>
                  <a:gd name="T9" fmla="*/ 30 h 43"/>
                </a:gdLst>
                <a:ahLst/>
                <a:cxnLst>
                  <a:cxn ang="0">
                    <a:pos x="T0" y="T1"/>
                  </a:cxn>
                  <a:cxn ang="0">
                    <a:pos x="T2" y="T3"/>
                  </a:cxn>
                  <a:cxn ang="0">
                    <a:pos x="T4" y="T5"/>
                  </a:cxn>
                  <a:cxn ang="0">
                    <a:pos x="T6" y="T7"/>
                  </a:cxn>
                  <a:cxn ang="0">
                    <a:pos x="T8" y="T9"/>
                  </a:cxn>
                </a:cxnLst>
                <a:rect l="0" t="0" r="r" b="b"/>
                <a:pathLst>
                  <a:path w="43" h="43">
                    <a:moveTo>
                      <a:pt x="4" y="30"/>
                    </a:moveTo>
                    <a:cubicBezTo>
                      <a:pt x="0" y="21"/>
                      <a:pt x="4" y="9"/>
                      <a:pt x="13" y="5"/>
                    </a:cubicBezTo>
                    <a:cubicBezTo>
                      <a:pt x="22" y="0"/>
                      <a:pt x="34" y="4"/>
                      <a:pt x="39" y="13"/>
                    </a:cubicBezTo>
                    <a:cubicBezTo>
                      <a:pt x="43" y="22"/>
                      <a:pt x="39" y="34"/>
                      <a:pt x="30" y="39"/>
                    </a:cubicBezTo>
                    <a:cubicBezTo>
                      <a:pt x="21" y="43"/>
                      <a:pt x="9" y="40"/>
                      <a:pt x="4" y="30"/>
                    </a:cubicBezTo>
                    <a:close/>
                  </a:path>
                </a:pathLst>
              </a:custGeom>
              <a:solidFill>
                <a:schemeClr val="tx2">
                  <a:lumMod val="40000"/>
                  <a:lumOff val="60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Freeform 32"/>
              <p:cNvSpPr>
                <a:spLocks/>
              </p:cNvSpPr>
              <p:nvPr/>
            </p:nvSpPr>
            <p:spPr bwMode="auto">
              <a:xfrm>
                <a:off x="4321717" y="5978044"/>
                <a:ext cx="281864" cy="175147"/>
              </a:xfrm>
              <a:custGeom>
                <a:avLst/>
                <a:gdLst>
                  <a:gd name="T0" fmla="*/ 108 w 146"/>
                  <a:gd name="T1" fmla="*/ 0 h 91"/>
                  <a:gd name="T2" fmla="*/ 109 w 146"/>
                  <a:gd name="T3" fmla="*/ 1 h 91"/>
                  <a:gd name="T4" fmla="*/ 145 w 146"/>
                  <a:gd name="T5" fmla="*/ 28 h 91"/>
                  <a:gd name="T6" fmla="*/ 146 w 146"/>
                  <a:gd name="T7" fmla="*/ 29 h 91"/>
                  <a:gd name="T8" fmla="*/ 107 w 146"/>
                  <a:gd name="T9" fmla="*/ 58 h 91"/>
                  <a:gd name="T10" fmla="*/ 107 w 146"/>
                  <a:gd name="T11" fmla="*/ 39 h 91"/>
                  <a:gd name="T12" fmla="*/ 106 w 146"/>
                  <a:gd name="T13" fmla="*/ 39 h 91"/>
                  <a:gd name="T14" fmla="*/ 49 w 146"/>
                  <a:gd name="T15" fmla="*/ 39 h 91"/>
                  <a:gd name="T16" fmla="*/ 20 w 146"/>
                  <a:gd name="T17" fmla="*/ 70 h 91"/>
                  <a:gd name="T18" fmla="*/ 21 w 146"/>
                  <a:gd name="T19" fmla="*/ 77 h 91"/>
                  <a:gd name="T20" fmla="*/ 21 w 146"/>
                  <a:gd name="T21" fmla="*/ 79 h 91"/>
                  <a:gd name="T22" fmla="*/ 6 w 146"/>
                  <a:gd name="T23" fmla="*/ 91 h 91"/>
                  <a:gd name="T24" fmla="*/ 2 w 146"/>
                  <a:gd name="T25" fmla="*/ 82 h 91"/>
                  <a:gd name="T26" fmla="*/ 1 w 146"/>
                  <a:gd name="T27" fmla="*/ 73 h 91"/>
                  <a:gd name="T28" fmla="*/ 0 w 146"/>
                  <a:gd name="T29" fmla="*/ 71 h 91"/>
                  <a:gd name="T30" fmla="*/ 0 w 146"/>
                  <a:gd name="T31" fmla="*/ 65 h 91"/>
                  <a:gd name="T32" fmla="*/ 1 w 146"/>
                  <a:gd name="T33" fmla="*/ 60 h 91"/>
                  <a:gd name="T34" fmla="*/ 18 w 146"/>
                  <a:gd name="T35" fmla="*/ 30 h 91"/>
                  <a:gd name="T36" fmla="*/ 50 w 146"/>
                  <a:gd name="T37" fmla="*/ 19 h 91"/>
                  <a:gd name="T38" fmla="*/ 105 w 146"/>
                  <a:gd name="T39" fmla="*/ 19 h 91"/>
                  <a:gd name="T40" fmla="*/ 107 w 146"/>
                  <a:gd name="T41" fmla="*/ 19 h 91"/>
                  <a:gd name="T42" fmla="*/ 107 w 146"/>
                  <a:gd name="T43" fmla="*/ 0 h 91"/>
                  <a:gd name="T44" fmla="*/ 108 w 146"/>
                  <a:gd name="T45"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6" h="91">
                    <a:moveTo>
                      <a:pt x="108" y="0"/>
                    </a:moveTo>
                    <a:cubicBezTo>
                      <a:pt x="108" y="0"/>
                      <a:pt x="108" y="1"/>
                      <a:pt x="109" y="1"/>
                    </a:cubicBezTo>
                    <a:cubicBezTo>
                      <a:pt x="121" y="10"/>
                      <a:pt x="133" y="19"/>
                      <a:pt x="145" y="28"/>
                    </a:cubicBezTo>
                    <a:cubicBezTo>
                      <a:pt x="145" y="28"/>
                      <a:pt x="145" y="28"/>
                      <a:pt x="146" y="29"/>
                    </a:cubicBezTo>
                    <a:cubicBezTo>
                      <a:pt x="133" y="39"/>
                      <a:pt x="120" y="48"/>
                      <a:pt x="107" y="58"/>
                    </a:cubicBezTo>
                    <a:cubicBezTo>
                      <a:pt x="107" y="52"/>
                      <a:pt x="107" y="45"/>
                      <a:pt x="107" y="39"/>
                    </a:cubicBezTo>
                    <a:cubicBezTo>
                      <a:pt x="107" y="39"/>
                      <a:pt x="106" y="39"/>
                      <a:pt x="106" y="39"/>
                    </a:cubicBezTo>
                    <a:cubicBezTo>
                      <a:pt x="87" y="39"/>
                      <a:pt x="68" y="39"/>
                      <a:pt x="49" y="39"/>
                    </a:cubicBezTo>
                    <a:cubicBezTo>
                      <a:pt x="32" y="39"/>
                      <a:pt x="19" y="53"/>
                      <a:pt x="20" y="70"/>
                    </a:cubicBezTo>
                    <a:cubicBezTo>
                      <a:pt x="20" y="72"/>
                      <a:pt x="21" y="75"/>
                      <a:pt x="21" y="77"/>
                    </a:cubicBezTo>
                    <a:cubicBezTo>
                      <a:pt x="21" y="78"/>
                      <a:pt x="21" y="79"/>
                      <a:pt x="21" y="79"/>
                    </a:cubicBezTo>
                    <a:cubicBezTo>
                      <a:pt x="16" y="83"/>
                      <a:pt x="11" y="87"/>
                      <a:pt x="6" y="91"/>
                    </a:cubicBezTo>
                    <a:cubicBezTo>
                      <a:pt x="5" y="88"/>
                      <a:pt x="3" y="85"/>
                      <a:pt x="2" y="82"/>
                    </a:cubicBezTo>
                    <a:cubicBezTo>
                      <a:pt x="2" y="79"/>
                      <a:pt x="1" y="76"/>
                      <a:pt x="1" y="73"/>
                    </a:cubicBezTo>
                    <a:cubicBezTo>
                      <a:pt x="0" y="71"/>
                      <a:pt x="0" y="71"/>
                      <a:pt x="0" y="71"/>
                    </a:cubicBezTo>
                    <a:cubicBezTo>
                      <a:pt x="0" y="69"/>
                      <a:pt x="0" y="67"/>
                      <a:pt x="0" y="65"/>
                    </a:cubicBezTo>
                    <a:cubicBezTo>
                      <a:pt x="0" y="63"/>
                      <a:pt x="1" y="62"/>
                      <a:pt x="1" y="60"/>
                    </a:cubicBezTo>
                    <a:cubicBezTo>
                      <a:pt x="3" y="48"/>
                      <a:pt x="9" y="38"/>
                      <a:pt x="18" y="30"/>
                    </a:cubicBezTo>
                    <a:cubicBezTo>
                      <a:pt x="28" y="23"/>
                      <a:pt x="38" y="19"/>
                      <a:pt x="50" y="19"/>
                    </a:cubicBezTo>
                    <a:cubicBezTo>
                      <a:pt x="68" y="19"/>
                      <a:pt x="87" y="19"/>
                      <a:pt x="105" y="19"/>
                    </a:cubicBezTo>
                    <a:cubicBezTo>
                      <a:pt x="106" y="19"/>
                      <a:pt x="107" y="19"/>
                      <a:pt x="107" y="19"/>
                    </a:cubicBezTo>
                    <a:cubicBezTo>
                      <a:pt x="107" y="13"/>
                      <a:pt x="107" y="6"/>
                      <a:pt x="107" y="0"/>
                    </a:cubicBezTo>
                    <a:cubicBezTo>
                      <a:pt x="108" y="0"/>
                      <a:pt x="108" y="0"/>
                      <a:pt x="108" y="0"/>
                    </a:cubicBezTo>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8" name="Freeform 33"/>
              <p:cNvSpPr>
                <a:spLocks/>
              </p:cNvSpPr>
              <p:nvPr/>
            </p:nvSpPr>
            <p:spPr bwMode="auto">
              <a:xfrm>
                <a:off x="4341268" y="6064395"/>
                <a:ext cx="281050" cy="175147"/>
              </a:xfrm>
              <a:custGeom>
                <a:avLst/>
                <a:gdLst>
                  <a:gd name="T0" fmla="*/ 39 w 146"/>
                  <a:gd name="T1" fmla="*/ 91 h 91"/>
                  <a:gd name="T2" fmla="*/ 38 w 146"/>
                  <a:gd name="T3" fmla="*/ 90 h 91"/>
                  <a:gd name="T4" fmla="*/ 1 w 146"/>
                  <a:gd name="T5" fmla="*/ 63 h 91"/>
                  <a:gd name="T6" fmla="*/ 0 w 146"/>
                  <a:gd name="T7" fmla="*/ 62 h 91"/>
                  <a:gd name="T8" fmla="*/ 39 w 146"/>
                  <a:gd name="T9" fmla="*/ 33 h 91"/>
                  <a:gd name="T10" fmla="*/ 39 w 146"/>
                  <a:gd name="T11" fmla="*/ 52 h 91"/>
                  <a:gd name="T12" fmla="*/ 40 w 146"/>
                  <a:gd name="T13" fmla="*/ 52 h 91"/>
                  <a:gd name="T14" fmla="*/ 97 w 146"/>
                  <a:gd name="T15" fmla="*/ 52 h 91"/>
                  <a:gd name="T16" fmla="*/ 126 w 146"/>
                  <a:gd name="T17" fmla="*/ 21 h 91"/>
                  <a:gd name="T18" fmla="*/ 125 w 146"/>
                  <a:gd name="T19" fmla="*/ 13 h 91"/>
                  <a:gd name="T20" fmla="*/ 125 w 146"/>
                  <a:gd name="T21" fmla="*/ 12 h 91"/>
                  <a:gd name="T22" fmla="*/ 140 w 146"/>
                  <a:gd name="T23" fmla="*/ 0 h 91"/>
                  <a:gd name="T24" fmla="*/ 144 w 146"/>
                  <a:gd name="T25" fmla="*/ 9 h 91"/>
                  <a:gd name="T26" fmla="*/ 146 w 146"/>
                  <a:gd name="T27" fmla="*/ 18 h 91"/>
                  <a:gd name="T28" fmla="*/ 146 w 146"/>
                  <a:gd name="T29" fmla="*/ 19 h 91"/>
                  <a:gd name="T30" fmla="*/ 146 w 146"/>
                  <a:gd name="T31" fmla="*/ 26 h 91"/>
                  <a:gd name="T32" fmla="*/ 145 w 146"/>
                  <a:gd name="T33" fmla="*/ 30 h 91"/>
                  <a:gd name="T34" fmla="*/ 128 w 146"/>
                  <a:gd name="T35" fmla="*/ 61 h 91"/>
                  <a:gd name="T36" fmla="*/ 96 w 146"/>
                  <a:gd name="T37" fmla="*/ 71 h 91"/>
                  <a:gd name="T38" fmla="*/ 41 w 146"/>
                  <a:gd name="T39" fmla="*/ 71 h 91"/>
                  <a:gd name="T40" fmla="*/ 39 w 146"/>
                  <a:gd name="T41" fmla="*/ 71 h 91"/>
                  <a:gd name="T42" fmla="*/ 39 w 146"/>
                  <a:gd name="T43" fmla="*/ 91 h 91"/>
                  <a:gd name="T44" fmla="*/ 39 w 146"/>
                  <a:gd name="T45"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6" h="91">
                    <a:moveTo>
                      <a:pt x="39" y="91"/>
                    </a:moveTo>
                    <a:cubicBezTo>
                      <a:pt x="38" y="91"/>
                      <a:pt x="38" y="90"/>
                      <a:pt x="38" y="90"/>
                    </a:cubicBezTo>
                    <a:cubicBezTo>
                      <a:pt x="26" y="81"/>
                      <a:pt x="13" y="72"/>
                      <a:pt x="1" y="63"/>
                    </a:cubicBezTo>
                    <a:cubicBezTo>
                      <a:pt x="1" y="63"/>
                      <a:pt x="1" y="62"/>
                      <a:pt x="0" y="62"/>
                    </a:cubicBezTo>
                    <a:cubicBezTo>
                      <a:pt x="13" y="52"/>
                      <a:pt x="26" y="42"/>
                      <a:pt x="39" y="33"/>
                    </a:cubicBezTo>
                    <a:cubicBezTo>
                      <a:pt x="39" y="39"/>
                      <a:pt x="39" y="45"/>
                      <a:pt x="39" y="52"/>
                    </a:cubicBezTo>
                    <a:cubicBezTo>
                      <a:pt x="39" y="52"/>
                      <a:pt x="40" y="52"/>
                      <a:pt x="40" y="52"/>
                    </a:cubicBezTo>
                    <a:cubicBezTo>
                      <a:pt x="59" y="52"/>
                      <a:pt x="78" y="52"/>
                      <a:pt x="97" y="52"/>
                    </a:cubicBezTo>
                    <a:cubicBezTo>
                      <a:pt x="114" y="52"/>
                      <a:pt x="127" y="38"/>
                      <a:pt x="126" y="21"/>
                    </a:cubicBezTo>
                    <a:cubicBezTo>
                      <a:pt x="126" y="19"/>
                      <a:pt x="125" y="16"/>
                      <a:pt x="125" y="13"/>
                    </a:cubicBezTo>
                    <a:cubicBezTo>
                      <a:pt x="125" y="13"/>
                      <a:pt x="125" y="12"/>
                      <a:pt x="125" y="12"/>
                    </a:cubicBezTo>
                    <a:cubicBezTo>
                      <a:pt x="130" y="8"/>
                      <a:pt x="135" y="4"/>
                      <a:pt x="140" y="0"/>
                    </a:cubicBezTo>
                    <a:cubicBezTo>
                      <a:pt x="142" y="3"/>
                      <a:pt x="143" y="6"/>
                      <a:pt x="144" y="9"/>
                    </a:cubicBezTo>
                    <a:cubicBezTo>
                      <a:pt x="145" y="12"/>
                      <a:pt x="145" y="15"/>
                      <a:pt x="146" y="18"/>
                    </a:cubicBezTo>
                    <a:cubicBezTo>
                      <a:pt x="146" y="19"/>
                      <a:pt x="146" y="19"/>
                      <a:pt x="146" y="19"/>
                    </a:cubicBezTo>
                    <a:cubicBezTo>
                      <a:pt x="146" y="21"/>
                      <a:pt x="146" y="24"/>
                      <a:pt x="146" y="26"/>
                    </a:cubicBezTo>
                    <a:cubicBezTo>
                      <a:pt x="146" y="27"/>
                      <a:pt x="145" y="29"/>
                      <a:pt x="145" y="30"/>
                    </a:cubicBezTo>
                    <a:cubicBezTo>
                      <a:pt x="143" y="43"/>
                      <a:pt x="137" y="53"/>
                      <a:pt x="128" y="61"/>
                    </a:cubicBezTo>
                    <a:cubicBezTo>
                      <a:pt x="119" y="68"/>
                      <a:pt x="108" y="72"/>
                      <a:pt x="96" y="71"/>
                    </a:cubicBezTo>
                    <a:cubicBezTo>
                      <a:pt x="78" y="71"/>
                      <a:pt x="59" y="71"/>
                      <a:pt x="41" y="71"/>
                    </a:cubicBezTo>
                    <a:cubicBezTo>
                      <a:pt x="40" y="71"/>
                      <a:pt x="40" y="71"/>
                      <a:pt x="39" y="71"/>
                    </a:cubicBezTo>
                    <a:cubicBezTo>
                      <a:pt x="39" y="78"/>
                      <a:pt x="39" y="84"/>
                      <a:pt x="39" y="91"/>
                    </a:cubicBezTo>
                    <a:cubicBezTo>
                      <a:pt x="39" y="91"/>
                      <a:pt x="39" y="91"/>
                      <a:pt x="39" y="91"/>
                    </a:cubicBezTo>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Freeform 34"/>
              <p:cNvSpPr>
                <a:spLocks noEditPoints="1"/>
              </p:cNvSpPr>
              <p:nvPr/>
            </p:nvSpPr>
            <p:spPr bwMode="auto">
              <a:xfrm>
                <a:off x="7933009" y="1644983"/>
                <a:ext cx="866775" cy="866775"/>
              </a:xfrm>
              <a:custGeom>
                <a:avLst/>
                <a:gdLst>
                  <a:gd name="T0" fmla="*/ 447 w 450"/>
                  <a:gd name="T1" fmla="*/ 224 h 450"/>
                  <a:gd name="T2" fmla="*/ 446 w 450"/>
                  <a:gd name="T3" fmla="*/ 186 h 450"/>
                  <a:gd name="T4" fmla="*/ 435 w 450"/>
                  <a:gd name="T5" fmla="*/ 164 h 450"/>
                  <a:gd name="T6" fmla="*/ 425 w 450"/>
                  <a:gd name="T7" fmla="*/ 131 h 450"/>
                  <a:gd name="T8" fmla="*/ 407 w 450"/>
                  <a:gd name="T9" fmla="*/ 100 h 450"/>
                  <a:gd name="T10" fmla="*/ 388 w 450"/>
                  <a:gd name="T11" fmla="*/ 70 h 450"/>
                  <a:gd name="T12" fmla="*/ 351 w 450"/>
                  <a:gd name="T13" fmla="*/ 39 h 450"/>
                  <a:gd name="T14" fmla="*/ 331 w 450"/>
                  <a:gd name="T15" fmla="*/ 27 h 450"/>
                  <a:gd name="T16" fmla="*/ 299 w 450"/>
                  <a:gd name="T17" fmla="*/ 13 h 450"/>
                  <a:gd name="T18" fmla="*/ 252 w 450"/>
                  <a:gd name="T19" fmla="*/ 2 h 450"/>
                  <a:gd name="T20" fmla="*/ 228 w 450"/>
                  <a:gd name="T21" fmla="*/ 2 h 450"/>
                  <a:gd name="T22" fmla="*/ 193 w 450"/>
                  <a:gd name="T23" fmla="*/ 6 h 450"/>
                  <a:gd name="T24" fmla="*/ 182 w 450"/>
                  <a:gd name="T25" fmla="*/ 8 h 450"/>
                  <a:gd name="T26" fmla="*/ 148 w 450"/>
                  <a:gd name="T27" fmla="*/ 14 h 450"/>
                  <a:gd name="T28" fmla="*/ 125 w 450"/>
                  <a:gd name="T29" fmla="*/ 24 h 450"/>
                  <a:gd name="T30" fmla="*/ 115 w 450"/>
                  <a:gd name="T31" fmla="*/ 51 h 450"/>
                  <a:gd name="T32" fmla="*/ 88 w 450"/>
                  <a:gd name="T33" fmla="*/ 51 h 450"/>
                  <a:gd name="T34" fmla="*/ 69 w 450"/>
                  <a:gd name="T35" fmla="*/ 65 h 450"/>
                  <a:gd name="T36" fmla="*/ 66 w 450"/>
                  <a:gd name="T37" fmla="*/ 92 h 450"/>
                  <a:gd name="T38" fmla="*/ 40 w 450"/>
                  <a:gd name="T39" fmla="*/ 100 h 450"/>
                  <a:gd name="T40" fmla="*/ 28 w 450"/>
                  <a:gd name="T41" fmla="*/ 120 h 450"/>
                  <a:gd name="T42" fmla="*/ 32 w 450"/>
                  <a:gd name="T43" fmla="*/ 147 h 450"/>
                  <a:gd name="T44" fmla="*/ 12 w 450"/>
                  <a:gd name="T45" fmla="*/ 164 h 450"/>
                  <a:gd name="T46" fmla="*/ 3 w 450"/>
                  <a:gd name="T47" fmla="*/ 185 h 450"/>
                  <a:gd name="T48" fmla="*/ 17 w 450"/>
                  <a:gd name="T49" fmla="*/ 209 h 450"/>
                  <a:gd name="T50" fmla="*/ 2 w 450"/>
                  <a:gd name="T51" fmla="*/ 231 h 450"/>
                  <a:gd name="T52" fmla="*/ 4 w 450"/>
                  <a:gd name="T53" fmla="*/ 254 h 450"/>
                  <a:gd name="T54" fmla="*/ 7 w 450"/>
                  <a:gd name="T55" fmla="*/ 265 h 450"/>
                  <a:gd name="T56" fmla="*/ 15 w 450"/>
                  <a:gd name="T57" fmla="*/ 299 h 450"/>
                  <a:gd name="T58" fmla="*/ 23 w 450"/>
                  <a:gd name="T59" fmla="*/ 320 h 450"/>
                  <a:gd name="T60" fmla="*/ 41 w 450"/>
                  <a:gd name="T61" fmla="*/ 348 h 450"/>
                  <a:gd name="T62" fmla="*/ 48 w 450"/>
                  <a:gd name="T63" fmla="*/ 358 h 450"/>
                  <a:gd name="T64" fmla="*/ 70 w 450"/>
                  <a:gd name="T65" fmla="*/ 384 h 450"/>
                  <a:gd name="T66" fmla="*/ 95 w 450"/>
                  <a:gd name="T67" fmla="*/ 408 h 450"/>
                  <a:gd name="T68" fmla="*/ 116 w 450"/>
                  <a:gd name="T69" fmla="*/ 418 h 450"/>
                  <a:gd name="T70" fmla="*/ 147 w 450"/>
                  <a:gd name="T71" fmla="*/ 433 h 450"/>
                  <a:gd name="T72" fmla="*/ 180 w 450"/>
                  <a:gd name="T73" fmla="*/ 440 h 450"/>
                  <a:gd name="T74" fmla="*/ 191 w 450"/>
                  <a:gd name="T75" fmla="*/ 443 h 450"/>
                  <a:gd name="T76" fmla="*/ 226 w 450"/>
                  <a:gd name="T77" fmla="*/ 449 h 450"/>
                  <a:gd name="T78" fmla="*/ 250 w 450"/>
                  <a:gd name="T79" fmla="*/ 448 h 450"/>
                  <a:gd name="T80" fmla="*/ 295 w 450"/>
                  <a:gd name="T81" fmla="*/ 438 h 450"/>
                  <a:gd name="T82" fmla="*/ 325 w 450"/>
                  <a:gd name="T83" fmla="*/ 421 h 450"/>
                  <a:gd name="T84" fmla="*/ 354 w 450"/>
                  <a:gd name="T85" fmla="*/ 384 h 450"/>
                  <a:gd name="T86" fmla="*/ 381 w 450"/>
                  <a:gd name="T87" fmla="*/ 380 h 450"/>
                  <a:gd name="T88" fmla="*/ 406 w 450"/>
                  <a:gd name="T89" fmla="*/ 355 h 450"/>
                  <a:gd name="T90" fmla="*/ 425 w 450"/>
                  <a:gd name="T91" fmla="*/ 325 h 450"/>
                  <a:gd name="T92" fmla="*/ 431 w 450"/>
                  <a:gd name="T93" fmla="*/ 304 h 450"/>
                  <a:gd name="T94" fmla="*/ 421 w 450"/>
                  <a:gd name="T95" fmla="*/ 276 h 450"/>
                  <a:gd name="T96" fmla="*/ 445 w 450"/>
                  <a:gd name="T97" fmla="*/ 257 h 450"/>
                  <a:gd name="T98" fmla="*/ 447 w 450"/>
                  <a:gd name="T99" fmla="*/ 234 h 450"/>
                  <a:gd name="T100" fmla="*/ 280 w 450"/>
                  <a:gd name="T101" fmla="*/ 313 h 450"/>
                  <a:gd name="T102" fmla="*/ 277 w 450"/>
                  <a:gd name="T103" fmla="*/ 75 h 450"/>
                  <a:gd name="T104" fmla="*/ 120 w 450"/>
                  <a:gd name="T105" fmla="*/ 170 h 450"/>
                  <a:gd name="T106" fmla="*/ 125 w 450"/>
                  <a:gd name="T107" fmla="*/ 287 h 450"/>
                  <a:gd name="T108" fmla="*/ 231 w 450"/>
                  <a:gd name="T109" fmla="*/ 399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50" h="450">
                    <a:moveTo>
                      <a:pt x="447" y="234"/>
                    </a:moveTo>
                    <a:cubicBezTo>
                      <a:pt x="448" y="234"/>
                      <a:pt x="449" y="234"/>
                      <a:pt x="449" y="234"/>
                    </a:cubicBezTo>
                    <a:cubicBezTo>
                      <a:pt x="450" y="230"/>
                      <a:pt x="449" y="226"/>
                      <a:pt x="449" y="222"/>
                    </a:cubicBezTo>
                    <a:cubicBezTo>
                      <a:pt x="449" y="222"/>
                      <a:pt x="448" y="223"/>
                      <a:pt x="447" y="223"/>
                    </a:cubicBezTo>
                    <a:cubicBezTo>
                      <a:pt x="447" y="223"/>
                      <a:pt x="447" y="224"/>
                      <a:pt x="447" y="224"/>
                    </a:cubicBezTo>
                    <a:cubicBezTo>
                      <a:pt x="447" y="224"/>
                      <a:pt x="447" y="224"/>
                      <a:pt x="447" y="224"/>
                    </a:cubicBezTo>
                    <a:cubicBezTo>
                      <a:pt x="435" y="224"/>
                      <a:pt x="427" y="219"/>
                      <a:pt x="427" y="213"/>
                    </a:cubicBezTo>
                    <a:cubicBezTo>
                      <a:pt x="426" y="206"/>
                      <a:pt x="435" y="200"/>
                      <a:pt x="443" y="199"/>
                    </a:cubicBezTo>
                    <a:cubicBezTo>
                      <a:pt x="443" y="199"/>
                      <a:pt x="443" y="199"/>
                      <a:pt x="443" y="199"/>
                    </a:cubicBezTo>
                    <a:cubicBezTo>
                      <a:pt x="444" y="198"/>
                      <a:pt x="444" y="198"/>
                      <a:pt x="444" y="198"/>
                    </a:cubicBezTo>
                    <a:cubicBezTo>
                      <a:pt x="445" y="198"/>
                      <a:pt x="446" y="198"/>
                      <a:pt x="447" y="198"/>
                    </a:cubicBezTo>
                    <a:cubicBezTo>
                      <a:pt x="447" y="194"/>
                      <a:pt x="446" y="190"/>
                      <a:pt x="446" y="186"/>
                    </a:cubicBezTo>
                    <a:cubicBezTo>
                      <a:pt x="445" y="187"/>
                      <a:pt x="444" y="187"/>
                      <a:pt x="443" y="187"/>
                    </a:cubicBezTo>
                    <a:cubicBezTo>
                      <a:pt x="442" y="188"/>
                      <a:pt x="442" y="188"/>
                      <a:pt x="442" y="188"/>
                    </a:cubicBezTo>
                    <a:cubicBezTo>
                      <a:pt x="442" y="188"/>
                      <a:pt x="442" y="188"/>
                      <a:pt x="442" y="188"/>
                    </a:cubicBezTo>
                    <a:cubicBezTo>
                      <a:pt x="432" y="188"/>
                      <a:pt x="422" y="187"/>
                      <a:pt x="421" y="180"/>
                    </a:cubicBezTo>
                    <a:cubicBezTo>
                      <a:pt x="419" y="174"/>
                      <a:pt x="427" y="166"/>
                      <a:pt x="435" y="164"/>
                    </a:cubicBezTo>
                    <a:cubicBezTo>
                      <a:pt x="435" y="164"/>
                      <a:pt x="435" y="164"/>
                      <a:pt x="435" y="164"/>
                    </a:cubicBezTo>
                    <a:cubicBezTo>
                      <a:pt x="436" y="164"/>
                      <a:pt x="436" y="164"/>
                      <a:pt x="436" y="164"/>
                    </a:cubicBezTo>
                    <a:cubicBezTo>
                      <a:pt x="438" y="163"/>
                      <a:pt x="439" y="163"/>
                      <a:pt x="440" y="163"/>
                    </a:cubicBezTo>
                    <a:cubicBezTo>
                      <a:pt x="439" y="159"/>
                      <a:pt x="438" y="155"/>
                      <a:pt x="437" y="151"/>
                    </a:cubicBezTo>
                    <a:cubicBezTo>
                      <a:pt x="436" y="152"/>
                      <a:pt x="435" y="152"/>
                      <a:pt x="434" y="153"/>
                    </a:cubicBezTo>
                    <a:cubicBezTo>
                      <a:pt x="424" y="157"/>
                      <a:pt x="414" y="155"/>
                      <a:pt x="412" y="149"/>
                    </a:cubicBezTo>
                    <a:cubicBezTo>
                      <a:pt x="409" y="143"/>
                      <a:pt x="415" y="135"/>
                      <a:pt x="425" y="131"/>
                    </a:cubicBezTo>
                    <a:cubicBezTo>
                      <a:pt x="426" y="130"/>
                      <a:pt x="427" y="130"/>
                      <a:pt x="428" y="130"/>
                    </a:cubicBezTo>
                    <a:cubicBezTo>
                      <a:pt x="426" y="126"/>
                      <a:pt x="424" y="122"/>
                      <a:pt x="423" y="119"/>
                    </a:cubicBezTo>
                    <a:cubicBezTo>
                      <a:pt x="422" y="119"/>
                      <a:pt x="421" y="120"/>
                      <a:pt x="420" y="120"/>
                    </a:cubicBezTo>
                    <a:cubicBezTo>
                      <a:pt x="419" y="121"/>
                      <a:pt x="419" y="121"/>
                      <a:pt x="419" y="121"/>
                    </a:cubicBezTo>
                    <a:cubicBezTo>
                      <a:pt x="410" y="126"/>
                      <a:pt x="401" y="126"/>
                      <a:pt x="397" y="121"/>
                    </a:cubicBezTo>
                    <a:cubicBezTo>
                      <a:pt x="394" y="115"/>
                      <a:pt x="398" y="106"/>
                      <a:pt x="407" y="100"/>
                    </a:cubicBezTo>
                    <a:cubicBezTo>
                      <a:pt x="408" y="99"/>
                      <a:pt x="409" y="99"/>
                      <a:pt x="410" y="98"/>
                    </a:cubicBezTo>
                    <a:cubicBezTo>
                      <a:pt x="408" y="95"/>
                      <a:pt x="406" y="92"/>
                      <a:pt x="403" y="89"/>
                    </a:cubicBezTo>
                    <a:cubicBezTo>
                      <a:pt x="402" y="89"/>
                      <a:pt x="402" y="90"/>
                      <a:pt x="401" y="91"/>
                    </a:cubicBezTo>
                    <a:cubicBezTo>
                      <a:pt x="393" y="98"/>
                      <a:pt x="383" y="99"/>
                      <a:pt x="379" y="94"/>
                    </a:cubicBezTo>
                    <a:cubicBezTo>
                      <a:pt x="374" y="89"/>
                      <a:pt x="377" y="80"/>
                      <a:pt x="385" y="73"/>
                    </a:cubicBezTo>
                    <a:cubicBezTo>
                      <a:pt x="386" y="72"/>
                      <a:pt x="387" y="71"/>
                      <a:pt x="388" y="70"/>
                    </a:cubicBezTo>
                    <a:cubicBezTo>
                      <a:pt x="385" y="68"/>
                      <a:pt x="382" y="65"/>
                      <a:pt x="379" y="62"/>
                    </a:cubicBezTo>
                    <a:cubicBezTo>
                      <a:pt x="379" y="63"/>
                      <a:pt x="378" y="63"/>
                      <a:pt x="377" y="64"/>
                    </a:cubicBezTo>
                    <a:cubicBezTo>
                      <a:pt x="371" y="72"/>
                      <a:pt x="361" y="76"/>
                      <a:pt x="356" y="71"/>
                    </a:cubicBezTo>
                    <a:cubicBezTo>
                      <a:pt x="351" y="67"/>
                      <a:pt x="352" y="57"/>
                      <a:pt x="359" y="49"/>
                    </a:cubicBezTo>
                    <a:cubicBezTo>
                      <a:pt x="360" y="48"/>
                      <a:pt x="361" y="47"/>
                      <a:pt x="361" y="46"/>
                    </a:cubicBezTo>
                    <a:cubicBezTo>
                      <a:pt x="358" y="44"/>
                      <a:pt x="355" y="42"/>
                      <a:pt x="351" y="39"/>
                    </a:cubicBezTo>
                    <a:cubicBezTo>
                      <a:pt x="351" y="40"/>
                      <a:pt x="351" y="41"/>
                      <a:pt x="350" y="42"/>
                    </a:cubicBezTo>
                    <a:cubicBezTo>
                      <a:pt x="345" y="51"/>
                      <a:pt x="336" y="56"/>
                      <a:pt x="330" y="52"/>
                    </a:cubicBezTo>
                    <a:cubicBezTo>
                      <a:pt x="324" y="49"/>
                      <a:pt x="324" y="39"/>
                      <a:pt x="329" y="30"/>
                    </a:cubicBezTo>
                    <a:cubicBezTo>
                      <a:pt x="329" y="30"/>
                      <a:pt x="329" y="30"/>
                      <a:pt x="329" y="30"/>
                    </a:cubicBezTo>
                    <a:cubicBezTo>
                      <a:pt x="330" y="30"/>
                      <a:pt x="330" y="30"/>
                      <a:pt x="330" y="30"/>
                    </a:cubicBezTo>
                    <a:cubicBezTo>
                      <a:pt x="330" y="29"/>
                      <a:pt x="331" y="28"/>
                      <a:pt x="331" y="27"/>
                    </a:cubicBezTo>
                    <a:cubicBezTo>
                      <a:pt x="328" y="25"/>
                      <a:pt x="324" y="23"/>
                      <a:pt x="321" y="22"/>
                    </a:cubicBezTo>
                    <a:cubicBezTo>
                      <a:pt x="320" y="22"/>
                      <a:pt x="320" y="23"/>
                      <a:pt x="320" y="24"/>
                    </a:cubicBezTo>
                    <a:cubicBezTo>
                      <a:pt x="316" y="34"/>
                      <a:pt x="307" y="40"/>
                      <a:pt x="301" y="37"/>
                    </a:cubicBezTo>
                    <a:cubicBezTo>
                      <a:pt x="295" y="35"/>
                      <a:pt x="294" y="26"/>
                      <a:pt x="297" y="16"/>
                    </a:cubicBezTo>
                    <a:cubicBezTo>
                      <a:pt x="297" y="16"/>
                      <a:pt x="297" y="15"/>
                      <a:pt x="297" y="15"/>
                    </a:cubicBezTo>
                    <a:cubicBezTo>
                      <a:pt x="298" y="14"/>
                      <a:pt x="298" y="13"/>
                      <a:pt x="299" y="13"/>
                    </a:cubicBezTo>
                    <a:cubicBezTo>
                      <a:pt x="295" y="11"/>
                      <a:pt x="291" y="10"/>
                      <a:pt x="287" y="9"/>
                    </a:cubicBezTo>
                    <a:cubicBezTo>
                      <a:pt x="287" y="10"/>
                      <a:pt x="287" y="10"/>
                      <a:pt x="287" y="11"/>
                    </a:cubicBezTo>
                    <a:cubicBezTo>
                      <a:pt x="284" y="21"/>
                      <a:pt x="277" y="29"/>
                      <a:pt x="271" y="27"/>
                    </a:cubicBezTo>
                    <a:cubicBezTo>
                      <a:pt x="264" y="26"/>
                      <a:pt x="261" y="16"/>
                      <a:pt x="263" y="6"/>
                    </a:cubicBezTo>
                    <a:cubicBezTo>
                      <a:pt x="264" y="5"/>
                      <a:pt x="264" y="4"/>
                      <a:pt x="264" y="4"/>
                    </a:cubicBezTo>
                    <a:cubicBezTo>
                      <a:pt x="260" y="3"/>
                      <a:pt x="256" y="2"/>
                      <a:pt x="252" y="2"/>
                    </a:cubicBezTo>
                    <a:cubicBezTo>
                      <a:pt x="252" y="2"/>
                      <a:pt x="252" y="3"/>
                      <a:pt x="252" y="4"/>
                    </a:cubicBezTo>
                    <a:cubicBezTo>
                      <a:pt x="252" y="4"/>
                      <a:pt x="252" y="5"/>
                      <a:pt x="252" y="6"/>
                    </a:cubicBezTo>
                    <a:cubicBezTo>
                      <a:pt x="251" y="15"/>
                      <a:pt x="245" y="22"/>
                      <a:pt x="239" y="22"/>
                    </a:cubicBezTo>
                    <a:cubicBezTo>
                      <a:pt x="233" y="21"/>
                      <a:pt x="228" y="13"/>
                      <a:pt x="228" y="4"/>
                    </a:cubicBezTo>
                    <a:cubicBezTo>
                      <a:pt x="228" y="4"/>
                      <a:pt x="228" y="4"/>
                      <a:pt x="228" y="4"/>
                    </a:cubicBezTo>
                    <a:cubicBezTo>
                      <a:pt x="228" y="4"/>
                      <a:pt x="228" y="2"/>
                      <a:pt x="228" y="2"/>
                    </a:cubicBezTo>
                    <a:cubicBezTo>
                      <a:pt x="228" y="1"/>
                      <a:pt x="228" y="1"/>
                      <a:pt x="228" y="0"/>
                    </a:cubicBezTo>
                    <a:cubicBezTo>
                      <a:pt x="225" y="0"/>
                      <a:pt x="221" y="0"/>
                      <a:pt x="217" y="0"/>
                    </a:cubicBezTo>
                    <a:cubicBezTo>
                      <a:pt x="217" y="1"/>
                      <a:pt x="217" y="1"/>
                      <a:pt x="217" y="1"/>
                    </a:cubicBezTo>
                    <a:cubicBezTo>
                      <a:pt x="217" y="2"/>
                      <a:pt x="217" y="3"/>
                      <a:pt x="217" y="4"/>
                    </a:cubicBezTo>
                    <a:cubicBezTo>
                      <a:pt x="217" y="14"/>
                      <a:pt x="213" y="21"/>
                      <a:pt x="207" y="22"/>
                    </a:cubicBezTo>
                    <a:cubicBezTo>
                      <a:pt x="201" y="22"/>
                      <a:pt x="195" y="16"/>
                      <a:pt x="193" y="6"/>
                    </a:cubicBezTo>
                    <a:cubicBezTo>
                      <a:pt x="193" y="6"/>
                      <a:pt x="193" y="6"/>
                      <a:pt x="193" y="6"/>
                    </a:cubicBezTo>
                    <a:cubicBezTo>
                      <a:pt x="193" y="6"/>
                      <a:pt x="193" y="4"/>
                      <a:pt x="193" y="4"/>
                    </a:cubicBezTo>
                    <a:cubicBezTo>
                      <a:pt x="193" y="3"/>
                      <a:pt x="193" y="3"/>
                      <a:pt x="193" y="2"/>
                    </a:cubicBezTo>
                    <a:cubicBezTo>
                      <a:pt x="189" y="3"/>
                      <a:pt x="185" y="3"/>
                      <a:pt x="182" y="4"/>
                    </a:cubicBezTo>
                    <a:cubicBezTo>
                      <a:pt x="182" y="5"/>
                      <a:pt x="182" y="5"/>
                      <a:pt x="182" y="5"/>
                    </a:cubicBezTo>
                    <a:cubicBezTo>
                      <a:pt x="182" y="6"/>
                      <a:pt x="182" y="7"/>
                      <a:pt x="182" y="8"/>
                    </a:cubicBezTo>
                    <a:cubicBezTo>
                      <a:pt x="184" y="17"/>
                      <a:pt x="181" y="25"/>
                      <a:pt x="175" y="27"/>
                    </a:cubicBezTo>
                    <a:cubicBezTo>
                      <a:pt x="169" y="28"/>
                      <a:pt x="163" y="22"/>
                      <a:pt x="159" y="14"/>
                    </a:cubicBezTo>
                    <a:cubicBezTo>
                      <a:pt x="159" y="13"/>
                      <a:pt x="159" y="12"/>
                      <a:pt x="158" y="11"/>
                    </a:cubicBezTo>
                    <a:cubicBezTo>
                      <a:pt x="158" y="10"/>
                      <a:pt x="158" y="10"/>
                      <a:pt x="158" y="10"/>
                    </a:cubicBezTo>
                    <a:cubicBezTo>
                      <a:pt x="155" y="11"/>
                      <a:pt x="151" y="12"/>
                      <a:pt x="147" y="14"/>
                    </a:cubicBezTo>
                    <a:cubicBezTo>
                      <a:pt x="148" y="14"/>
                      <a:pt x="148" y="14"/>
                      <a:pt x="148" y="14"/>
                    </a:cubicBezTo>
                    <a:cubicBezTo>
                      <a:pt x="148" y="14"/>
                      <a:pt x="148" y="15"/>
                      <a:pt x="148" y="16"/>
                    </a:cubicBezTo>
                    <a:cubicBezTo>
                      <a:pt x="148" y="16"/>
                      <a:pt x="149" y="17"/>
                      <a:pt x="149" y="17"/>
                    </a:cubicBezTo>
                    <a:cubicBezTo>
                      <a:pt x="151" y="26"/>
                      <a:pt x="149" y="34"/>
                      <a:pt x="144" y="37"/>
                    </a:cubicBezTo>
                    <a:cubicBezTo>
                      <a:pt x="139" y="39"/>
                      <a:pt x="132" y="35"/>
                      <a:pt x="127" y="27"/>
                    </a:cubicBezTo>
                    <a:cubicBezTo>
                      <a:pt x="127" y="27"/>
                      <a:pt x="127" y="27"/>
                      <a:pt x="127" y="27"/>
                    </a:cubicBezTo>
                    <a:cubicBezTo>
                      <a:pt x="127" y="25"/>
                      <a:pt x="126" y="25"/>
                      <a:pt x="125" y="24"/>
                    </a:cubicBezTo>
                    <a:cubicBezTo>
                      <a:pt x="125" y="23"/>
                      <a:pt x="125" y="23"/>
                      <a:pt x="125" y="23"/>
                    </a:cubicBezTo>
                    <a:cubicBezTo>
                      <a:pt x="122" y="25"/>
                      <a:pt x="119" y="27"/>
                      <a:pt x="115" y="28"/>
                    </a:cubicBezTo>
                    <a:cubicBezTo>
                      <a:pt x="116" y="29"/>
                      <a:pt x="116" y="30"/>
                      <a:pt x="116" y="30"/>
                    </a:cubicBezTo>
                    <a:cubicBezTo>
                      <a:pt x="116" y="30"/>
                      <a:pt x="116" y="30"/>
                      <a:pt x="116" y="30"/>
                    </a:cubicBezTo>
                    <a:cubicBezTo>
                      <a:pt x="117" y="31"/>
                      <a:pt x="117" y="31"/>
                      <a:pt x="117" y="32"/>
                    </a:cubicBezTo>
                    <a:cubicBezTo>
                      <a:pt x="121" y="40"/>
                      <a:pt x="120" y="48"/>
                      <a:pt x="115" y="51"/>
                    </a:cubicBezTo>
                    <a:cubicBezTo>
                      <a:pt x="110" y="54"/>
                      <a:pt x="103" y="51"/>
                      <a:pt x="97" y="44"/>
                    </a:cubicBezTo>
                    <a:cubicBezTo>
                      <a:pt x="97" y="43"/>
                      <a:pt x="96" y="42"/>
                      <a:pt x="95" y="41"/>
                    </a:cubicBezTo>
                    <a:cubicBezTo>
                      <a:pt x="92" y="43"/>
                      <a:pt x="89" y="45"/>
                      <a:pt x="86" y="48"/>
                    </a:cubicBezTo>
                    <a:cubicBezTo>
                      <a:pt x="86" y="48"/>
                      <a:pt x="87" y="49"/>
                      <a:pt x="87" y="49"/>
                    </a:cubicBezTo>
                    <a:cubicBezTo>
                      <a:pt x="87" y="49"/>
                      <a:pt x="87" y="49"/>
                      <a:pt x="87" y="49"/>
                    </a:cubicBezTo>
                    <a:cubicBezTo>
                      <a:pt x="88" y="50"/>
                      <a:pt x="88" y="51"/>
                      <a:pt x="88" y="51"/>
                    </a:cubicBezTo>
                    <a:cubicBezTo>
                      <a:pt x="88" y="51"/>
                      <a:pt x="88" y="51"/>
                      <a:pt x="88" y="51"/>
                    </a:cubicBezTo>
                    <a:cubicBezTo>
                      <a:pt x="93" y="58"/>
                      <a:pt x="93" y="66"/>
                      <a:pt x="89" y="70"/>
                    </a:cubicBezTo>
                    <a:cubicBezTo>
                      <a:pt x="85" y="73"/>
                      <a:pt x="77" y="72"/>
                      <a:pt x="71" y="66"/>
                    </a:cubicBezTo>
                    <a:cubicBezTo>
                      <a:pt x="71" y="66"/>
                      <a:pt x="71" y="66"/>
                      <a:pt x="71" y="66"/>
                    </a:cubicBezTo>
                    <a:cubicBezTo>
                      <a:pt x="70" y="66"/>
                      <a:pt x="70" y="65"/>
                      <a:pt x="69" y="65"/>
                    </a:cubicBezTo>
                    <a:cubicBezTo>
                      <a:pt x="69" y="65"/>
                      <a:pt x="69" y="65"/>
                      <a:pt x="69" y="65"/>
                    </a:cubicBezTo>
                    <a:cubicBezTo>
                      <a:pt x="69" y="64"/>
                      <a:pt x="68" y="64"/>
                      <a:pt x="68" y="63"/>
                    </a:cubicBezTo>
                    <a:cubicBezTo>
                      <a:pt x="65" y="66"/>
                      <a:pt x="63" y="69"/>
                      <a:pt x="60" y="71"/>
                    </a:cubicBezTo>
                    <a:cubicBezTo>
                      <a:pt x="61" y="72"/>
                      <a:pt x="61" y="72"/>
                      <a:pt x="61" y="73"/>
                    </a:cubicBezTo>
                    <a:cubicBezTo>
                      <a:pt x="62" y="73"/>
                      <a:pt x="62" y="73"/>
                      <a:pt x="62" y="73"/>
                    </a:cubicBezTo>
                    <a:cubicBezTo>
                      <a:pt x="62" y="73"/>
                      <a:pt x="62" y="74"/>
                      <a:pt x="63" y="74"/>
                    </a:cubicBezTo>
                    <a:cubicBezTo>
                      <a:pt x="68" y="81"/>
                      <a:pt x="70" y="88"/>
                      <a:pt x="66" y="92"/>
                    </a:cubicBezTo>
                    <a:cubicBezTo>
                      <a:pt x="63" y="96"/>
                      <a:pt x="55" y="96"/>
                      <a:pt x="48" y="92"/>
                    </a:cubicBezTo>
                    <a:cubicBezTo>
                      <a:pt x="48" y="92"/>
                      <a:pt x="47" y="91"/>
                      <a:pt x="46" y="91"/>
                    </a:cubicBezTo>
                    <a:cubicBezTo>
                      <a:pt x="46" y="91"/>
                      <a:pt x="46" y="91"/>
                      <a:pt x="46" y="91"/>
                    </a:cubicBezTo>
                    <a:cubicBezTo>
                      <a:pt x="46" y="91"/>
                      <a:pt x="45" y="90"/>
                      <a:pt x="45" y="90"/>
                    </a:cubicBezTo>
                    <a:cubicBezTo>
                      <a:pt x="42" y="93"/>
                      <a:pt x="40" y="96"/>
                      <a:pt x="38" y="99"/>
                    </a:cubicBezTo>
                    <a:cubicBezTo>
                      <a:pt x="39" y="99"/>
                      <a:pt x="39" y="100"/>
                      <a:pt x="40" y="100"/>
                    </a:cubicBezTo>
                    <a:cubicBezTo>
                      <a:pt x="40" y="100"/>
                      <a:pt x="40" y="100"/>
                      <a:pt x="40" y="100"/>
                    </a:cubicBezTo>
                    <a:cubicBezTo>
                      <a:pt x="40" y="101"/>
                      <a:pt x="41" y="101"/>
                      <a:pt x="41" y="101"/>
                    </a:cubicBezTo>
                    <a:cubicBezTo>
                      <a:pt x="47" y="107"/>
                      <a:pt x="50" y="114"/>
                      <a:pt x="47" y="118"/>
                    </a:cubicBezTo>
                    <a:cubicBezTo>
                      <a:pt x="44" y="123"/>
                      <a:pt x="37" y="124"/>
                      <a:pt x="30" y="121"/>
                    </a:cubicBezTo>
                    <a:cubicBezTo>
                      <a:pt x="30" y="121"/>
                      <a:pt x="30" y="121"/>
                      <a:pt x="30" y="121"/>
                    </a:cubicBezTo>
                    <a:cubicBezTo>
                      <a:pt x="29" y="121"/>
                      <a:pt x="28" y="121"/>
                      <a:pt x="28" y="120"/>
                    </a:cubicBezTo>
                    <a:cubicBezTo>
                      <a:pt x="28" y="120"/>
                      <a:pt x="28" y="120"/>
                      <a:pt x="28" y="120"/>
                    </a:cubicBezTo>
                    <a:cubicBezTo>
                      <a:pt x="27" y="120"/>
                      <a:pt x="27" y="120"/>
                      <a:pt x="26" y="119"/>
                    </a:cubicBezTo>
                    <a:cubicBezTo>
                      <a:pt x="24" y="123"/>
                      <a:pt x="22" y="126"/>
                      <a:pt x="21" y="129"/>
                    </a:cubicBezTo>
                    <a:cubicBezTo>
                      <a:pt x="22" y="130"/>
                      <a:pt x="24" y="131"/>
                      <a:pt x="24" y="131"/>
                    </a:cubicBezTo>
                    <a:cubicBezTo>
                      <a:pt x="24" y="131"/>
                      <a:pt x="24" y="131"/>
                      <a:pt x="24" y="131"/>
                    </a:cubicBezTo>
                    <a:cubicBezTo>
                      <a:pt x="32" y="136"/>
                      <a:pt x="34" y="142"/>
                      <a:pt x="32" y="147"/>
                    </a:cubicBezTo>
                    <a:cubicBezTo>
                      <a:pt x="30" y="152"/>
                      <a:pt x="24" y="154"/>
                      <a:pt x="16" y="152"/>
                    </a:cubicBezTo>
                    <a:cubicBezTo>
                      <a:pt x="15" y="152"/>
                      <a:pt x="15" y="152"/>
                      <a:pt x="14" y="152"/>
                    </a:cubicBezTo>
                    <a:cubicBezTo>
                      <a:pt x="14" y="152"/>
                      <a:pt x="14" y="152"/>
                      <a:pt x="14" y="152"/>
                    </a:cubicBezTo>
                    <a:cubicBezTo>
                      <a:pt x="13" y="152"/>
                      <a:pt x="13" y="152"/>
                      <a:pt x="12" y="151"/>
                    </a:cubicBezTo>
                    <a:cubicBezTo>
                      <a:pt x="11" y="155"/>
                      <a:pt x="10" y="159"/>
                      <a:pt x="9" y="162"/>
                    </a:cubicBezTo>
                    <a:cubicBezTo>
                      <a:pt x="10" y="163"/>
                      <a:pt x="11" y="163"/>
                      <a:pt x="12" y="164"/>
                    </a:cubicBezTo>
                    <a:cubicBezTo>
                      <a:pt x="19" y="167"/>
                      <a:pt x="23" y="172"/>
                      <a:pt x="22" y="177"/>
                    </a:cubicBezTo>
                    <a:cubicBezTo>
                      <a:pt x="21" y="182"/>
                      <a:pt x="15" y="185"/>
                      <a:pt x="7" y="185"/>
                    </a:cubicBezTo>
                    <a:cubicBezTo>
                      <a:pt x="7" y="185"/>
                      <a:pt x="7" y="185"/>
                      <a:pt x="7" y="185"/>
                    </a:cubicBezTo>
                    <a:cubicBezTo>
                      <a:pt x="7" y="185"/>
                      <a:pt x="6" y="185"/>
                      <a:pt x="5" y="185"/>
                    </a:cubicBezTo>
                    <a:cubicBezTo>
                      <a:pt x="5" y="185"/>
                      <a:pt x="5" y="185"/>
                      <a:pt x="5" y="185"/>
                    </a:cubicBezTo>
                    <a:cubicBezTo>
                      <a:pt x="5" y="185"/>
                      <a:pt x="4" y="185"/>
                      <a:pt x="3" y="185"/>
                    </a:cubicBezTo>
                    <a:cubicBezTo>
                      <a:pt x="3" y="189"/>
                      <a:pt x="2" y="193"/>
                      <a:pt x="2" y="196"/>
                    </a:cubicBezTo>
                    <a:cubicBezTo>
                      <a:pt x="2" y="196"/>
                      <a:pt x="3" y="197"/>
                      <a:pt x="4" y="197"/>
                    </a:cubicBezTo>
                    <a:cubicBezTo>
                      <a:pt x="4" y="197"/>
                      <a:pt x="4" y="197"/>
                      <a:pt x="4" y="197"/>
                    </a:cubicBezTo>
                    <a:cubicBezTo>
                      <a:pt x="4" y="197"/>
                      <a:pt x="5" y="197"/>
                      <a:pt x="5" y="197"/>
                    </a:cubicBezTo>
                    <a:cubicBezTo>
                      <a:pt x="5" y="197"/>
                      <a:pt x="5" y="197"/>
                      <a:pt x="5" y="197"/>
                    </a:cubicBezTo>
                    <a:cubicBezTo>
                      <a:pt x="12" y="199"/>
                      <a:pt x="17" y="204"/>
                      <a:pt x="17" y="209"/>
                    </a:cubicBezTo>
                    <a:cubicBezTo>
                      <a:pt x="16" y="214"/>
                      <a:pt x="11" y="218"/>
                      <a:pt x="4" y="219"/>
                    </a:cubicBezTo>
                    <a:cubicBezTo>
                      <a:pt x="3" y="219"/>
                      <a:pt x="3" y="220"/>
                      <a:pt x="2" y="220"/>
                    </a:cubicBezTo>
                    <a:cubicBezTo>
                      <a:pt x="2" y="220"/>
                      <a:pt x="2" y="220"/>
                      <a:pt x="2" y="220"/>
                    </a:cubicBezTo>
                    <a:cubicBezTo>
                      <a:pt x="1" y="220"/>
                      <a:pt x="0" y="220"/>
                      <a:pt x="0" y="220"/>
                    </a:cubicBezTo>
                    <a:cubicBezTo>
                      <a:pt x="0" y="224"/>
                      <a:pt x="0" y="227"/>
                      <a:pt x="0" y="231"/>
                    </a:cubicBezTo>
                    <a:cubicBezTo>
                      <a:pt x="0" y="231"/>
                      <a:pt x="1" y="231"/>
                      <a:pt x="2" y="231"/>
                    </a:cubicBezTo>
                    <a:cubicBezTo>
                      <a:pt x="2" y="231"/>
                      <a:pt x="2" y="231"/>
                      <a:pt x="2" y="231"/>
                    </a:cubicBezTo>
                    <a:cubicBezTo>
                      <a:pt x="3" y="231"/>
                      <a:pt x="3" y="231"/>
                      <a:pt x="4" y="231"/>
                    </a:cubicBezTo>
                    <a:cubicBezTo>
                      <a:pt x="11" y="233"/>
                      <a:pt x="16" y="236"/>
                      <a:pt x="16" y="241"/>
                    </a:cubicBezTo>
                    <a:cubicBezTo>
                      <a:pt x="17" y="246"/>
                      <a:pt x="12" y="251"/>
                      <a:pt x="6" y="253"/>
                    </a:cubicBezTo>
                    <a:cubicBezTo>
                      <a:pt x="6" y="253"/>
                      <a:pt x="6" y="253"/>
                      <a:pt x="6" y="253"/>
                    </a:cubicBezTo>
                    <a:cubicBezTo>
                      <a:pt x="5" y="254"/>
                      <a:pt x="4" y="254"/>
                      <a:pt x="4" y="254"/>
                    </a:cubicBezTo>
                    <a:cubicBezTo>
                      <a:pt x="4" y="254"/>
                      <a:pt x="4" y="254"/>
                      <a:pt x="4" y="254"/>
                    </a:cubicBezTo>
                    <a:cubicBezTo>
                      <a:pt x="3" y="254"/>
                      <a:pt x="2" y="254"/>
                      <a:pt x="2" y="255"/>
                    </a:cubicBezTo>
                    <a:cubicBezTo>
                      <a:pt x="2" y="258"/>
                      <a:pt x="3" y="262"/>
                      <a:pt x="3" y="266"/>
                    </a:cubicBezTo>
                    <a:cubicBezTo>
                      <a:pt x="4" y="266"/>
                      <a:pt x="5" y="265"/>
                      <a:pt x="5" y="265"/>
                    </a:cubicBezTo>
                    <a:cubicBezTo>
                      <a:pt x="6" y="265"/>
                      <a:pt x="6" y="265"/>
                      <a:pt x="6" y="265"/>
                    </a:cubicBezTo>
                    <a:cubicBezTo>
                      <a:pt x="6" y="265"/>
                      <a:pt x="7" y="265"/>
                      <a:pt x="7" y="265"/>
                    </a:cubicBezTo>
                    <a:cubicBezTo>
                      <a:pt x="14" y="266"/>
                      <a:pt x="20" y="268"/>
                      <a:pt x="21" y="273"/>
                    </a:cubicBezTo>
                    <a:cubicBezTo>
                      <a:pt x="22" y="278"/>
                      <a:pt x="19" y="283"/>
                      <a:pt x="13" y="287"/>
                    </a:cubicBezTo>
                    <a:cubicBezTo>
                      <a:pt x="13" y="287"/>
                      <a:pt x="13" y="287"/>
                      <a:pt x="13" y="287"/>
                    </a:cubicBezTo>
                    <a:cubicBezTo>
                      <a:pt x="11" y="287"/>
                      <a:pt x="10" y="288"/>
                      <a:pt x="9" y="288"/>
                    </a:cubicBezTo>
                    <a:cubicBezTo>
                      <a:pt x="10" y="292"/>
                      <a:pt x="11" y="296"/>
                      <a:pt x="12" y="299"/>
                    </a:cubicBezTo>
                    <a:cubicBezTo>
                      <a:pt x="13" y="299"/>
                      <a:pt x="14" y="299"/>
                      <a:pt x="15" y="299"/>
                    </a:cubicBezTo>
                    <a:cubicBezTo>
                      <a:pt x="16" y="298"/>
                      <a:pt x="16" y="298"/>
                      <a:pt x="16" y="298"/>
                    </a:cubicBezTo>
                    <a:cubicBezTo>
                      <a:pt x="23" y="297"/>
                      <a:pt x="29" y="299"/>
                      <a:pt x="31" y="304"/>
                    </a:cubicBezTo>
                    <a:cubicBezTo>
                      <a:pt x="33" y="308"/>
                      <a:pt x="30" y="314"/>
                      <a:pt x="25" y="319"/>
                    </a:cubicBezTo>
                    <a:cubicBezTo>
                      <a:pt x="25" y="319"/>
                      <a:pt x="25" y="319"/>
                      <a:pt x="25" y="319"/>
                    </a:cubicBezTo>
                    <a:cubicBezTo>
                      <a:pt x="24" y="319"/>
                      <a:pt x="24" y="319"/>
                      <a:pt x="23" y="320"/>
                    </a:cubicBezTo>
                    <a:cubicBezTo>
                      <a:pt x="23" y="320"/>
                      <a:pt x="23" y="320"/>
                      <a:pt x="23" y="320"/>
                    </a:cubicBezTo>
                    <a:cubicBezTo>
                      <a:pt x="22" y="320"/>
                      <a:pt x="22" y="321"/>
                      <a:pt x="21" y="321"/>
                    </a:cubicBezTo>
                    <a:cubicBezTo>
                      <a:pt x="23" y="324"/>
                      <a:pt x="25" y="328"/>
                      <a:pt x="26" y="331"/>
                    </a:cubicBezTo>
                    <a:cubicBezTo>
                      <a:pt x="27" y="331"/>
                      <a:pt x="28" y="330"/>
                      <a:pt x="29" y="330"/>
                    </a:cubicBezTo>
                    <a:cubicBezTo>
                      <a:pt x="30" y="330"/>
                      <a:pt x="30" y="330"/>
                      <a:pt x="30" y="330"/>
                    </a:cubicBezTo>
                    <a:cubicBezTo>
                      <a:pt x="37" y="328"/>
                      <a:pt x="43" y="329"/>
                      <a:pt x="45" y="333"/>
                    </a:cubicBezTo>
                    <a:cubicBezTo>
                      <a:pt x="48" y="337"/>
                      <a:pt x="46" y="343"/>
                      <a:pt x="41" y="348"/>
                    </a:cubicBezTo>
                    <a:cubicBezTo>
                      <a:pt x="41" y="349"/>
                      <a:pt x="41" y="349"/>
                      <a:pt x="40" y="350"/>
                    </a:cubicBezTo>
                    <a:cubicBezTo>
                      <a:pt x="40" y="350"/>
                      <a:pt x="40" y="350"/>
                      <a:pt x="40" y="350"/>
                    </a:cubicBezTo>
                    <a:cubicBezTo>
                      <a:pt x="40" y="350"/>
                      <a:pt x="39" y="351"/>
                      <a:pt x="39" y="351"/>
                    </a:cubicBezTo>
                    <a:cubicBezTo>
                      <a:pt x="41" y="354"/>
                      <a:pt x="43" y="357"/>
                      <a:pt x="45" y="360"/>
                    </a:cubicBezTo>
                    <a:cubicBezTo>
                      <a:pt x="46" y="360"/>
                      <a:pt x="47" y="359"/>
                      <a:pt x="47" y="359"/>
                    </a:cubicBezTo>
                    <a:cubicBezTo>
                      <a:pt x="48" y="358"/>
                      <a:pt x="48" y="358"/>
                      <a:pt x="48" y="358"/>
                    </a:cubicBezTo>
                    <a:cubicBezTo>
                      <a:pt x="55" y="355"/>
                      <a:pt x="61" y="355"/>
                      <a:pt x="64" y="359"/>
                    </a:cubicBezTo>
                    <a:cubicBezTo>
                      <a:pt x="68" y="363"/>
                      <a:pt x="67" y="369"/>
                      <a:pt x="62" y="375"/>
                    </a:cubicBezTo>
                    <a:cubicBezTo>
                      <a:pt x="62" y="376"/>
                      <a:pt x="62" y="376"/>
                      <a:pt x="62" y="376"/>
                    </a:cubicBezTo>
                    <a:cubicBezTo>
                      <a:pt x="61" y="377"/>
                      <a:pt x="61" y="377"/>
                      <a:pt x="60" y="378"/>
                    </a:cubicBezTo>
                    <a:cubicBezTo>
                      <a:pt x="63" y="381"/>
                      <a:pt x="65" y="384"/>
                      <a:pt x="68" y="386"/>
                    </a:cubicBezTo>
                    <a:cubicBezTo>
                      <a:pt x="69" y="386"/>
                      <a:pt x="69" y="385"/>
                      <a:pt x="70" y="384"/>
                    </a:cubicBezTo>
                    <a:cubicBezTo>
                      <a:pt x="71" y="384"/>
                      <a:pt x="71" y="384"/>
                      <a:pt x="71" y="384"/>
                    </a:cubicBezTo>
                    <a:cubicBezTo>
                      <a:pt x="77" y="380"/>
                      <a:pt x="83" y="379"/>
                      <a:pt x="87" y="382"/>
                    </a:cubicBezTo>
                    <a:cubicBezTo>
                      <a:pt x="91" y="385"/>
                      <a:pt x="91" y="392"/>
                      <a:pt x="88" y="398"/>
                    </a:cubicBezTo>
                    <a:cubicBezTo>
                      <a:pt x="87" y="399"/>
                      <a:pt x="87" y="399"/>
                      <a:pt x="87" y="399"/>
                    </a:cubicBezTo>
                    <a:cubicBezTo>
                      <a:pt x="87" y="400"/>
                      <a:pt x="86" y="401"/>
                      <a:pt x="86" y="402"/>
                    </a:cubicBezTo>
                    <a:cubicBezTo>
                      <a:pt x="89" y="404"/>
                      <a:pt x="92" y="406"/>
                      <a:pt x="95" y="408"/>
                    </a:cubicBezTo>
                    <a:cubicBezTo>
                      <a:pt x="95" y="408"/>
                      <a:pt x="96" y="407"/>
                      <a:pt x="96" y="407"/>
                    </a:cubicBezTo>
                    <a:cubicBezTo>
                      <a:pt x="96" y="407"/>
                      <a:pt x="96" y="407"/>
                      <a:pt x="96" y="407"/>
                    </a:cubicBezTo>
                    <a:cubicBezTo>
                      <a:pt x="97" y="406"/>
                      <a:pt x="97" y="406"/>
                      <a:pt x="97" y="405"/>
                    </a:cubicBezTo>
                    <a:cubicBezTo>
                      <a:pt x="102" y="400"/>
                      <a:pt x="109" y="399"/>
                      <a:pt x="113" y="401"/>
                    </a:cubicBezTo>
                    <a:cubicBezTo>
                      <a:pt x="117" y="404"/>
                      <a:pt x="118" y="410"/>
                      <a:pt x="116" y="417"/>
                    </a:cubicBezTo>
                    <a:cubicBezTo>
                      <a:pt x="116" y="418"/>
                      <a:pt x="116" y="418"/>
                      <a:pt x="116" y="418"/>
                    </a:cubicBezTo>
                    <a:cubicBezTo>
                      <a:pt x="115" y="419"/>
                      <a:pt x="115" y="420"/>
                      <a:pt x="115" y="421"/>
                    </a:cubicBezTo>
                    <a:cubicBezTo>
                      <a:pt x="118" y="423"/>
                      <a:pt x="121" y="424"/>
                      <a:pt x="125" y="426"/>
                    </a:cubicBezTo>
                    <a:cubicBezTo>
                      <a:pt x="125" y="425"/>
                      <a:pt x="126" y="424"/>
                      <a:pt x="127" y="423"/>
                    </a:cubicBezTo>
                    <a:cubicBezTo>
                      <a:pt x="131" y="417"/>
                      <a:pt x="137" y="414"/>
                      <a:pt x="141" y="416"/>
                    </a:cubicBezTo>
                    <a:cubicBezTo>
                      <a:pt x="146" y="418"/>
                      <a:pt x="148" y="424"/>
                      <a:pt x="147" y="432"/>
                    </a:cubicBezTo>
                    <a:cubicBezTo>
                      <a:pt x="147" y="432"/>
                      <a:pt x="147" y="433"/>
                      <a:pt x="147" y="433"/>
                    </a:cubicBezTo>
                    <a:cubicBezTo>
                      <a:pt x="147" y="434"/>
                      <a:pt x="147" y="434"/>
                      <a:pt x="147" y="434"/>
                    </a:cubicBezTo>
                    <a:cubicBezTo>
                      <a:pt x="147" y="434"/>
                      <a:pt x="147" y="435"/>
                      <a:pt x="146" y="435"/>
                    </a:cubicBezTo>
                    <a:cubicBezTo>
                      <a:pt x="150" y="437"/>
                      <a:pt x="153" y="438"/>
                      <a:pt x="157" y="439"/>
                    </a:cubicBezTo>
                    <a:cubicBezTo>
                      <a:pt x="157" y="438"/>
                      <a:pt x="158" y="437"/>
                      <a:pt x="158" y="436"/>
                    </a:cubicBezTo>
                    <a:cubicBezTo>
                      <a:pt x="162" y="429"/>
                      <a:pt x="167" y="424"/>
                      <a:pt x="172" y="426"/>
                    </a:cubicBezTo>
                    <a:cubicBezTo>
                      <a:pt x="177" y="427"/>
                      <a:pt x="180" y="433"/>
                      <a:pt x="180" y="440"/>
                    </a:cubicBezTo>
                    <a:cubicBezTo>
                      <a:pt x="180" y="442"/>
                      <a:pt x="180" y="443"/>
                      <a:pt x="180" y="444"/>
                    </a:cubicBezTo>
                    <a:cubicBezTo>
                      <a:pt x="184" y="445"/>
                      <a:pt x="187" y="446"/>
                      <a:pt x="191" y="447"/>
                    </a:cubicBezTo>
                    <a:cubicBezTo>
                      <a:pt x="191" y="446"/>
                      <a:pt x="191" y="446"/>
                      <a:pt x="191" y="445"/>
                    </a:cubicBezTo>
                    <a:cubicBezTo>
                      <a:pt x="191" y="445"/>
                      <a:pt x="191" y="445"/>
                      <a:pt x="191" y="445"/>
                    </a:cubicBezTo>
                    <a:cubicBezTo>
                      <a:pt x="191" y="444"/>
                      <a:pt x="191" y="444"/>
                      <a:pt x="191" y="443"/>
                    </a:cubicBezTo>
                    <a:cubicBezTo>
                      <a:pt x="191" y="443"/>
                      <a:pt x="191" y="443"/>
                      <a:pt x="191" y="443"/>
                    </a:cubicBezTo>
                    <a:cubicBezTo>
                      <a:pt x="191" y="436"/>
                      <a:pt x="198" y="431"/>
                      <a:pt x="203" y="431"/>
                    </a:cubicBezTo>
                    <a:cubicBezTo>
                      <a:pt x="209" y="432"/>
                      <a:pt x="213" y="438"/>
                      <a:pt x="214" y="445"/>
                    </a:cubicBezTo>
                    <a:cubicBezTo>
                      <a:pt x="214" y="446"/>
                      <a:pt x="214" y="447"/>
                      <a:pt x="214" y="447"/>
                    </a:cubicBezTo>
                    <a:cubicBezTo>
                      <a:pt x="214" y="447"/>
                      <a:pt x="214" y="447"/>
                      <a:pt x="214" y="447"/>
                    </a:cubicBezTo>
                    <a:cubicBezTo>
                      <a:pt x="214" y="448"/>
                      <a:pt x="215" y="449"/>
                      <a:pt x="215" y="449"/>
                    </a:cubicBezTo>
                    <a:cubicBezTo>
                      <a:pt x="218" y="449"/>
                      <a:pt x="222" y="450"/>
                      <a:pt x="226" y="449"/>
                    </a:cubicBezTo>
                    <a:cubicBezTo>
                      <a:pt x="226" y="449"/>
                      <a:pt x="226" y="448"/>
                      <a:pt x="226" y="448"/>
                    </a:cubicBezTo>
                    <a:cubicBezTo>
                      <a:pt x="226" y="447"/>
                      <a:pt x="226" y="447"/>
                      <a:pt x="226" y="447"/>
                    </a:cubicBezTo>
                    <a:cubicBezTo>
                      <a:pt x="226" y="447"/>
                      <a:pt x="226" y="446"/>
                      <a:pt x="226" y="446"/>
                    </a:cubicBezTo>
                    <a:cubicBezTo>
                      <a:pt x="227" y="438"/>
                      <a:pt x="231" y="432"/>
                      <a:pt x="236" y="432"/>
                    </a:cubicBezTo>
                    <a:cubicBezTo>
                      <a:pt x="241" y="431"/>
                      <a:pt x="247" y="437"/>
                      <a:pt x="249" y="444"/>
                    </a:cubicBezTo>
                    <a:cubicBezTo>
                      <a:pt x="249" y="446"/>
                      <a:pt x="249" y="447"/>
                      <a:pt x="250" y="448"/>
                    </a:cubicBezTo>
                    <a:cubicBezTo>
                      <a:pt x="253" y="448"/>
                      <a:pt x="257" y="447"/>
                      <a:pt x="261" y="447"/>
                    </a:cubicBezTo>
                    <a:cubicBezTo>
                      <a:pt x="260" y="445"/>
                      <a:pt x="260" y="444"/>
                      <a:pt x="260" y="443"/>
                    </a:cubicBezTo>
                    <a:cubicBezTo>
                      <a:pt x="260" y="435"/>
                      <a:pt x="263" y="428"/>
                      <a:pt x="268" y="427"/>
                    </a:cubicBezTo>
                    <a:cubicBezTo>
                      <a:pt x="273" y="425"/>
                      <a:pt x="279" y="430"/>
                      <a:pt x="283" y="438"/>
                    </a:cubicBezTo>
                    <a:cubicBezTo>
                      <a:pt x="283" y="439"/>
                      <a:pt x="284" y="440"/>
                      <a:pt x="284" y="441"/>
                    </a:cubicBezTo>
                    <a:cubicBezTo>
                      <a:pt x="288" y="441"/>
                      <a:pt x="291" y="439"/>
                      <a:pt x="295" y="438"/>
                    </a:cubicBezTo>
                    <a:cubicBezTo>
                      <a:pt x="294" y="437"/>
                      <a:pt x="294" y="436"/>
                      <a:pt x="294" y="435"/>
                    </a:cubicBezTo>
                    <a:cubicBezTo>
                      <a:pt x="292" y="427"/>
                      <a:pt x="294" y="419"/>
                      <a:pt x="299" y="417"/>
                    </a:cubicBezTo>
                    <a:cubicBezTo>
                      <a:pt x="304" y="415"/>
                      <a:pt x="311" y="419"/>
                      <a:pt x="315" y="426"/>
                    </a:cubicBezTo>
                    <a:cubicBezTo>
                      <a:pt x="316" y="427"/>
                      <a:pt x="316" y="428"/>
                      <a:pt x="317" y="430"/>
                    </a:cubicBezTo>
                    <a:cubicBezTo>
                      <a:pt x="320" y="428"/>
                      <a:pt x="324" y="426"/>
                      <a:pt x="327" y="425"/>
                    </a:cubicBezTo>
                    <a:cubicBezTo>
                      <a:pt x="327" y="423"/>
                      <a:pt x="326" y="422"/>
                      <a:pt x="325" y="421"/>
                    </a:cubicBezTo>
                    <a:cubicBezTo>
                      <a:pt x="322" y="413"/>
                      <a:pt x="323" y="406"/>
                      <a:pt x="327" y="403"/>
                    </a:cubicBezTo>
                    <a:cubicBezTo>
                      <a:pt x="332" y="400"/>
                      <a:pt x="340" y="403"/>
                      <a:pt x="346" y="409"/>
                    </a:cubicBezTo>
                    <a:cubicBezTo>
                      <a:pt x="346" y="410"/>
                      <a:pt x="347" y="411"/>
                      <a:pt x="348" y="413"/>
                    </a:cubicBezTo>
                    <a:cubicBezTo>
                      <a:pt x="351" y="410"/>
                      <a:pt x="354" y="408"/>
                      <a:pt x="357" y="406"/>
                    </a:cubicBezTo>
                    <a:cubicBezTo>
                      <a:pt x="356" y="405"/>
                      <a:pt x="356" y="404"/>
                      <a:pt x="355" y="403"/>
                    </a:cubicBezTo>
                    <a:cubicBezTo>
                      <a:pt x="350" y="396"/>
                      <a:pt x="349" y="388"/>
                      <a:pt x="354" y="384"/>
                    </a:cubicBezTo>
                    <a:cubicBezTo>
                      <a:pt x="358" y="380"/>
                      <a:pt x="366" y="382"/>
                      <a:pt x="373" y="388"/>
                    </a:cubicBezTo>
                    <a:cubicBezTo>
                      <a:pt x="374" y="389"/>
                      <a:pt x="375" y="390"/>
                      <a:pt x="375" y="390"/>
                    </a:cubicBezTo>
                    <a:cubicBezTo>
                      <a:pt x="376" y="391"/>
                      <a:pt x="376" y="391"/>
                      <a:pt x="376" y="391"/>
                    </a:cubicBezTo>
                    <a:cubicBezTo>
                      <a:pt x="379" y="388"/>
                      <a:pt x="381" y="386"/>
                      <a:pt x="384" y="383"/>
                    </a:cubicBezTo>
                    <a:cubicBezTo>
                      <a:pt x="384" y="383"/>
                      <a:pt x="384" y="383"/>
                      <a:pt x="384" y="383"/>
                    </a:cubicBezTo>
                    <a:cubicBezTo>
                      <a:pt x="383" y="382"/>
                      <a:pt x="382" y="381"/>
                      <a:pt x="381" y="380"/>
                    </a:cubicBezTo>
                    <a:cubicBezTo>
                      <a:pt x="375" y="374"/>
                      <a:pt x="373" y="366"/>
                      <a:pt x="377" y="361"/>
                    </a:cubicBezTo>
                    <a:cubicBezTo>
                      <a:pt x="381" y="357"/>
                      <a:pt x="389" y="357"/>
                      <a:pt x="397" y="363"/>
                    </a:cubicBezTo>
                    <a:cubicBezTo>
                      <a:pt x="398" y="363"/>
                      <a:pt x="398" y="364"/>
                      <a:pt x="399" y="364"/>
                    </a:cubicBezTo>
                    <a:cubicBezTo>
                      <a:pt x="400" y="365"/>
                      <a:pt x="400" y="365"/>
                      <a:pt x="400" y="365"/>
                    </a:cubicBezTo>
                    <a:cubicBezTo>
                      <a:pt x="402" y="362"/>
                      <a:pt x="405" y="359"/>
                      <a:pt x="407" y="356"/>
                    </a:cubicBezTo>
                    <a:cubicBezTo>
                      <a:pt x="406" y="355"/>
                      <a:pt x="406" y="355"/>
                      <a:pt x="406" y="355"/>
                    </a:cubicBezTo>
                    <a:cubicBezTo>
                      <a:pt x="405" y="355"/>
                      <a:pt x="405" y="354"/>
                      <a:pt x="404" y="354"/>
                    </a:cubicBezTo>
                    <a:cubicBezTo>
                      <a:pt x="396" y="348"/>
                      <a:pt x="393" y="340"/>
                      <a:pt x="396" y="335"/>
                    </a:cubicBezTo>
                    <a:cubicBezTo>
                      <a:pt x="399" y="330"/>
                      <a:pt x="408" y="329"/>
                      <a:pt x="417" y="334"/>
                    </a:cubicBezTo>
                    <a:cubicBezTo>
                      <a:pt x="417" y="334"/>
                      <a:pt x="418" y="334"/>
                      <a:pt x="419" y="335"/>
                    </a:cubicBezTo>
                    <a:cubicBezTo>
                      <a:pt x="419" y="335"/>
                      <a:pt x="419" y="335"/>
                      <a:pt x="420" y="336"/>
                    </a:cubicBezTo>
                    <a:cubicBezTo>
                      <a:pt x="422" y="332"/>
                      <a:pt x="424" y="329"/>
                      <a:pt x="425" y="325"/>
                    </a:cubicBezTo>
                    <a:cubicBezTo>
                      <a:pt x="425" y="325"/>
                      <a:pt x="425" y="325"/>
                      <a:pt x="425" y="325"/>
                    </a:cubicBezTo>
                    <a:cubicBezTo>
                      <a:pt x="424" y="325"/>
                      <a:pt x="423" y="324"/>
                      <a:pt x="423" y="324"/>
                    </a:cubicBezTo>
                    <a:cubicBezTo>
                      <a:pt x="423" y="324"/>
                      <a:pt x="423" y="324"/>
                      <a:pt x="423" y="324"/>
                    </a:cubicBezTo>
                    <a:cubicBezTo>
                      <a:pt x="413" y="320"/>
                      <a:pt x="409" y="313"/>
                      <a:pt x="411" y="308"/>
                    </a:cubicBezTo>
                    <a:cubicBezTo>
                      <a:pt x="413" y="302"/>
                      <a:pt x="422" y="296"/>
                      <a:pt x="432" y="304"/>
                    </a:cubicBezTo>
                    <a:cubicBezTo>
                      <a:pt x="431" y="304"/>
                      <a:pt x="431" y="304"/>
                      <a:pt x="431" y="304"/>
                    </a:cubicBezTo>
                    <a:cubicBezTo>
                      <a:pt x="432" y="304"/>
                      <a:pt x="433" y="303"/>
                      <a:pt x="433" y="304"/>
                    </a:cubicBezTo>
                    <a:cubicBezTo>
                      <a:pt x="434" y="304"/>
                      <a:pt x="434" y="304"/>
                      <a:pt x="435" y="304"/>
                    </a:cubicBezTo>
                    <a:cubicBezTo>
                      <a:pt x="436" y="300"/>
                      <a:pt x="438" y="296"/>
                      <a:pt x="439" y="293"/>
                    </a:cubicBezTo>
                    <a:cubicBezTo>
                      <a:pt x="438" y="293"/>
                      <a:pt x="438" y="292"/>
                      <a:pt x="437" y="292"/>
                    </a:cubicBezTo>
                    <a:cubicBezTo>
                      <a:pt x="436" y="292"/>
                      <a:pt x="436" y="292"/>
                      <a:pt x="435" y="292"/>
                    </a:cubicBezTo>
                    <a:cubicBezTo>
                      <a:pt x="426" y="289"/>
                      <a:pt x="420" y="282"/>
                      <a:pt x="421" y="276"/>
                    </a:cubicBezTo>
                    <a:cubicBezTo>
                      <a:pt x="423" y="270"/>
                      <a:pt x="432" y="267"/>
                      <a:pt x="442" y="268"/>
                    </a:cubicBezTo>
                    <a:cubicBezTo>
                      <a:pt x="442" y="268"/>
                      <a:pt x="442" y="268"/>
                      <a:pt x="442" y="268"/>
                    </a:cubicBezTo>
                    <a:cubicBezTo>
                      <a:pt x="442" y="268"/>
                      <a:pt x="442" y="269"/>
                      <a:pt x="443" y="269"/>
                    </a:cubicBezTo>
                    <a:cubicBezTo>
                      <a:pt x="444" y="269"/>
                      <a:pt x="444" y="269"/>
                      <a:pt x="445" y="269"/>
                    </a:cubicBezTo>
                    <a:cubicBezTo>
                      <a:pt x="446" y="265"/>
                      <a:pt x="446" y="261"/>
                      <a:pt x="447" y="258"/>
                    </a:cubicBezTo>
                    <a:cubicBezTo>
                      <a:pt x="446" y="258"/>
                      <a:pt x="445" y="257"/>
                      <a:pt x="445" y="257"/>
                    </a:cubicBezTo>
                    <a:cubicBezTo>
                      <a:pt x="444" y="257"/>
                      <a:pt x="443" y="256"/>
                      <a:pt x="443" y="256"/>
                    </a:cubicBezTo>
                    <a:cubicBezTo>
                      <a:pt x="443" y="256"/>
                      <a:pt x="443" y="256"/>
                      <a:pt x="443" y="256"/>
                    </a:cubicBezTo>
                    <a:cubicBezTo>
                      <a:pt x="433" y="256"/>
                      <a:pt x="427" y="250"/>
                      <a:pt x="427" y="244"/>
                    </a:cubicBezTo>
                    <a:cubicBezTo>
                      <a:pt x="427" y="237"/>
                      <a:pt x="435" y="233"/>
                      <a:pt x="447" y="234"/>
                    </a:cubicBezTo>
                    <a:cubicBezTo>
                      <a:pt x="447" y="234"/>
                      <a:pt x="447" y="234"/>
                      <a:pt x="447" y="234"/>
                    </a:cubicBezTo>
                    <a:cubicBezTo>
                      <a:pt x="447" y="234"/>
                      <a:pt x="447" y="234"/>
                      <a:pt x="447" y="234"/>
                    </a:cubicBezTo>
                    <a:moveTo>
                      <a:pt x="319" y="97"/>
                    </a:moveTo>
                    <a:cubicBezTo>
                      <a:pt x="333" y="88"/>
                      <a:pt x="355" y="106"/>
                      <a:pt x="372" y="132"/>
                    </a:cubicBezTo>
                    <a:cubicBezTo>
                      <a:pt x="388" y="159"/>
                      <a:pt x="395" y="187"/>
                      <a:pt x="381" y="196"/>
                    </a:cubicBezTo>
                    <a:cubicBezTo>
                      <a:pt x="369" y="203"/>
                      <a:pt x="340" y="187"/>
                      <a:pt x="324" y="162"/>
                    </a:cubicBezTo>
                    <a:cubicBezTo>
                      <a:pt x="309" y="138"/>
                      <a:pt x="307" y="104"/>
                      <a:pt x="319" y="97"/>
                    </a:cubicBezTo>
                    <a:moveTo>
                      <a:pt x="280" y="313"/>
                    </a:moveTo>
                    <a:cubicBezTo>
                      <a:pt x="231" y="344"/>
                      <a:pt x="167" y="329"/>
                      <a:pt x="136" y="280"/>
                    </a:cubicBezTo>
                    <a:cubicBezTo>
                      <a:pt x="106" y="231"/>
                      <a:pt x="120" y="167"/>
                      <a:pt x="169" y="137"/>
                    </a:cubicBezTo>
                    <a:cubicBezTo>
                      <a:pt x="218" y="106"/>
                      <a:pt x="282" y="121"/>
                      <a:pt x="313" y="169"/>
                    </a:cubicBezTo>
                    <a:cubicBezTo>
                      <a:pt x="343" y="218"/>
                      <a:pt x="329" y="283"/>
                      <a:pt x="280" y="313"/>
                    </a:cubicBezTo>
                    <a:moveTo>
                      <a:pt x="218" y="51"/>
                    </a:moveTo>
                    <a:cubicBezTo>
                      <a:pt x="249" y="50"/>
                      <a:pt x="277" y="58"/>
                      <a:pt x="277" y="75"/>
                    </a:cubicBezTo>
                    <a:cubicBezTo>
                      <a:pt x="278" y="89"/>
                      <a:pt x="249" y="106"/>
                      <a:pt x="220" y="107"/>
                    </a:cubicBezTo>
                    <a:cubicBezTo>
                      <a:pt x="191" y="108"/>
                      <a:pt x="161" y="93"/>
                      <a:pt x="161" y="79"/>
                    </a:cubicBezTo>
                    <a:cubicBezTo>
                      <a:pt x="160" y="62"/>
                      <a:pt x="187" y="52"/>
                      <a:pt x="218" y="51"/>
                    </a:cubicBezTo>
                    <a:moveTo>
                      <a:pt x="71" y="144"/>
                    </a:moveTo>
                    <a:cubicBezTo>
                      <a:pt x="85" y="116"/>
                      <a:pt x="106" y="96"/>
                      <a:pt x="121" y="104"/>
                    </a:cubicBezTo>
                    <a:cubicBezTo>
                      <a:pt x="133" y="110"/>
                      <a:pt x="134" y="144"/>
                      <a:pt x="120" y="170"/>
                    </a:cubicBezTo>
                    <a:cubicBezTo>
                      <a:pt x="107" y="195"/>
                      <a:pt x="79" y="214"/>
                      <a:pt x="66" y="207"/>
                    </a:cubicBezTo>
                    <a:cubicBezTo>
                      <a:pt x="51" y="199"/>
                      <a:pt x="56" y="171"/>
                      <a:pt x="71" y="144"/>
                    </a:cubicBezTo>
                    <a:moveTo>
                      <a:pt x="130" y="353"/>
                    </a:moveTo>
                    <a:cubicBezTo>
                      <a:pt x="116" y="362"/>
                      <a:pt x="94" y="343"/>
                      <a:pt x="77" y="317"/>
                    </a:cubicBezTo>
                    <a:cubicBezTo>
                      <a:pt x="61" y="291"/>
                      <a:pt x="54" y="263"/>
                      <a:pt x="68" y="254"/>
                    </a:cubicBezTo>
                    <a:cubicBezTo>
                      <a:pt x="80" y="247"/>
                      <a:pt x="109" y="263"/>
                      <a:pt x="125" y="287"/>
                    </a:cubicBezTo>
                    <a:cubicBezTo>
                      <a:pt x="140" y="312"/>
                      <a:pt x="142" y="346"/>
                      <a:pt x="130" y="353"/>
                    </a:cubicBezTo>
                    <a:moveTo>
                      <a:pt x="231" y="399"/>
                    </a:moveTo>
                    <a:cubicBezTo>
                      <a:pt x="200" y="400"/>
                      <a:pt x="172" y="392"/>
                      <a:pt x="172" y="375"/>
                    </a:cubicBezTo>
                    <a:cubicBezTo>
                      <a:pt x="171" y="361"/>
                      <a:pt x="200" y="344"/>
                      <a:pt x="229" y="343"/>
                    </a:cubicBezTo>
                    <a:cubicBezTo>
                      <a:pt x="258" y="342"/>
                      <a:pt x="288" y="357"/>
                      <a:pt x="288" y="371"/>
                    </a:cubicBezTo>
                    <a:cubicBezTo>
                      <a:pt x="289" y="387"/>
                      <a:pt x="262" y="397"/>
                      <a:pt x="231" y="399"/>
                    </a:cubicBezTo>
                    <a:moveTo>
                      <a:pt x="378" y="306"/>
                    </a:moveTo>
                    <a:cubicBezTo>
                      <a:pt x="364" y="334"/>
                      <a:pt x="343" y="354"/>
                      <a:pt x="328" y="346"/>
                    </a:cubicBezTo>
                    <a:cubicBezTo>
                      <a:pt x="316" y="339"/>
                      <a:pt x="315" y="306"/>
                      <a:pt x="329" y="280"/>
                    </a:cubicBezTo>
                    <a:cubicBezTo>
                      <a:pt x="342" y="254"/>
                      <a:pt x="370" y="236"/>
                      <a:pt x="383" y="243"/>
                    </a:cubicBezTo>
                    <a:cubicBezTo>
                      <a:pt x="398" y="250"/>
                      <a:pt x="393" y="279"/>
                      <a:pt x="378" y="306"/>
                    </a:cubicBezTo>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0" name="Freeform 35"/>
              <p:cNvSpPr>
                <a:spLocks noEditPoints="1"/>
              </p:cNvSpPr>
              <p:nvPr/>
            </p:nvSpPr>
            <p:spPr bwMode="auto">
              <a:xfrm>
                <a:off x="6932633" y="2390376"/>
                <a:ext cx="1191002" cy="1192631"/>
              </a:xfrm>
              <a:custGeom>
                <a:avLst/>
                <a:gdLst>
                  <a:gd name="T0" fmla="*/ 207 w 618"/>
                  <a:gd name="T1" fmla="*/ 17 h 619"/>
                  <a:gd name="T2" fmla="*/ 187 w 618"/>
                  <a:gd name="T3" fmla="*/ 58 h 619"/>
                  <a:gd name="T4" fmla="*/ 140 w 618"/>
                  <a:gd name="T5" fmla="*/ 72 h 619"/>
                  <a:gd name="T6" fmla="*/ 105 w 618"/>
                  <a:gd name="T7" fmla="*/ 77 h 619"/>
                  <a:gd name="T8" fmla="*/ 60 w 618"/>
                  <a:gd name="T9" fmla="*/ 126 h 619"/>
                  <a:gd name="T10" fmla="*/ 67 w 618"/>
                  <a:gd name="T11" fmla="*/ 170 h 619"/>
                  <a:gd name="T12" fmla="*/ 13 w 618"/>
                  <a:gd name="T13" fmla="*/ 220 h 619"/>
                  <a:gd name="T14" fmla="*/ 30 w 618"/>
                  <a:gd name="T15" fmla="*/ 291 h 619"/>
                  <a:gd name="T16" fmla="*/ 0 w 618"/>
                  <a:gd name="T17" fmla="*/ 324 h 619"/>
                  <a:gd name="T18" fmla="*/ 10 w 618"/>
                  <a:gd name="T19" fmla="*/ 390 h 619"/>
                  <a:gd name="T20" fmla="*/ 49 w 618"/>
                  <a:gd name="T21" fmla="*/ 413 h 619"/>
                  <a:gd name="T22" fmla="*/ 55 w 618"/>
                  <a:gd name="T23" fmla="*/ 485 h 619"/>
                  <a:gd name="T24" fmla="*/ 121 w 618"/>
                  <a:gd name="T25" fmla="*/ 516 h 619"/>
                  <a:gd name="T26" fmla="*/ 128 w 618"/>
                  <a:gd name="T27" fmla="*/ 561 h 619"/>
                  <a:gd name="T28" fmla="*/ 186 w 618"/>
                  <a:gd name="T29" fmla="*/ 594 h 619"/>
                  <a:gd name="T30" fmla="*/ 228 w 618"/>
                  <a:gd name="T31" fmla="*/ 577 h 619"/>
                  <a:gd name="T32" fmla="*/ 288 w 618"/>
                  <a:gd name="T33" fmla="*/ 618 h 619"/>
                  <a:gd name="T34" fmla="*/ 307 w 618"/>
                  <a:gd name="T35" fmla="*/ 602 h 619"/>
                  <a:gd name="T36" fmla="*/ 368 w 618"/>
                  <a:gd name="T37" fmla="*/ 614 h 619"/>
                  <a:gd name="T38" fmla="*/ 393 w 618"/>
                  <a:gd name="T39" fmla="*/ 577 h 619"/>
                  <a:gd name="T40" fmla="*/ 455 w 618"/>
                  <a:gd name="T41" fmla="*/ 583 h 619"/>
                  <a:gd name="T42" fmla="*/ 468 w 618"/>
                  <a:gd name="T43" fmla="*/ 540 h 619"/>
                  <a:gd name="T44" fmla="*/ 538 w 618"/>
                  <a:gd name="T45" fmla="*/ 519 h 619"/>
                  <a:gd name="T46" fmla="*/ 553 w 618"/>
                  <a:gd name="T47" fmla="*/ 448 h 619"/>
                  <a:gd name="T48" fmla="*/ 595 w 618"/>
                  <a:gd name="T49" fmla="*/ 430 h 619"/>
                  <a:gd name="T50" fmla="*/ 576 w 618"/>
                  <a:gd name="T51" fmla="*/ 395 h 619"/>
                  <a:gd name="T52" fmla="*/ 616 w 618"/>
                  <a:gd name="T53" fmla="*/ 354 h 619"/>
                  <a:gd name="T54" fmla="*/ 589 w 618"/>
                  <a:gd name="T55" fmla="*/ 286 h 619"/>
                  <a:gd name="T56" fmla="*/ 614 w 618"/>
                  <a:gd name="T57" fmla="*/ 249 h 619"/>
                  <a:gd name="T58" fmla="*/ 570 w 618"/>
                  <a:gd name="T59" fmla="*/ 205 h 619"/>
                  <a:gd name="T60" fmla="*/ 582 w 618"/>
                  <a:gd name="T61" fmla="*/ 162 h 619"/>
                  <a:gd name="T62" fmla="*/ 544 w 618"/>
                  <a:gd name="T63" fmla="*/ 107 h 619"/>
                  <a:gd name="T64" fmla="*/ 499 w 618"/>
                  <a:gd name="T65" fmla="*/ 103 h 619"/>
                  <a:gd name="T66" fmla="*/ 466 w 618"/>
                  <a:gd name="T67" fmla="*/ 77 h 619"/>
                  <a:gd name="T68" fmla="*/ 452 w 618"/>
                  <a:gd name="T69" fmla="*/ 34 h 619"/>
                  <a:gd name="T70" fmla="*/ 390 w 618"/>
                  <a:gd name="T71" fmla="*/ 10 h 619"/>
                  <a:gd name="T72" fmla="*/ 350 w 618"/>
                  <a:gd name="T73" fmla="*/ 32 h 619"/>
                  <a:gd name="T74" fmla="*/ 285 w 618"/>
                  <a:gd name="T75" fmla="*/ 1 h 619"/>
                  <a:gd name="T76" fmla="*/ 225 w 618"/>
                  <a:gd name="T77" fmla="*/ 42 h 619"/>
                  <a:gd name="T78" fmla="*/ 188 w 618"/>
                  <a:gd name="T79" fmla="*/ 286 h 619"/>
                  <a:gd name="T80" fmla="*/ 228 w 618"/>
                  <a:gd name="T81" fmla="*/ 335 h 619"/>
                  <a:gd name="T82" fmla="*/ 334 w 618"/>
                  <a:gd name="T83" fmla="*/ 390 h 619"/>
                  <a:gd name="T84" fmla="*/ 223 w 618"/>
                  <a:gd name="T85" fmla="*/ 399 h 619"/>
                  <a:gd name="T86" fmla="*/ 82 w 618"/>
                  <a:gd name="T87" fmla="*/ 398 h 619"/>
                  <a:gd name="T88" fmla="*/ 323 w 618"/>
                  <a:gd name="T89" fmla="*/ 552 h 619"/>
                  <a:gd name="T90" fmla="*/ 534 w 618"/>
                  <a:gd name="T91" fmla="*/ 402 h 619"/>
                  <a:gd name="T92" fmla="*/ 437 w 618"/>
                  <a:gd name="T93" fmla="*/ 291 h 619"/>
                  <a:gd name="T94" fmla="*/ 541 w 618"/>
                  <a:gd name="T95" fmla="*/ 237 h 619"/>
                  <a:gd name="T96" fmla="*/ 295 w 618"/>
                  <a:gd name="T97" fmla="*/ 186 h 619"/>
                  <a:gd name="T98" fmla="*/ 441 w 618"/>
                  <a:gd name="T99" fmla="*/ 105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18" h="619">
                    <a:moveTo>
                      <a:pt x="225" y="42"/>
                    </a:moveTo>
                    <a:cubicBezTo>
                      <a:pt x="225" y="42"/>
                      <a:pt x="225" y="42"/>
                      <a:pt x="225" y="42"/>
                    </a:cubicBezTo>
                    <a:cubicBezTo>
                      <a:pt x="207" y="17"/>
                      <a:pt x="207" y="17"/>
                      <a:pt x="207" y="17"/>
                    </a:cubicBezTo>
                    <a:cubicBezTo>
                      <a:pt x="195" y="22"/>
                      <a:pt x="195" y="22"/>
                      <a:pt x="195" y="22"/>
                    </a:cubicBezTo>
                    <a:cubicBezTo>
                      <a:pt x="183" y="27"/>
                      <a:pt x="183" y="27"/>
                      <a:pt x="183" y="27"/>
                    </a:cubicBezTo>
                    <a:cubicBezTo>
                      <a:pt x="187" y="58"/>
                      <a:pt x="187" y="58"/>
                      <a:pt x="187" y="58"/>
                    </a:cubicBezTo>
                    <a:cubicBezTo>
                      <a:pt x="174" y="64"/>
                      <a:pt x="162" y="71"/>
                      <a:pt x="150" y="79"/>
                    </a:cubicBezTo>
                    <a:cubicBezTo>
                      <a:pt x="140" y="72"/>
                      <a:pt x="140" y="72"/>
                      <a:pt x="140" y="72"/>
                    </a:cubicBezTo>
                    <a:cubicBezTo>
                      <a:pt x="140" y="72"/>
                      <a:pt x="140" y="72"/>
                      <a:pt x="140" y="72"/>
                    </a:cubicBezTo>
                    <a:cubicBezTo>
                      <a:pt x="125" y="60"/>
                      <a:pt x="125" y="60"/>
                      <a:pt x="125" y="60"/>
                    </a:cubicBezTo>
                    <a:cubicBezTo>
                      <a:pt x="115" y="68"/>
                      <a:pt x="115" y="68"/>
                      <a:pt x="115" y="68"/>
                    </a:cubicBezTo>
                    <a:cubicBezTo>
                      <a:pt x="105" y="77"/>
                      <a:pt x="105" y="77"/>
                      <a:pt x="105" y="77"/>
                    </a:cubicBezTo>
                    <a:cubicBezTo>
                      <a:pt x="118" y="105"/>
                      <a:pt x="118" y="105"/>
                      <a:pt x="118" y="105"/>
                    </a:cubicBezTo>
                    <a:cubicBezTo>
                      <a:pt x="108" y="115"/>
                      <a:pt x="98" y="125"/>
                      <a:pt x="89" y="137"/>
                    </a:cubicBezTo>
                    <a:cubicBezTo>
                      <a:pt x="60" y="126"/>
                      <a:pt x="60" y="126"/>
                      <a:pt x="60" y="126"/>
                    </a:cubicBezTo>
                    <a:cubicBezTo>
                      <a:pt x="53" y="137"/>
                      <a:pt x="53" y="137"/>
                      <a:pt x="53" y="137"/>
                    </a:cubicBezTo>
                    <a:cubicBezTo>
                      <a:pt x="45" y="147"/>
                      <a:pt x="45" y="147"/>
                      <a:pt x="45" y="147"/>
                    </a:cubicBezTo>
                    <a:cubicBezTo>
                      <a:pt x="67" y="170"/>
                      <a:pt x="67" y="170"/>
                      <a:pt x="67" y="170"/>
                    </a:cubicBezTo>
                    <a:cubicBezTo>
                      <a:pt x="59" y="183"/>
                      <a:pt x="53" y="196"/>
                      <a:pt x="48" y="209"/>
                    </a:cubicBezTo>
                    <a:cubicBezTo>
                      <a:pt x="17" y="207"/>
                      <a:pt x="17" y="207"/>
                      <a:pt x="17" y="207"/>
                    </a:cubicBezTo>
                    <a:cubicBezTo>
                      <a:pt x="13" y="220"/>
                      <a:pt x="13" y="220"/>
                      <a:pt x="13" y="220"/>
                    </a:cubicBezTo>
                    <a:cubicBezTo>
                      <a:pt x="9" y="232"/>
                      <a:pt x="9" y="232"/>
                      <a:pt x="9" y="232"/>
                    </a:cubicBezTo>
                    <a:cubicBezTo>
                      <a:pt x="36" y="248"/>
                      <a:pt x="36" y="248"/>
                      <a:pt x="36" y="248"/>
                    </a:cubicBezTo>
                    <a:cubicBezTo>
                      <a:pt x="33" y="262"/>
                      <a:pt x="31" y="276"/>
                      <a:pt x="30" y="291"/>
                    </a:cubicBezTo>
                    <a:cubicBezTo>
                      <a:pt x="0" y="298"/>
                      <a:pt x="0" y="298"/>
                      <a:pt x="0" y="298"/>
                    </a:cubicBezTo>
                    <a:cubicBezTo>
                      <a:pt x="0" y="311"/>
                      <a:pt x="0" y="311"/>
                      <a:pt x="0" y="311"/>
                    </a:cubicBezTo>
                    <a:cubicBezTo>
                      <a:pt x="0" y="324"/>
                      <a:pt x="0" y="324"/>
                      <a:pt x="0" y="324"/>
                    </a:cubicBezTo>
                    <a:cubicBezTo>
                      <a:pt x="30" y="331"/>
                      <a:pt x="30" y="331"/>
                      <a:pt x="30" y="331"/>
                    </a:cubicBezTo>
                    <a:cubicBezTo>
                      <a:pt x="31" y="346"/>
                      <a:pt x="34" y="360"/>
                      <a:pt x="37" y="374"/>
                    </a:cubicBezTo>
                    <a:cubicBezTo>
                      <a:pt x="10" y="390"/>
                      <a:pt x="10" y="390"/>
                      <a:pt x="10" y="390"/>
                    </a:cubicBezTo>
                    <a:cubicBezTo>
                      <a:pt x="14" y="403"/>
                      <a:pt x="14" y="403"/>
                      <a:pt x="14" y="403"/>
                    </a:cubicBezTo>
                    <a:cubicBezTo>
                      <a:pt x="18" y="415"/>
                      <a:pt x="18" y="415"/>
                      <a:pt x="18" y="415"/>
                    </a:cubicBezTo>
                    <a:cubicBezTo>
                      <a:pt x="49" y="413"/>
                      <a:pt x="49" y="413"/>
                      <a:pt x="49" y="413"/>
                    </a:cubicBezTo>
                    <a:cubicBezTo>
                      <a:pt x="55" y="426"/>
                      <a:pt x="61" y="439"/>
                      <a:pt x="68" y="452"/>
                    </a:cubicBezTo>
                    <a:cubicBezTo>
                      <a:pt x="47" y="475"/>
                      <a:pt x="47" y="475"/>
                      <a:pt x="47" y="475"/>
                    </a:cubicBezTo>
                    <a:cubicBezTo>
                      <a:pt x="55" y="485"/>
                      <a:pt x="55" y="485"/>
                      <a:pt x="55" y="485"/>
                    </a:cubicBezTo>
                    <a:cubicBezTo>
                      <a:pt x="62" y="496"/>
                      <a:pt x="62" y="496"/>
                      <a:pt x="62" y="496"/>
                    </a:cubicBezTo>
                    <a:cubicBezTo>
                      <a:pt x="91" y="485"/>
                      <a:pt x="91" y="485"/>
                      <a:pt x="91" y="485"/>
                    </a:cubicBezTo>
                    <a:cubicBezTo>
                      <a:pt x="100" y="496"/>
                      <a:pt x="110" y="507"/>
                      <a:pt x="121" y="516"/>
                    </a:cubicBezTo>
                    <a:cubicBezTo>
                      <a:pt x="108" y="545"/>
                      <a:pt x="108" y="545"/>
                      <a:pt x="108" y="545"/>
                    </a:cubicBezTo>
                    <a:cubicBezTo>
                      <a:pt x="118" y="553"/>
                      <a:pt x="118" y="553"/>
                      <a:pt x="118" y="553"/>
                    </a:cubicBezTo>
                    <a:cubicBezTo>
                      <a:pt x="128" y="561"/>
                      <a:pt x="128" y="561"/>
                      <a:pt x="128" y="561"/>
                    </a:cubicBezTo>
                    <a:cubicBezTo>
                      <a:pt x="153" y="542"/>
                      <a:pt x="153" y="542"/>
                      <a:pt x="153" y="542"/>
                    </a:cubicBezTo>
                    <a:cubicBezTo>
                      <a:pt x="165" y="550"/>
                      <a:pt x="177" y="557"/>
                      <a:pt x="190" y="563"/>
                    </a:cubicBezTo>
                    <a:cubicBezTo>
                      <a:pt x="186" y="594"/>
                      <a:pt x="186" y="594"/>
                      <a:pt x="186" y="594"/>
                    </a:cubicBezTo>
                    <a:cubicBezTo>
                      <a:pt x="198" y="598"/>
                      <a:pt x="198" y="598"/>
                      <a:pt x="198" y="598"/>
                    </a:cubicBezTo>
                    <a:cubicBezTo>
                      <a:pt x="210" y="603"/>
                      <a:pt x="210" y="603"/>
                      <a:pt x="210" y="603"/>
                    </a:cubicBezTo>
                    <a:cubicBezTo>
                      <a:pt x="228" y="577"/>
                      <a:pt x="228" y="577"/>
                      <a:pt x="228" y="577"/>
                    </a:cubicBezTo>
                    <a:cubicBezTo>
                      <a:pt x="242" y="582"/>
                      <a:pt x="256" y="585"/>
                      <a:pt x="270" y="587"/>
                    </a:cubicBezTo>
                    <a:cubicBezTo>
                      <a:pt x="275" y="618"/>
                      <a:pt x="275" y="618"/>
                      <a:pt x="275" y="618"/>
                    </a:cubicBezTo>
                    <a:cubicBezTo>
                      <a:pt x="288" y="618"/>
                      <a:pt x="288" y="618"/>
                      <a:pt x="288" y="618"/>
                    </a:cubicBezTo>
                    <a:cubicBezTo>
                      <a:pt x="301" y="619"/>
                      <a:pt x="301" y="619"/>
                      <a:pt x="301" y="619"/>
                    </a:cubicBezTo>
                    <a:cubicBezTo>
                      <a:pt x="307" y="602"/>
                      <a:pt x="307" y="602"/>
                      <a:pt x="307" y="602"/>
                    </a:cubicBezTo>
                    <a:cubicBezTo>
                      <a:pt x="307" y="602"/>
                      <a:pt x="307" y="602"/>
                      <a:pt x="307" y="602"/>
                    </a:cubicBezTo>
                    <a:cubicBezTo>
                      <a:pt x="311" y="590"/>
                      <a:pt x="311" y="590"/>
                      <a:pt x="311" y="590"/>
                    </a:cubicBezTo>
                    <a:cubicBezTo>
                      <a:pt x="325" y="590"/>
                      <a:pt x="339" y="588"/>
                      <a:pt x="354" y="586"/>
                    </a:cubicBezTo>
                    <a:cubicBezTo>
                      <a:pt x="368" y="614"/>
                      <a:pt x="368" y="614"/>
                      <a:pt x="368" y="614"/>
                    </a:cubicBezTo>
                    <a:cubicBezTo>
                      <a:pt x="380" y="611"/>
                      <a:pt x="380" y="611"/>
                      <a:pt x="380" y="611"/>
                    </a:cubicBezTo>
                    <a:cubicBezTo>
                      <a:pt x="393" y="608"/>
                      <a:pt x="393" y="608"/>
                      <a:pt x="393" y="608"/>
                    </a:cubicBezTo>
                    <a:cubicBezTo>
                      <a:pt x="393" y="577"/>
                      <a:pt x="393" y="577"/>
                      <a:pt x="393" y="577"/>
                    </a:cubicBezTo>
                    <a:cubicBezTo>
                      <a:pt x="394" y="577"/>
                      <a:pt x="394" y="577"/>
                      <a:pt x="394" y="577"/>
                    </a:cubicBezTo>
                    <a:cubicBezTo>
                      <a:pt x="408" y="572"/>
                      <a:pt x="421" y="567"/>
                      <a:pt x="433" y="561"/>
                    </a:cubicBezTo>
                    <a:cubicBezTo>
                      <a:pt x="455" y="583"/>
                      <a:pt x="455" y="583"/>
                      <a:pt x="455" y="583"/>
                    </a:cubicBezTo>
                    <a:cubicBezTo>
                      <a:pt x="466" y="577"/>
                      <a:pt x="466" y="577"/>
                      <a:pt x="466" y="577"/>
                    </a:cubicBezTo>
                    <a:cubicBezTo>
                      <a:pt x="477" y="570"/>
                      <a:pt x="477" y="570"/>
                      <a:pt x="477" y="570"/>
                    </a:cubicBezTo>
                    <a:cubicBezTo>
                      <a:pt x="468" y="540"/>
                      <a:pt x="468" y="540"/>
                      <a:pt x="468" y="540"/>
                    </a:cubicBezTo>
                    <a:cubicBezTo>
                      <a:pt x="480" y="532"/>
                      <a:pt x="491" y="523"/>
                      <a:pt x="502" y="513"/>
                    </a:cubicBezTo>
                    <a:cubicBezTo>
                      <a:pt x="529" y="528"/>
                      <a:pt x="529" y="528"/>
                      <a:pt x="529" y="528"/>
                    </a:cubicBezTo>
                    <a:cubicBezTo>
                      <a:pt x="538" y="519"/>
                      <a:pt x="538" y="519"/>
                      <a:pt x="538" y="519"/>
                    </a:cubicBezTo>
                    <a:cubicBezTo>
                      <a:pt x="547" y="509"/>
                      <a:pt x="547" y="509"/>
                      <a:pt x="547" y="509"/>
                    </a:cubicBezTo>
                    <a:cubicBezTo>
                      <a:pt x="529" y="483"/>
                      <a:pt x="529" y="483"/>
                      <a:pt x="529" y="483"/>
                    </a:cubicBezTo>
                    <a:cubicBezTo>
                      <a:pt x="538" y="472"/>
                      <a:pt x="546" y="460"/>
                      <a:pt x="553" y="448"/>
                    </a:cubicBezTo>
                    <a:cubicBezTo>
                      <a:pt x="584" y="454"/>
                      <a:pt x="584" y="454"/>
                      <a:pt x="584" y="454"/>
                    </a:cubicBezTo>
                    <a:cubicBezTo>
                      <a:pt x="589" y="442"/>
                      <a:pt x="589" y="442"/>
                      <a:pt x="589" y="442"/>
                    </a:cubicBezTo>
                    <a:cubicBezTo>
                      <a:pt x="595" y="430"/>
                      <a:pt x="595" y="430"/>
                      <a:pt x="595" y="430"/>
                    </a:cubicBezTo>
                    <a:cubicBezTo>
                      <a:pt x="571" y="411"/>
                      <a:pt x="571" y="411"/>
                      <a:pt x="571" y="411"/>
                    </a:cubicBezTo>
                    <a:cubicBezTo>
                      <a:pt x="572" y="408"/>
                      <a:pt x="573" y="405"/>
                      <a:pt x="574" y="402"/>
                    </a:cubicBezTo>
                    <a:cubicBezTo>
                      <a:pt x="576" y="395"/>
                      <a:pt x="576" y="395"/>
                      <a:pt x="576" y="395"/>
                    </a:cubicBezTo>
                    <a:cubicBezTo>
                      <a:pt x="579" y="386"/>
                      <a:pt x="581" y="378"/>
                      <a:pt x="583" y="370"/>
                    </a:cubicBezTo>
                    <a:cubicBezTo>
                      <a:pt x="614" y="367"/>
                      <a:pt x="614" y="367"/>
                      <a:pt x="614" y="367"/>
                    </a:cubicBezTo>
                    <a:cubicBezTo>
                      <a:pt x="616" y="354"/>
                      <a:pt x="616" y="354"/>
                      <a:pt x="616" y="354"/>
                    </a:cubicBezTo>
                    <a:cubicBezTo>
                      <a:pt x="618" y="341"/>
                      <a:pt x="618" y="341"/>
                      <a:pt x="618" y="341"/>
                    </a:cubicBezTo>
                    <a:cubicBezTo>
                      <a:pt x="589" y="329"/>
                      <a:pt x="589" y="329"/>
                      <a:pt x="589" y="329"/>
                    </a:cubicBezTo>
                    <a:cubicBezTo>
                      <a:pt x="590" y="315"/>
                      <a:pt x="590" y="301"/>
                      <a:pt x="589" y="286"/>
                    </a:cubicBezTo>
                    <a:cubicBezTo>
                      <a:pt x="618" y="274"/>
                      <a:pt x="618" y="274"/>
                      <a:pt x="618" y="274"/>
                    </a:cubicBezTo>
                    <a:cubicBezTo>
                      <a:pt x="616" y="261"/>
                      <a:pt x="616" y="261"/>
                      <a:pt x="616" y="261"/>
                    </a:cubicBezTo>
                    <a:cubicBezTo>
                      <a:pt x="614" y="249"/>
                      <a:pt x="614" y="249"/>
                      <a:pt x="614" y="249"/>
                    </a:cubicBezTo>
                    <a:cubicBezTo>
                      <a:pt x="582" y="246"/>
                      <a:pt x="582" y="246"/>
                      <a:pt x="582" y="246"/>
                    </a:cubicBezTo>
                    <a:cubicBezTo>
                      <a:pt x="581" y="239"/>
                      <a:pt x="579" y="232"/>
                      <a:pt x="577" y="225"/>
                    </a:cubicBezTo>
                    <a:cubicBezTo>
                      <a:pt x="575" y="218"/>
                      <a:pt x="572" y="212"/>
                      <a:pt x="570" y="205"/>
                    </a:cubicBezTo>
                    <a:cubicBezTo>
                      <a:pt x="594" y="185"/>
                      <a:pt x="594" y="185"/>
                      <a:pt x="594" y="185"/>
                    </a:cubicBezTo>
                    <a:cubicBezTo>
                      <a:pt x="588" y="173"/>
                      <a:pt x="588" y="173"/>
                      <a:pt x="588" y="173"/>
                    </a:cubicBezTo>
                    <a:cubicBezTo>
                      <a:pt x="582" y="162"/>
                      <a:pt x="582" y="162"/>
                      <a:pt x="582" y="162"/>
                    </a:cubicBezTo>
                    <a:cubicBezTo>
                      <a:pt x="552" y="168"/>
                      <a:pt x="552" y="168"/>
                      <a:pt x="552" y="168"/>
                    </a:cubicBezTo>
                    <a:cubicBezTo>
                      <a:pt x="544" y="156"/>
                      <a:pt x="536" y="144"/>
                      <a:pt x="527" y="133"/>
                    </a:cubicBezTo>
                    <a:cubicBezTo>
                      <a:pt x="544" y="107"/>
                      <a:pt x="544" y="107"/>
                      <a:pt x="544" y="107"/>
                    </a:cubicBezTo>
                    <a:cubicBezTo>
                      <a:pt x="535" y="97"/>
                      <a:pt x="535" y="97"/>
                      <a:pt x="535" y="97"/>
                    </a:cubicBezTo>
                    <a:cubicBezTo>
                      <a:pt x="526" y="88"/>
                      <a:pt x="526" y="88"/>
                      <a:pt x="526" y="88"/>
                    </a:cubicBezTo>
                    <a:cubicBezTo>
                      <a:pt x="499" y="103"/>
                      <a:pt x="499" y="103"/>
                      <a:pt x="499" y="103"/>
                    </a:cubicBezTo>
                    <a:cubicBezTo>
                      <a:pt x="493" y="97"/>
                      <a:pt x="486" y="92"/>
                      <a:pt x="479" y="87"/>
                    </a:cubicBezTo>
                    <a:cubicBezTo>
                      <a:pt x="473" y="82"/>
                      <a:pt x="473" y="82"/>
                      <a:pt x="473" y="82"/>
                    </a:cubicBezTo>
                    <a:cubicBezTo>
                      <a:pt x="471" y="80"/>
                      <a:pt x="468" y="78"/>
                      <a:pt x="466" y="77"/>
                    </a:cubicBezTo>
                    <a:cubicBezTo>
                      <a:pt x="474" y="47"/>
                      <a:pt x="474" y="47"/>
                      <a:pt x="474" y="47"/>
                    </a:cubicBezTo>
                    <a:cubicBezTo>
                      <a:pt x="463" y="40"/>
                      <a:pt x="463" y="40"/>
                      <a:pt x="463" y="40"/>
                    </a:cubicBezTo>
                    <a:cubicBezTo>
                      <a:pt x="452" y="34"/>
                      <a:pt x="452" y="34"/>
                      <a:pt x="452" y="34"/>
                    </a:cubicBezTo>
                    <a:cubicBezTo>
                      <a:pt x="430" y="57"/>
                      <a:pt x="430" y="57"/>
                      <a:pt x="430" y="57"/>
                    </a:cubicBezTo>
                    <a:cubicBezTo>
                      <a:pt x="417" y="50"/>
                      <a:pt x="404" y="45"/>
                      <a:pt x="390" y="41"/>
                    </a:cubicBezTo>
                    <a:cubicBezTo>
                      <a:pt x="390" y="10"/>
                      <a:pt x="390" y="10"/>
                      <a:pt x="390" y="10"/>
                    </a:cubicBezTo>
                    <a:cubicBezTo>
                      <a:pt x="377" y="7"/>
                      <a:pt x="377" y="7"/>
                      <a:pt x="377" y="7"/>
                    </a:cubicBezTo>
                    <a:cubicBezTo>
                      <a:pt x="364" y="4"/>
                      <a:pt x="364" y="4"/>
                      <a:pt x="364" y="4"/>
                    </a:cubicBezTo>
                    <a:cubicBezTo>
                      <a:pt x="350" y="32"/>
                      <a:pt x="350" y="32"/>
                      <a:pt x="350" y="32"/>
                    </a:cubicBezTo>
                    <a:cubicBezTo>
                      <a:pt x="336" y="30"/>
                      <a:pt x="322" y="29"/>
                      <a:pt x="307" y="29"/>
                    </a:cubicBezTo>
                    <a:cubicBezTo>
                      <a:pt x="298" y="0"/>
                      <a:pt x="298" y="0"/>
                      <a:pt x="298" y="0"/>
                    </a:cubicBezTo>
                    <a:cubicBezTo>
                      <a:pt x="285" y="1"/>
                      <a:pt x="285" y="1"/>
                      <a:pt x="285" y="1"/>
                    </a:cubicBezTo>
                    <a:cubicBezTo>
                      <a:pt x="272" y="2"/>
                      <a:pt x="272" y="2"/>
                      <a:pt x="272" y="2"/>
                    </a:cubicBezTo>
                    <a:cubicBezTo>
                      <a:pt x="267" y="33"/>
                      <a:pt x="267" y="33"/>
                      <a:pt x="267" y="33"/>
                    </a:cubicBezTo>
                    <a:cubicBezTo>
                      <a:pt x="253" y="35"/>
                      <a:pt x="239" y="38"/>
                      <a:pt x="225" y="42"/>
                    </a:cubicBezTo>
                    <a:moveTo>
                      <a:pt x="156" y="121"/>
                    </a:moveTo>
                    <a:cubicBezTo>
                      <a:pt x="198" y="255"/>
                      <a:pt x="198" y="255"/>
                      <a:pt x="198" y="255"/>
                    </a:cubicBezTo>
                    <a:cubicBezTo>
                      <a:pt x="201" y="266"/>
                      <a:pt x="197" y="279"/>
                      <a:pt x="188" y="286"/>
                    </a:cubicBezTo>
                    <a:cubicBezTo>
                      <a:pt x="73" y="367"/>
                      <a:pt x="73" y="367"/>
                      <a:pt x="73" y="367"/>
                    </a:cubicBezTo>
                    <a:cubicBezTo>
                      <a:pt x="50" y="274"/>
                      <a:pt x="84" y="179"/>
                      <a:pt x="156" y="121"/>
                    </a:cubicBezTo>
                    <a:moveTo>
                      <a:pt x="228" y="335"/>
                    </a:moveTo>
                    <a:cubicBezTo>
                      <a:pt x="214" y="291"/>
                      <a:pt x="239" y="243"/>
                      <a:pt x="284" y="229"/>
                    </a:cubicBezTo>
                    <a:cubicBezTo>
                      <a:pt x="328" y="215"/>
                      <a:pt x="375" y="240"/>
                      <a:pt x="389" y="284"/>
                    </a:cubicBezTo>
                    <a:cubicBezTo>
                      <a:pt x="404" y="329"/>
                      <a:pt x="379" y="376"/>
                      <a:pt x="334" y="390"/>
                    </a:cubicBezTo>
                    <a:cubicBezTo>
                      <a:pt x="290" y="404"/>
                      <a:pt x="242" y="380"/>
                      <a:pt x="228" y="335"/>
                    </a:cubicBezTo>
                    <a:moveTo>
                      <a:pt x="82" y="398"/>
                    </a:moveTo>
                    <a:cubicBezTo>
                      <a:pt x="223" y="399"/>
                      <a:pt x="223" y="399"/>
                      <a:pt x="223" y="399"/>
                    </a:cubicBezTo>
                    <a:cubicBezTo>
                      <a:pt x="235" y="399"/>
                      <a:pt x="246" y="407"/>
                      <a:pt x="249" y="418"/>
                    </a:cubicBezTo>
                    <a:cubicBezTo>
                      <a:pt x="291" y="552"/>
                      <a:pt x="291" y="552"/>
                      <a:pt x="291" y="552"/>
                    </a:cubicBezTo>
                    <a:cubicBezTo>
                      <a:pt x="200" y="546"/>
                      <a:pt x="117" y="487"/>
                      <a:pt x="82" y="398"/>
                    </a:cubicBezTo>
                    <a:moveTo>
                      <a:pt x="534" y="402"/>
                    </a:moveTo>
                    <a:cubicBezTo>
                      <a:pt x="507" y="466"/>
                      <a:pt x="454" y="519"/>
                      <a:pt x="382" y="542"/>
                    </a:cubicBezTo>
                    <a:cubicBezTo>
                      <a:pt x="363" y="548"/>
                      <a:pt x="343" y="551"/>
                      <a:pt x="323" y="552"/>
                    </a:cubicBezTo>
                    <a:cubicBezTo>
                      <a:pt x="368" y="419"/>
                      <a:pt x="368" y="419"/>
                      <a:pt x="368" y="419"/>
                    </a:cubicBezTo>
                    <a:cubicBezTo>
                      <a:pt x="372" y="408"/>
                      <a:pt x="382" y="400"/>
                      <a:pt x="394" y="401"/>
                    </a:cubicBezTo>
                    <a:cubicBezTo>
                      <a:pt x="534" y="402"/>
                      <a:pt x="534" y="402"/>
                      <a:pt x="534" y="402"/>
                    </a:cubicBezTo>
                    <a:moveTo>
                      <a:pt x="541" y="237"/>
                    </a:moveTo>
                    <a:cubicBezTo>
                      <a:pt x="555" y="282"/>
                      <a:pt x="555" y="328"/>
                      <a:pt x="544" y="371"/>
                    </a:cubicBezTo>
                    <a:cubicBezTo>
                      <a:pt x="437" y="291"/>
                      <a:pt x="437" y="291"/>
                      <a:pt x="437" y="291"/>
                    </a:cubicBezTo>
                    <a:cubicBezTo>
                      <a:pt x="424" y="282"/>
                      <a:pt x="419" y="266"/>
                      <a:pt x="424" y="251"/>
                    </a:cubicBezTo>
                    <a:cubicBezTo>
                      <a:pt x="467" y="125"/>
                      <a:pt x="467" y="125"/>
                      <a:pt x="467" y="125"/>
                    </a:cubicBezTo>
                    <a:cubicBezTo>
                      <a:pt x="500" y="153"/>
                      <a:pt x="527" y="191"/>
                      <a:pt x="541" y="237"/>
                    </a:cubicBezTo>
                    <a:moveTo>
                      <a:pt x="441" y="105"/>
                    </a:moveTo>
                    <a:cubicBezTo>
                      <a:pt x="327" y="186"/>
                      <a:pt x="327" y="186"/>
                      <a:pt x="327" y="186"/>
                    </a:cubicBezTo>
                    <a:cubicBezTo>
                      <a:pt x="317" y="193"/>
                      <a:pt x="304" y="193"/>
                      <a:pt x="295" y="186"/>
                    </a:cubicBezTo>
                    <a:cubicBezTo>
                      <a:pt x="182" y="102"/>
                      <a:pt x="182" y="102"/>
                      <a:pt x="182" y="102"/>
                    </a:cubicBezTo>
                    <a:cubicBezTo>
                      <a:pt x="198" y="92"/>
                      <a:pt x="216" y="84"/>
                      <a:pt x="236" y="78"/>
                    </a:cubicBezTo>
                    <a:cubicBezTo>
                      <a:pt x="308" y="55"/>
                      <a:pt x="382" y="68"/>
                      <a:pt x="441" y="105"/>
                    </a:cubicBezTo>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Freeform 36"/>
              <p:cNvSpPr>
                <a:spLocks noEditPoints="1"/>
              </p:cNvSpPr>
              <p:nvPr/>
            </p:nvSpPr>
            <p:spPr bwMode="auto">
              <a:xfrm>
                <a:off x="5942847" y="4075863"/>
                <a:ext cx="597130" cy="597945"/>
              </a:xfrm>
              <a:custGeom>
                <a:avLst/>
                <a:gdLst>
                  <a:gd name="T0" fmla="*/ 234 w 310"/>
                  <a:gd name="T1" fmla="*/ 262 h 310"/>
                  <a:gd name="T2" fmla="*/ 263 w 310"/>
                  <a:gd name="T3" fmla="*/ 266 h 310"/>
                  <a:gd name="T4" fmla="*/ 264 w 310"/>
                  <a:gd name="T5" fmla="*/ 250 h 310"/>
                  <a:gd name="T6" fmla="*/ 280 w 310"/>
                  <a:gd name="T7" fmla="*/ 234 h 310"/>
                  <a:gd name="T8" fmla="*/ 289 w 310"/>
                  <a:gd name="T9" fmla="*/ 216 h 310"/>
                  <a:gd name="T10" fmla="*/ 288 w 310"/>
                  <a:gd name="T11" fmla="*/ 192 h 310"/>
                  <a:gd name="T12" fmla="*/ 308 w 310"/>
                  <a:gd name="T13" fmla="*/ 184 h 310"/>
                  <a:gd name="T14" fmla="*/ 287 w 310"/>
                  <a:gd name="T15" fmla="*/ 164 h 310"/>
                  <a:gd name="T16" fmla="*/ 310 w 310"/>
                  <a:gd name="T17" fmla="*/ 146 h 310"/>
                  <a:gd name="T18" fmla="*/ 298 w 310"/>
                  <a:gd name="T19" fmla="*/ 135 h 310"/>
                  <a:gd name="T20" fmla="*/ 296 w 310"/>
                  <a:gd name="T21" fmla="*/ 112 h 310"/>
                  <a:gd name="T22" fmla="*/ 290 w 310"/>
                  <a:gd name="T23" fmla="*/ 94 h 310"/>
                  <a:gd name="T24" fmla="*/ 276 w 310"/>
                  <a:gd name="T25" fmla="*/ 76 h 310"/>
                  <a:gd name="T26" fmla="*/ 277 w 310"/>
                  <a:gd name="T27" fmla="*/ 59 h 310"/>
                  <a:gd name="T28" fmla="*/ 250 w 310"/>
                  <a:gd name="T29" fmla="*/ 62 h 310"/>
                  <a:gd name="T30" fmla="*/ 250 w 310"/>
                  <a:gd name="T31" fmla="*/ 32 h 310"/>
                  <a:gd name="T32" fmla="*/ 233 w 310"/>
                  <a:gd name="T33" fmla="*/ 34 h 310"/>
                  <a:gd name="T34" fmla="*/ 214 w 310"/>
                  <a:gd name="T35" fmla="*/ 23 h 310"/>
                  <a:gd name="T36" fmla="*/ 206 w 310"/>
                  <a:gd name="T37" fmla="*/ 8 h 310"/>
                  <a:gd name="T38" fmla="*/ 183 w 310"/>
                  <a:gd name="T39" fmla="*/ 25 h 310"/>
                  <a:gd name="T40" fmla="*/ 169 w 310"/>
                  <a:gd name="T41" fmla="*/ 0 h 310"/>
                  <a:gd name="T42" fmla="*/ 156 w 310"/>
                  <a:gd name="T43" fmla="*/ 11 h 310"/>
                  <a:gd name="T44" fmla="*/ 133 w 310"/>
                  <a:gd name="T45" fmla="*/ 9 h 310"/>
                  <a:gd name="T46" fmla="*/ 114 w 310"/>
                  <a:gd name="T47" fmla="*/ 13 h 310"/>
                  <a:gd name="T48" fmla="*/ 94 w 310"/>
                  <a:gd name="T49" fmla="*/ 24 h 310"/>
                  <a:gd name="T50" fmla="*/ 83 w 310"/>
                  <a:gd name="T51" fmla="*/ 17 h 310"/>
                  <a:gd name="T52" fmla="*/ 78 w 310"/>
                  <a:gd name="T53" fmla="*/ 34 h 310"/>
                  <a:gd name="T54" fmla="*/ 58 w 310"/>
                  <a:gd name="T55" fmla="*/ 44 h 310"/>
                  <a:gd name="T56" fmla="*/ 44 w 310"/>
                  <a:gd name="T57" fmla="*/ 58 h 310"/>
                  <a:gd name="T58" fmla="*/ 33 w 310"/>
                  <a:gd name="T59" fmla="*/ 78 h 310"/>
                  <a:gd name="T60" fmla="*/ 17 w 310"/>
                  <a:gd name="T61" fmla="*/ 84 h 310"/>
                  <a:gd name="T62" fmla="*/ 31 w 310"/>
                  <a:gd name="T63" fmla="*/ 109 h 310"/>
                  <a:gd name="T64" fmla="*/ 4 w 310"/>
                  <a:gd name="T65" fmla="*/ 119 h 310"/>
                  <a:gd name="T66" fmla="*/ 13 w 310"/>
                  <a:gd name="T67" fmla="*/ 134 h 310"/>
                  <a:gd name="T68" fmla="*/ 8 w 310"/>
                  <a:gd name="T69" fmla="*/ 156 h 310"/>
                  <a:gd name="T70" fmla="*/ 9 w 310"/>
                  <a:gd name="T71" fmla="*/ 176 h 310"/>
                  <a:gd name="T72" fmla="*/ 17 w 310"/>
                  <a:gd name="T73" fmla="*/ 197 h 310"/>
                  <a:gd name="T74" fmla="*/ 11 w 310"/>
                  <a:gd name="T75" fmla="*/ 213 h 310"/>
                  <a:gd name="T76" fmla="*/ 39 w 310"/>
                  <a:gd name="T77" fmla="*/ 219 h 310"/>
                  <a:gd name="T78" fmla="*/ 29 w 310"/>
                  <a:gd name="T79" fmla="*/ 246 h 310"/>
                  <a:gd name="T80" fmla="*/ 46 w 310"/>
                  <a:gd name="T81" fmla="*/ 249 h 310"/>
                  <a:gd name="T82" fmla="*/ 60 w 310"/>
                  <a:gd name="T83" fmla="*/ 267 h 310"/>
                  <a:gd name="T84" fmla="*/ 75 w 310"/>
                  <a:gd name="T85" fmla="*/ 279 h 310"/>
                  <a:gd name="T86" fmla="*/ 97 w 310"/>
                  <a:gd name="T87" fmla="*/ 287 h 310"/>
                  <a:gd name="T88" fmla="*/ 104 w 310"/>
                  <a:gd name="T89" fmla="*/ 302 h 310"/>
                  <a:gd name="T90" fmla="*/ 126 w 310"/>
                  <a:gd name="T91" fmla="*/ 284 h 310"/>
                  <a:gd name="T92" fmla="*/ 142 w 310"/>
                  <a:gd name="T93" fmla="*/ 309 h 310"/>
                  <a:gd name="T94" fmla="*/ 155 w 310"/>
                  <a:gd name="T95" fmla="*/ 299 h 310"/>
                  <a:gd name="T96" fmla="*/ 177 w 310"/>
                  <a:gd name="T97" fmla="*/ 301 h 310"/>
                  <a:gd name="T98" fmla="*/ 197 w 310"/>
                  <a:gd name="T99" fmla="*/ 297 h 310"/>
                  <a:gd name="T100" fmla="*/ 217 w 310"/>
                  <a:gd name="T101" fmla="*/ 286 h 310"/>
                  <a:gd name="T102" fmla="*/ 227 w 310"/>
                  <a:gd name="T103" fmla="*/ 292 h 310"/>
                  <a:gd name="T104" fmla="*/ 128 w 310"/>
                  <a:gd name="T105" fmla="*/ 120 h 310"/>
                  <a:gd name="T106" fmla="*/ 141 w 310"/>
                  <a:gd name="T107" fmla="*/ 124 h 310"/>
                  <a:gd name="T108" fmla="*/ 198 w 310"/>
                  <a:gd name="T109" fmla="*/ 143 h 310"/>
                  <a:gd name="T110" fmla="*/ 202 w 310"/>
                  <a:gd name="T111" fmla="*/ 130 h 310"/>
                  <a:gd name="T112" fmla="*/ 126 w 310"/>
                  <a:gd name="T113" fmla="*/ 169 h 310"/>
                  <a:gd name="T114" fmla="*/ 133 w 310"/>
                  <a:gd name="T115" fmla="*/ 166 h 310"/>
                  <a:gd name="T116" fmla="*/ 166 w 310"/>
                  <a:gd name="T117" fmla="*/ 177 h 310"/>
                  <a:gd name="T118" fmla="*/ 171 w 310"/>
                  <a:gd name="T119" fmla="*/ 184 h 310"/>
                  <a:gd name="T120" fmla="*/ 167 w 310"/>
                  <a:gd name="T121" fmla="*/ 19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0" h="310">
                    <a:moveTo>
                      <a:pt x="235" y="279"/>
                    </a:moveTo>
                    <a:cubicBezTo>
                      <a:pt x="233" y="276"/>
                      <a:pt x="233" y="276"/>
                      <a:pt x="233" y="276"/>
                    </a:cubicBezTo>
                    <a:cubicBezTo>
                      <a:pt x="230" y="272"/>
                      <a:pt x="230" y="266"/>
                      <a:pt x="234" y="262"/>
                    </a:cubicBezTo>
                    <a:cubicBezTo>
                      <a:pt x="239" y="257"/>
                      <a:pt x="247" y="258"/>
                      <a:pt x="251" y="263"/>
                    </a:cubicBezTo>
                    <a:cubicBezTo>
                      <a:pt x="253" y="266"/>
                      <a:pt x="253" y="266"/>
                      <a:pt x="253" y="266"/>
                    </a:cubicBezTo>
                    <a:cubicBezTo>
                      <a:pt x="255" y="269"/>
                      <a:pt x="260" y="269"/>
                      <a:pt x="263" y="266"/>
                    </a:cubicBezTo>
                    <a:cubicBezTo>
                      <a:pt x="265" y="265"/>
                      <a:pt x="266" y="264"/>
                      <a:pt x="268" y="262"/>
                    </a:cubicBezTo>
                    <a:cubicBezTo>
                      <a:pt x="270" y="259"/>
                      <a:pt x="270" y="254"/>
                      <a:pt x="267" y="252"/>
                    </a:cubicBezTo>
                    <a:cubicBezTo>
                      <a:pt x="264" y="250"/>
                      <a:pt x="264" y="250"/>
                      <a:pt x="264" y="250"/>
                    </a:cubicBezTo>
                    <a:cubicBezTo>
                      <a:pt x="260" y="246"/>
                      <a:pt x="258" y="240"/>
                      <a:pt x="261" y="235"/>
                    </a:cubicBezTo>
                    <a:cubicBezTo>
                      <a:pt x="264" y="229"/>
                      <a:pt x="272" y="228"/>
                      <a:pt x="277" y="232"/>
                    </a:cubicBezTo>
                    <a:cubicBezTo>
                      <a:pt x="280" y="234"/>
                      <a:pt x="280" y="234"/>
                      <a:pt x="280" y="234"/>
                    </a:cubicBezTo>
                    <a:cubicBezTo>
                      <a:pt x="283" y="236"/>
                      <a:pt x="288" y="235"/>
                      <a:pt x="290" y="232"/>
                    </a:cubicBezTo>
                    <a:cubicBezTo>
                      <a:pt x="291" y="230"/>
                      <a:pt x="292" y="228"/>
                      <a:pt x="293" y="226"/>
                    </a:cubicBezTo>
                    <a:cubicBezTo>
                      <a:pt x="295" y="222"/>
                      <a:pt x="293" y="218"/>
                      <a:pt x="289" y="216"/>
                    </a:cubicBezTo>
                    <a:cubicBezTo>
                      <a:pt x="286" y="215"/>
                      <a:pt x="286" y="215"/>
                      <a:pt x="286" y="215"/>
                    </a:cubicBezTo>
                    <a:cubicBezTo>
                      <a:pt x="280" y="213"/>
                      <a:pt x="277" y="206"/>
                      <a:pt x="280" y="200"/>
                    </a:cubicBezTo>
                    <a:cubicBezTo>
                      <a:pt x="277" y="195"/>
                      <a:pt x="282" y="189"/>
                      <a:pt x="288" y="192"/>
                    </a:cubicBezTo>
                    <a:cubicBezTo>
                      <a:pt x="297" y="195"/>
                      <a:pt x="297" y="195"/>
                      <a:pt x="297" y="195"/>
                    </a:cubicBezTo>
                    <a:cubicBezTo>
                      <a:pt x="301" y="197"/>
                      <a:pt x="305" y="195"/>
                      <a:pt x="306" y="190"/>
                    </a:cubicBezTo>
                    <a:cubicBezTo>
                      <a:pt x="307" y="188"/>
                      <a:pt x="307" y="186"/>
                      <a:pt x="308" y="184"/>
                    </a:cubicBezTo>
                    <a:cubicBezTo>
                      <a:pt x="308" y="180"/>
                      <a:pt x="305" y="176"/>
                      <a:pt x="301" y="176"/>
                    </a:cubicBezTo>
                    <a:cubicBezTo>
                      <a:pt x="298" y="176"/>
                      <a:pt x="298" y="176"/>
                      <a:pt x="298" y="176"/>
                    </a:cubicBezTo>
                    <a:cubicBezTo>
                      <a:pt x="291" y="175"/>
                      <a:pt x="287" y="170"/>
                      <a:pt x="287" y="164"/>
                    </a:cubicBezTo>
                    <a:cubicBezTo>
                      <a:pt x="288" y="157"/>
                      <a:pt x="293" y="153"/>
                      <a:pt x="300" y="153"/>
                    </a:cubicBezTo>
                    <a:cubicBezTo>
                      <a:pt x="303" y="154"/>
                      <a:pt x="303" y="154"/>
                      <a:pt x="303" y="154"/>
                    </a:cubicBezTo>
                    <a:cubicBezTo>
                      <a:pt x="307" y="154"/>
                      <a:pt x="310" y="151"/>
                      <a:pt x="310" y="146"/>
                    </a:cubicBezTo>
                    <a:cubicBezTo>
                      <a:pt x="310" y="144"/>
                      <a:pt x="310" y="142"/>
                      <a:pt x="310" y="140"/>
                    </a:cubicBezTo>
                    <a:cubicBezTo>
                      <a:pt x="309" y="136"/>
                      <a:pt x="305" y="133"/>
                      <a:pt x="301" y="134"/>
                    </a:cubicBezTo>
                    <a:cubicBezTo>
                      <a:pt x="298" y="135"/>
                      <a:pt x="298" y="135"/>
                      <a:pt x="298" y="135"/>
                    </a:cubicBezTo>
                    <a:cubicBezTo>
                      <a:pt x="292" y="136"/>
                      <a:pt x="286" y="132"/>
                      <a:pt x="285" y="126"/>
                    </a:cubicBezTo>
                    <a:cubicBezTo>
                      <a:pt x="283" y="120"/>
                      <a:pt x="287" y="114"/>
                      <a:pt x="293" y="113"/>
                    </a:cubicBezTo>
                    <a:cubicBezTo>
                      <a:pt x="296" y="112"/>
                      <a:pt x="296" y="112"/>
                      <a:pt x="296" y="112"/>
                    </a:cubicBezTo>
                    <a:cubicBezTo>
                      <a:pt x="300" y="111"/>
                      <a:pt x="303" y="107"/>
                      <a:pt x="301" y="103"/>
                    </a:cubicBezTo>
                    <a:cubicBezTo>
                      <a:pt x="301" y="101"/>
                      <a:pt x="300" y="99"/>
                      <a:pt x="299" y="97"/>
                    </a:cubicBezTo>
                    <a:cubicBezTo>
                      <a:pt x="298" y="93"/>
                      <a:pt x="293" y="92"/>
                      <a:pt x="290" y="94"/>
                    </a:cubicBezTo>
                    <a:cubicBezTo>
                      <a:pt x="286" y="95"/>
                      <a:pt x="286" y="95"/>
                      <a:pt x="286" y="95"/>
                    </a:cubicBezTo>
                    <a:cubicBezTo>
                      <a:pt x="281" y="98"/>
                      <a:pt x="274" y="96"/>
                      <a:pt x="271" y="91"/>
                    </a:cubicBezTo>
                    <a:cubicBezTo>
                      <a:pt x="268" y="85"/>
                      <a:pt x="270" y="79"/>
                      <a:pt x="276" y="76"/>
                    </a:cubicBezTo>
                    <a:cubicBezTo>
                      <a:pt x="279" y="74"/>
                      <a:pt x="279" y="74"/>
                      <a:pt x="279" y="74"/>
                    </a:cubicBezTo>
                    <a:cubicBezTo>
                      <a:pt x="282" y="72"/>
                      <a:pt x="283" y="67"/>
                      <a:pt x="281" y="64"/>
                    </a:cubicBezTo>
                    <a:cubicBezTo>
                      <a:pt x="280" y="62"/>
                      <a:pt x="278" y="61"/>
                      <a:pt x="277" y="59"/>
                    </a:cubicBezTo>
                    <a:cubicBezTo>
                      <a:pt x="275" y="56"/>
                      <a:pt x="270" y="55"/>
                      <a:pt x="267" y="58"/>
                    </a:cubicBezTo>
                    <a:cubicBezTo>
                      <a:pt x="264" y="61"/>
                      <a:pt x="264" y="61"/>
                      <a:pt x="264" y="61"/>
                    </a:cubicBezTo>
                    <a:cubicBezTo>
                      <a:pt x="260" y="64"/>
                      <a:pt x="254" y="65"/>
                      <a:pt x="250" y="62"/>
                    </a:cubicBezTo>
                    <a:cubicBezTo>
                      <a:pt x="244" y="58"/>
                      <a:pt x="244" y="50"/>
                      <a:pt x="249" y="45"/>
                    </a:cubicBezTo>
                    <a:cubicBezTo>
                      <a:pt x="251" y="43"/>
                      <a:pt x="251" y="43"/>
                      <a:pt x="251" y="43"/>
                    </a:cubicBezTo>
                    <a:cubicBezTo>
                      <a:pt x="254" y="40"/>
                      <a:pt x="254" y="35"/>
                      <a:pt x="250" y="32"/>
                    </a:cubicBezTo>
                    <a:cubicBezTo>
                      <a:pt x="249" y="31"/>
                      <a:pt x="247" y="30"/>
                      <a:pt x="245" y="28"/>
                    </a:cubicBezTo>
                    <a:cubicBezTo>
                      <a:pt x="242" y="26"/>
                      <a:pt x="237" y="27"/>
                      <a:pt x="235" y="31"/>
                    </a:cubicBezTo>
                    <a:cubicBezTo>
                      <a:pt x="233" y="34"/>
                      <a:pt x="233" y="34"/>
                      <a:pt x="233" y="34"/>
                    </a:cubicBezTo>
                    <a:cubicBezTo>
                      <a:pt x="230" y="39"/>
                      <a:pt x="223" y="41"/>
                      <a:pt x="218" y="38"/>
                    </a:cubicBezTo>
                    <a:cubicBezTo>
                      <a:pt x="218" y="38"/>
                      <a:pt x="218" y="38"/>
                      <a:pt x="218" y="38"/>
                    </a:cubicBezTo>
                    <a:cubicBezTo>
                      <a:pt x="213" y="35"/>
                      <a:pt x="211" y="28"/>
                      <a:pt x="214" y="23"/>
                    </a:cubicBezTo>
                    <a:cubicBezTo>
                      <a:pt x="215" y="20"/>
                      <a:pt x="215" y="20"/>
                      <a:pt x="215" y="20"/>
                    </a:cubicBezTo>
                    <a:cubicBezTo>
                      <a:pt x="217" y="17"/>
                      <a:pt x="216" y="12"/>
                      <a:pt x="212" y="10"/>
                    </a:cubicBezTo>
                    <a:cubicBezTo>
                      <a:pt x="210" y="10"/>
                      <a:pt x="208" y="9"/>
                      <a:pt x="206" y="8"/>
                    </a:cubicBezTo>
                    <a:cubicBezTo>
                      <a:pt x="202" y="7"/>
                      <a:pt x="198" y="9"/>
                      <a:pt x="197" y="13"/>
                    </a:cubicBezTo>
                    <a:cubicBezTo>
                      <a:pt x="196" y="17"/>
                      <a:pt x="196" y="17"/>
                      <a:pt x="196" y="17"/>
                    </a:cubicBezTo>
                    <a:cubicBezTo>
                      <a:pt x="195" y="23"/>
                      <a:pt x="189" y="27"/>
                      <a:pt x="183" y="25"/>
                    </a:cubicBezTo>
                    <a:cubicBezTo>
                      <a:pt x="177" y="24"/>
                      <a:pt x="173" y="18"/>
                      <a:pt x="174" y="12"/>
                    </a:cubicBezTo>
                    <a:cubicBezTo>
                      <a:pt x="175" y="9"/>
                      <a:pt x="175" y="9"/>
                      <a:pt x="175" y="9"/>
                    </a:cubicBezTo>
                    <a:cubicBezTo>
                      <a:pt x="176" y="5"/>
                      <a:pt x="173" y="1"/>
                      <a:pt x="169" y="0"/>
                    </a:cubicBezTo>
                    <a:cubicBezTo>
                      <a:pt x="167" y="0"/>
                      <a:pt x="165" y="0"/>
                      <a:pt x="163" y="0"/>
                    </a:cubicBezTo>
                    <a:cubicBezTo>
                      <a:pt x="158" y="0"/>
                      <a:pt x="155" y="3"/>
                      <a:pt x="155" y="7"/>
                    </a:cubicBezTo>
                    <a:cubicBezTo>
                      <a:pt x="156" y="11"/>
                      <a:pt x="156" y="11"/>
                      <a:pt x="156" y="11"/>
                    </a:cubicBezTo>
                    <a:cubicBezTo>
                      <a:pt x="156" y="17"/>
                      <a:pt x="151" y="22"/>
                      <a:pt x="145" y="23"/>
                    </a:cubicBezTo>
                    <a:cubicBezTo>
                      <a:pt x="139" y="23"/>
                      <a:pt x="134" y="18"/>
                      <a:pt x="133" y="12"/>
                    </a:cubicBezTo>
                    <a:cubicBezTo>
                      <a:pt x="133" y="9"/>
                      <a:pt x="133" y="9"/>
                      <a:pt x="133" y="9"/>
                    </a:cubicBezTo>
                    <a:cubicBezTo>
                      <a:pt x="133" y="5"/>
                      <a:pt x="129" y="2"/>
                      <a:pt x="125" y="3"/>
                    </a:cubicBezTo>
                    <a:cubicBezTo>
                      <a:pt x="123" y="3"/>
                      <a:pt x="121" y="4"/>
                      <a:pt x="119" y="4"/>
                    </a:cubicBezTo>
                    <a:cubicBezTo>
                      <a:pt x="115" y="5"/>
                      <a:pt x="112" y="9"/>
                      <a:pt x="114" y="13"/>
                    </a:cubicBezTo>
                    <a:cubicBezTo>
                      <a:pt x="115" y="17"/>
                      <a:pt x="115" y="17"/>
                      <a:pt x="115" y="17"/>
                    </a:cubicBezTo>
                    <a:cubicBezTo>
                      <a:pt x="117" y="23"/>
                      <a:pt x="114" y="29"/>
                      <a:pt x="108" y="31"/>
                    </a:cubicBezTo>
                    <a:cubicBezTo>
                      <a:pt x="102" y="33"/>
                      <a:pt x="96" y="30"/>
                      <a:pt x="94" y="24"/>
                    </a:cubicBezTo>
                    <a:cubicBezTo>
                      <a:pt x="93" y="21"/>
                      <a:pt x="93" y="21"/>
                      <a:pt x="93" y="21"/>
                    </a:cubicBezTo>
                    <a:cubicBezTo>
                      <a:pt x="92" y="17"/>
                      <a:pt x="87" y="15"/>
                      <a:pt x="83" y="17"/>
                    </a:cubicBezTo>
                    <a:cubicBezTo>
                      <a:pt x="83" y="17"/>
                      <a:pt x="83" y="17"/>
                      <a:pt x="83" y="17"/>
                    </a:cubicBezTo>
                    <a:cubicBezTo>
                      <a:pt x="81" y="18"/>
                      <a:pt x="79" y="19"/>
                      <a:pt x="78" y="21"/>
                    </a:cubicBezTo>
                    <a:cubicBezTo>
                      <a:pt x="74" y="23"/>
                      <a:pt x="73" y="27"/>
                      <a:pt x="75" y="31"/>
                    </a:cubicBezTo>
                    <a:cubicBezTo>
                      <a:pt x="78" y="34"/>
                      <a:pt x="78" y="34"/>
                      <a:pt x="78" y="34"/>
                    </a:cubicBezTo>
                    <a:cubicBezTo>
                      <a:pt x="81" y="39"/>
                      <a:pt x="80" y="46"/>
                      <a:pt x="75" y="49"/>
                    </a:cubicBezTo>
                    <a:cubicBezTo>
                      <a:pt x="70" y="53"/>
                      <a:pt x="63" y="52"/>
                      <a:pt x="60" y="47"/>
                    </a:cubicBezTo>
                    <a:cubicBezTo>
                      <a:pt x="58" y="44"/>
                      <a:pt x="58" y="44"/>
                      <a:pt x="58" y="44"/>
                    </a:cubicBezTo>
                    <a:cubicBezTo>
                      <a:pt x="55" y="41"/>
                      <a:pt x="50" y="40"/>
                      <a:pt x="47" y="43"/>
                    </a:cubicBezTo>
                    <a:cubicBezTo>
                      <a:pt x="46" y="45"/>
                      <a:pt x="44" y="46"/>
                      <a:pt x="43" y="48"/>
                    </a:cubicBezTo>
                    <a:cubicBezTo>
                      <a:pt x="40" y="51"/>
                      <a:pt x="40" y="56"/>
                      <a:pt x="44" y="58"/>
                    </a:cubicBezTo>
                    <a:cubicBezTo>
                      <a:pt x="47" y="60"/>
                      <a:pt x="47" y="60"/>
                      <a:pt x="47" y="60"/>
                    </a:cubicBezTo>
                    <a:cubicBezTo>
                      <a:pt x="52" y="64"/>
                      <a:pt x="52" y="71"/>
                      <a:pt x="49" y="76"/>
                    </a:cubicBezTo>
                    <a:cubicBezTo>
                      <a:pt x="45" y="81"/>
                      <a:pt x="38" y="82"/>
                      <a:pt x="33" y="78"/>
                    </a:cubicBezTo>
                    <a:cubicBezTo>
                      <a:pt x="31" y="76"/>
                      <a:pt x="31" y="76"/>
                      <a:pt x="31" y="76"/>
                    </a:cubicBezTo>
                    <a:cubicBezTo>
                      <a:pt x="27" y="74"/>
                      <a:pt x="22" y="75"/>
                      <a:pt x="20" y="78"/>
                    </a:cubicBezTo>
                    <a:cubicBezTo>
                      <a:pt x="19" y="80"/>
                      <a:pt x="18" y="82"/>
                      <a:pt x="17" y="84"/>
                    </a:cubicBezTo>
                    <a:cubicBezTo>
                      <a:pt x="15" y="87"/>
                      <a:pt x="17" y="92"/>
                      <a:pt x="21" y="93"/>
                    </a:cubicBezTo>
                    <a:cubicBezTo>
                      <a:pt x="24" y="95"/>
                      <a:pt x="24" y="95"/>
                      <a:pt x="24" y="95"/>
                    </a:cubicBezTo>
                    <a:cubicBezTo>
                      <a:pt x="30" y="97"/>
                      <a:pt x="33" y="104"/>
                      <a:pt x="31" y="109"/>
                    </a:cubicBezTo>
                    <a:cubicBezTo>
                      <a:pt x="34" y="114"/>
                      <a:pt x="28" y="120"/>
                      <a:pt x="23" y="118"/>
                    </a:cubicBezTo>
                    <a:cubicBezTo>
                      <a:pt x="14" y="114"/>
                      <a:pt x="14" y="114"/>
                      <a:pt x="14" y="114"/>
                    </a:cubicBezTo>
                    <a:cubicBezTo>
                      <a:pt x="10" y="113"/>
                      <a:pt x="5" y="115"/>
                      <a:pt x="4" y="119"/>
                    </a:cubicBezTo>
                    <a:cubicBezTo>
                      <a:pt x="4" y="121"/>
                      <a:pt x="3" y="123"/>
                      <a:pt x="3" y="125"/>
                    </a:cubicBezTo>
                    <a:cubicBezTo>
                      <a:pt x="2" y="130"/>
                      <a:pt x="5" y="133"/>
                      <a:pt x="9" y="134"/>
                    </a:cubicBezTo>
                    <a:cubicBezTo>
                      <a:pt x="13" y="134"/>
                      <a:pt x="13" y="134"/>
                      <a:pt x="13" y="134"/>
                    </a:cubicBezTo>
                    <a:cubicBezTo>
                      <a:pt x="18" y="135"/>
                      <a:pt x="23" y="139"/>
                      <a:pt x="23" y="144"/>
                    </a:cubicBezTo>
                    <a:cubicBezTo>
                      <a:pt x="24" y="151"/>
                      <a:pt x="18" y="157"/>
                      <a:pt x="11" y="156"/>
                    </a:cubicBezTo>
                    <a:cubicBezTo>
                      <a:pt x="8" y="156"/>
                      <a:pt x="8" y="156"/>
                      <a:pt x="8" y="156"/>
                    </a:cubicBezTo>
                    <a:cubicBezTo>
                      <a:pt x="4" y="156"/>
                      <a:pt x="0" y="159"/>
                      <a:pt x="0" y="163"/>
                    </a:cubicBezTo>
                    <a:cubicBezTo>
                      <a:pt x="0" y="165"/>
                      <a:pt x="1" y="168"/>
                      <a:pt x="1" y="170"/>
                    </a:cubicBezTo>
                    <a:cubicBezTo>
                      <a:pt x="1" y="174"/>
                      <a:pt x="5" y="177"/>
                      <a:pt x="9" y="176"/>
                    </a:cubicBezTo>
                    <a:cubicBezTo>
                      <a:pt x="13" y="175"/>
                      <a:pt x="13" y="175"/>
                      <a:pt x="13" y="175"/>
                    </a:cubicBezTo>
                    <a:cubicBezTo>
                      <a:pt x="18" y="174"/>
                      <a:pt x="23" y="177"/>
                      <a:pt x="25" y="182"/>
                    </a:cubicBezTo>
                    <a:cubicBezTo>
                      <a:pt x="28" y="188"/>
                      <a:pt x="24" y="196"/>
                      <a:pt x="17" y="197"/>
                    </a:cubicBezTo>
                    <a:cubicBezTo>
                      <a:pt x="14" y="198"/>
                      <a:pt x="14" y="198"/>
                      <a:pt x="14" y="198"/>
                    </a:cubicBezTo>
                    <a:cubicBezTo>
                      <a:pt x="10" y="198"/>
                      <a:pt x="8" y="203"/>
                      <a:pt x="9" y="207"/>
                    </a:cubicBezTo>
                    <a:cubicBezTo>
                      <a:pt x="10" y="209"/>
                      <a:pt x="10" y="211"/>
                      <a:pt x="11" y="213"/>
                    </a:cubicBezTo>
                    <a:cubicBezTo>
                      <a:pt x="13" y="216"/>
                      <a:pt x="17" y="218"/>
                      <a:pt x="21" y="216"/>
                    </a:cubicBezTo>
                    <a:cubicBezTo>
                      <a:pt x="24" y="214"/>
                      <a:pt x="24" y="214"/>
                      <a:pt x="24" y="214"/>
                    </a:cubicBezTo>
                    <a:cubicBezTo>
                      <a:pt x="30" y="212"/>
                      <a:pt x="36" y="214"/>
                      <a:pt x="39" y="219"/>
                    </a:cubicBezTo>
                    <a:cubicBezTo>
                      <a:pt x="42" y="224"/>
                      <a:pt x="40" y="231"/>
                      <a:pt x="35" y="234"/>
                    </a:cubicBezTo>
                    <a:cubicBezTo>
                      <a:pt x="32" y="236"/>
                      <a:pt x="32" y="236"/>
                      <a:pt x="32" y="236"/>
                    </a:cubicBezTo>
                    <a:cubicBezTo>
                      <a:pt x="28" y="238"/>
                      <a:pt x="27" y="242"/>
                      <a:pt x="29" y="246"/>
                    </a:cubicBezTo>
                    <a:cubicBezTo>
                      <a:pt x="31" y="248"/>
                      <a:pt x="32" y="249"/>
                      <a:pt x="33" y="251"/>
                    </a:cubicBezTo>
                    <a:cubicBezTo>
                      <a:pt x="36" y="254"/>
                      <a:pt x="41" y="254"/>
                      <a:pt x="44" y="252"/>
                    </a:cubicBezTo>
                    <a:cubicBezTo>
                      <a:pt x="46" y="249"/>
                      <a:pt x="46" y="249"/>
                      <a:pt x="46" y="249"/>
                    </a:cubicBezTo>
                    <a:cubicBezTo>
                      <a:pt x="50" y="245"/>
                      <a:pt x="56" y="245"/>
                      <a:pt x="61" y="248"/>
                    </a:cubicBezTo>
                    <a:cubicBezTo>
                      <a:pt x="66" y="252"/>
                      <a:pt x="67" y="260"/>
                      <a:pt x="62" y="265"/>
                    </a:cubicBezTo>
                    <a:cubicBezTo>
                      <a:pt x="60" y="267"/>
                      <a:pt x="60" y="267"/>
                      <a:pt x="60" y="267"/>
                    </a:cubicBezTo>
                    <a:cubicBezTo>
                      <a:pt x="57" y="270"/>
                      <a:pt x="57" y="275"/>
                      <a:pt x="60" y="278"/>
                    </a:cubicBezTo>
                    <a:cubicBezTo>
                      <a:pt x="62" y="279"/>
                      <a:pt x="63" y="280"/>
                      <a:pt x="65" y="281"/>
                    </a:cubicBezTo>
                    <a:cubicBezTo>
                      <a:pt x="69" y="284"/>
                      <a:pt x="73" y="283"/>
                      <a:pt x="75" y="279"/>
                    </a:cubicBezTo>
                    <a:cubicBezTo>
                      <a:pt x="77" y="276"/>
                      <a:pt x="77" y="276"/>
                      <a:pt x="77" y="276"/>
                    </a:cubicBezTo>
                    <a:cubicBezTo>
                      <a:pt x="80" y="271"/>
                      <a:pt x="85" y="269"/>
                      <a:pt x="91" y="271"/>
                    </a:cubicBezTo>
                    <a:cubicBezTo>
                      <a:pt x="97" y="273"/>
                      <a:pt x="100" y="281"/>
                      <a:pt x="97" y="287"/>
                    </a:cubicBezTo>
                    <a:cubicBezTo>
                      <a:pt x="95" y="289"/>
                      <a:pt x="95" y="289"/>
                      <a:pt x="95" y="289"/>
                    </a:cubicBezTo>
                    <a:cubicBezTo>
                      <a:pt x="93" y="293"/>
                      <a:pt x="95" y="298"/>
                      <a:pt x="99" y="299"/>
                    </a:cubicBezTo>
                    <a:cubicBezTo>
                      <a:pt x="101" y="300"/>
                      <a:pt x="102" y="301"/>
                      <a:pt x="104" y="302"/>
                    </a:cubicBezTo>
                    <a:cubicBezTo>
                      <a:pt x="108" y="303"/>
                      <a:pt x="113" y="301"/>
                      <a:pt x="114" y="297"/>
                    </a:cubicBezTo>
                    <a:cubicBezTo>
                      <a:pt x="114" y="293"/>
                      <a:pt x="114" y="293"/>
                      <a:pt x="114" y="293"/>
                    </a:cubicBezTo>
                    <a:cubicBezTo>
                      <a:pt x="116" y="288"/>
                      <a:pt x="120" y="284"/>
                      <a:pt x="126" y="284"/>
                    </a:cubicBezTo>
                    <a:cubicBezTo>
                      <a:pt x="133" y="285"/>
                      <a:pt x="138" y="291"/>
                      <a:pt x="136" y="298"/>
                    </a:cubicBezTo>
                    <a:cubicBezTo>
                      <a:pt x="135" y="301"/>
                      <a:pt x="135" y="301"/>
                      <a:pt x="135" y="301"/>
                    </a:cubicBezTo>
                    <a:cubicBezTo>
                      <a:pt x="134" y="305"/>
                      <a:pt x="137" y="309"/>
                      <a:pt x="142" y="309"/>
                    </a:cubicBezTo>
                    <a:cubicBezTo>
                      <a:pt x="144" y="310"/>
                      <a:pt x="146" y="310"/>
                      <a:pt x="148" y="310"/>
                    </a:cubicBezTo>
                    <a:cubicBezTo>
                      <a:pt x="152" y="310"/>
                      <a:pt x="155" y="307"/>
                      <a:pt x="155" y="303"/>
                    </a:cubicBezTo>
                    <a:cubicBezTo>
                      <a:pt x="155" y="299"/>
                      <a:pt x="155" y="299"/>
                      <a:pt x="155" y="299"/>
                    </a:cubicBezTo>
                    <a:cubicBezTo>
                      <a:pt x="155" y="293"/>
                      <a:pt x="159" y="287"/>
                      <a:pt x="165" y="287"/>
                    </a:cubicBezTo>
                    <a:cubicBezTo>
                      <a:pt x="171" y="284"/>
                      <a:pt x="177" y="288"/>
                      <a:pt x="177" y="294"/>
                    </a:cubicBezTo>
                    <a:cubicBezTo>
                      <a:pt x="177" y="301"/>
                      <a:pt x="177" y="301"/>
                      <a:pt x="177" y="301"/>
                    </a:cubicBezTo>
                    <a:cubicBezTo>
                      <a:pt x="178" y="305"/>
                      <a:pt x="182" y="308"/>
                      <a:pt x="186" y="307"/>
                    </a:cubicBezTo>
                    <a:cubicBezTo>
                      <a:pt x="188" y="307"/>
                      <a:pt x="190" y="306"/>
                      <a:pt x="192" y="306"/>
                    </a:cubicBezTo>
                    <a:cubicBezTo>
                      <a:pt x="196" y="305"/>
                      <a:pt x="198" y="300"/>
                      <a:pt x="197" y="297"/>
                    </a:cubicBezTo>
                    <a:cubicBezTo>
                      <a:pt x="195" y="293"/>
                      <a:pt x="195" y="293"/>
                      <a:pt x="195" y="293"/>
                    </a:cubicBezTo>
                    <a:cubicBezTo>
                      <a:pt x="193" y="287"/>
                      <a:pt x="197" y="279"/>
                      <a:pt x="204" y="278"/>
                    </a:cubicBezTo>
                    <a:cubicBezTo>
                      <a:pt x="210" y="277"/>
                      <a:pt x="215" y="281"/>
                      <a:pt x="217" y="286"/>
                    </a:cubicBezTo>
                    <a:cubicBezTo>
                      <a:pt x="217" y="288"/>
                      <a:pt x="217" y="288"/>
                      <a:pt x="217" y="288"/>
                    </a:cubicBezTo>
                    <a:cubicBezTo>
                      <a:pt x="219" y="292"/>
                      <a:pt x="224" y="294"/>
                      <a:pt x="227" y="292"/>
                    </a:cubicBezTo>
                    <a:cubicBezTo>
                      <a:pt x="227" y="292"/>
                      <a:pt x="227" y="292"/>
                      <a:pt x="227" y="292"/>
                    </a:cubicBezTo>
                    <a:cubicBezTo>
                      <a:pt x="229" y="291"/>
                      <a:pt x="231" y="290"/>
                      <a:pt x="233" y="289"/>
                    </a:cubicBezTo>
                    <a:cubicBezTo>
                      <a:pt x="236" y="287"/>
                      <a:pt x="237" y="282"/>
                      <a:pt x="235" y="279"/>
                    </a:cubicBezTo>
                    <a:moveTo>
                      <a:pt x="128" y="120"/>
                    </a:moveTo>
                    <a:cubicBezTo>
                      <a:pt x="125" y="116"/>
                      <a:pt x="127" y="110"/>
                      <a:pt x="132" y="108"/>
                    </a:cubicBezTo>
                    <a:cubicBezTo>
                      <a:pt x="136" y="105"/>
                      <a:pt x="142" y="107"/>
                      <a:pt x="145" y="111"/>
                    </a:cubicBezTo>
                    <a:cubicBezTo>
                      <a:pt x="147" y="116"/>
                      <a:pt x="145" y="122"/>
                      <a:pt x="141" y="124"/>
                    </a:cubicBezTo>
                    <a:cubicBezTo>
                      <a:pt x="136" y="127"/>
                      <a:pt x="130" y="125"/>
                      <a:pt x="128" y="120"/>
                    </a:cubicBezTo>
                    <a:moveTo>
                      <a:pt x="202" y="130"/>
                    </a:moveTo>
                    <a:cubicBezTo>
                      <a:pt x="205" y="135"/>
                      <a:pt x="203" y="140"/>
                      <a:pt x="198" y="143"/>
                    </a:cubicBezTo>
                    <a:cubicBezTo>
                      <a:pt x="194" y="145"/>
                      <a:pt x="188" y="144"/>
                      <a:pt x="186" y="139"/>
                    </a:cubicBezTo>
                    <a:cubicBezTo>
                      <a:pt x="183" y="134"/>
                      <a:pt x="185" y="129"/>
                      <a:pt x="190" y="126"/>
                    </a:cubicBezTo>
                    <a:cubicBezTo>
                      <a:pt x="194" y="124"/>
                      <a:pt x="200" y="126"/>
                      <a:pt x="202" y="130"/>
                    </a:cubicBezTo>
                    <a:moveTo>
                      <a:pt x="109" y="178"/>
                    </a:moveTo>
                    <a:cubicBezTo>
                      <a:pt x="107" y="174"/>
                      <a:pt x="108" y="168"/>
                      <a:pt x="113" y="165"/>
                    </a:cubicBezTo>
                    <a:cubicBezTo>
                      <a:pt x="118" y="163"/>
                      <a:pt x="123" y="165"/>
                      <a:pt x="126" y="169"/>
                    </a:cubicBezTo>
                    <a:cubicBezTo>
                      <a:pt x="128" y="174"/>
                      <a:pt x="126" y="180"/>
                      <a:pt x="122" y="182"/>
                    </a:cubicBezTo>
                    <a:cubicBezTo>
                      <a:pt x="117" y="185"/>
                      <a:pt x="112" y="183"/>
                      <a:pt x="109" y="178"/>
                    </a:cubicBezTo>
                    <a:moveTo>
                      <a:pt x="133" y="166"/>
                    </a:moveTo>
                    <a:cubicBezTo>
                      <a:pt x="127" y="154"/>
                      <a:pt x="132" y="140"/>
                      <a:pt x="144" y="133"/>
                    </a:cubicBezTo>
                    <a:cubicBezTo>
                      <a:pt x="156" y="127"/>
                      <a:pt x="170" y="132"/>
                      <a:pt x="177" y="144"/>
                    </a:cubicBezTo>
                    <a:cubicBezTo>
                      <a:pt x="183" y="156"/>
                      <a:pt x="178" y="170"/>
                      <a:pt x="166" y="177"/>
                    </a:cubicBezTo>
                    <a:cubicBezTo>
                      <a:pt x="155" y="183"/>
                      <a:pt x="140" y="178"/>
                      <a:pt x="133" y="166"/>
                    </a:cubicBezTo>
                    <a:moveTo>
                      <a:pt x="167" y="197"/>
                    </a:moveTo>
                    <a:cubicBezTo>
                      <a:pt x="165" y="192"/>
                      <a:pt x="166" y="187"/>
                      <a:pt x="171" y="184"/>
                    </a:cubicBezTo>
                    <a:cubicBezTo>
                      <a:pt x="176" y="182"/>
                      <a:pt x="181" y="183"/>
                      <a:pt x="184" y="188"/>
                    </a:cubicBezTo>
                    <a:cubicBezTo>
                      <a:pt x="186" y="193"/>
                      <a:pt x="184" y="198"/>
                      <a:pt x="180" y="201"/>
                    </a:cubicBezTo>
                    <a:cubicBezTo>
                      <a:pt x="175" y="203"/>
                      <a:pt x="169" y="202"/>
                      <a:pt x="167" y="197"/>
                    </a:cubicBezTo>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102" name="Picture 38"/>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39514" y="2500352"/>
                <a:ext cx="84722" cy="22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 name="Picture 3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77200" y="2862866"/>
                <a:ext cx="53766" cy="76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4" name="Freeform 40"/>
              <p:cNvSpPr>
                <a:spLocks noEditPoints="1"/>
              </p:cNvSpPr>
              <p:nvPr/>
            </p:nvSpPr>
            <p:spPr bwMode="auto">
              <a:xfrm>
                <a:off x="8130965" y="2556562"/>
                <a:ext cx="366587" cy="365773"/>
              </a:xfrm>
              <a:custGeom>
                <a:avLst/>
                <a:gdLst>
                  <a:gd name="T0" fmla="*/ 143 w 190"/>
                  <a:gd name="T1" fmla="*/ 160 h 190"/>
                  <a:gd name="T2" fmla="*/ 161 w 190"/>
                  <a:gd name="T3" fmla="*/ 163 h 190"/>
                  <a:gd name="T4" fmla="*/ 161 w 190"/>
                  <a:gd name="T5" fmla="*/ 153 h 190"/>
                  <a:gd name="T6" fmla="*/ 171 w 190"/>
                  <a:gd name="T7" fmla="*/ 143 h 190"/>
                  <a:gd name="T8" fmla="*/ 177 w 190"/>
                  <a:gd name="T9" fmla="*/ 133 h 190"/>
                  <a:gd name="T10" fmla="*/ 176 w 190"/>
                  <a:gd name="T11" fmla="*/ 118 h 190"/>
                  <a:gd name="T12" fmla="*/ 188 w 190"/>
                  <a:gd name="T13" fmla="*/ 113 h 190"/>
                  <a:gd name="T14" fmla="*/ 175 w 190"/>
                  <a:gd name="T15" fmla="*/ 100 h 190"/>
                  <a:gd name="T16" fmla="*/ 189 w 190"/>
                  <a:gd name="T17" fmla="*/ 90 h 190"/>
                  <a:gd name="T18" fmla="*/ 182 w 190"/>
                  <a:gd name="T19" fmla="*/ 83 h 190"/>
                  <a:gd name="T20" fmla="*/ 181 w 190"/>
                  <a:gd name="T21" fmla="*/ 69 h 190"/>
                  <a:gd name="T22" fmla="*/ 177 w 190"/>
                  <a:gd name="T23" fmla="*/ 58 h 190"/>
                  <a:gd name="T24" fmla="*/ 168 w 190"/>
                  <a:gd name="T25" fmla="*/ 47 h 190"/>
                  <a:gd name="T26" fmla="*/ 169 w 190"/>
                  <a:gd name="T27" fmla="*/ 37 h 190"/>
                  <a:gd name="T28" fmla="*/ 153 w 190"/>
                  <a:gd name="T29" fmla="*/ 38 h 190"/>
                  <a:gd name="T30" fmla="*/ 153 w 190"/>
                  <a:gd name="T31" fmla="*/ 20 h 190"/>
                  <a:gd name="T32" fmla="*/ 142 w 190"/>
                  <a:gd name="T33" fmla="*/ 21 h 190"/>
                  <a:gd name="T34" fmla="*/ 131 w 190"/>
                  <a:gd name="T35" fmla="*/ 13 h 190"/>
                  <a:gd name="T36" fmla="*/ 120 w 190"/>
                  <a:gd name="T37" fmla="*/ 9 h 190"/>
                  <a:gd name="T38" fmla="*/ 106 w 190"/>
                  <a:gd name="T39" fmla="*/ 8 h 190"/>
                  <a:gd name="T40" fmla="*/ 99 w 190"/>
                  <a:gd name="T41" fmla="*/ 0 h 190"/>
                  <a:gd name="T42" fmla="*/ 89 w 190"/>
                  <a:gd name="T43" fmla="*/ 14 h 190"/>
                  <a:gd name="T44" fmla="*/ 81 w 190"/>
                  <a:gd name="T45" fmla="*/ 6 h 190"/>
                  <a:gd name="T46" fmla="*/ 69 w 190"/>
                  <a:gd name="T47" fmla="*/ 9 h 190"/>
                  <a:gd name="T48" fmla="*/ 57 w 190"/>
                  <a:gd name="T49" fmla="*/ 15 h 190"/>
                  <a:gd name="T50" fmla="*/ 51 w 190"/>
                  <a:gd name="T51" fmla="*/ 11 h 190"/>
                  <a:gd name="T52" fmla="*/ 47 w 190"/>
                  <a:gd name="T53" fmla="*/ 21 h 190"/>
                  <a:gd name="T54" fmla="*/ 35 w 190"/>
                  <a:gd name="T55" fmla="*/ 28 h 190"/>
                  <a:gd name="T56" fmla="*/ 27 w 190"/>
                  <a:gd name="T57" fmla="*/ 36 h 190"/>
                  <a:gd name="T58" fmla="*/ 20 w 190"/>
                  <a:gd name="T59" fmla="*/ 48 h 190"/>
                  <a:gd name="T60" fmla="*/ 11 w 190"/>
                  <a:gd name="T61" fmla="*/ 52 h 190"/>
                  <a:gd name="T62" fmla="*/ 19 w 190"/>
                  <a:gd name="T63" fmla="*/ 67 h 190"/>
                  <a:gd name="T64" fmla="*/ 3 w 190"/>
                  <a:gd name="T65" fmla="*/ 73 h 190"/>
                  <a:gd name="T66" fmla="*/ 8 w 190"/>
                  <a:gd name="T67" fmla="*/ 82 h 190"/>
                  <a:gd name="T68" fmla="*/ 5 w 190"/>
                  <a:gd name="T69" fmla="*/ 96 h 190"/>
                  <a:gd name="T70" fmla="*/ 6 w 190"/>
                  <a:gd name="T71" fmla="*/ 108 h 190"/>
                  <a:gd name="T72" fmla="*/ 10 w 190"/>
                  <a:gd name="T73" fmla="*/ 121 h 190"/>
                  <a:gd name="T74" fmla="*/ 7 w 190"/>
                  <a:gd name="T75" fmla="*/ 130 h 190"/>
                  <a:gd name="T76" fmla="*/ 24 w 190"/>
                  <a:gd name="T77" fmla="*/ 134 h 190"/>
                  <a:gd name="T78" fmla="*/ 18 w 190"/>
                  <a:gd name="T79" fmla="*/ 151 h 190"/>
                  <a:gd name="T80" fmla="*/ 28 w 190"/>
                  <a:gd name="T81" fmla="*/ 153 h 190"/>
                  <a:gd name="T82" fmla="*/ 36 w 190"/>
                  <a:gd name="T83" fmla="*/ 164 h 190"/>
                  <a:gd name="T84" fmla="*/ 46 w 190"/>
                  <a:gd name="T85" fmla="*/ 171 h 190"/>
                  <a:gd name="T86" fmla="*/ 59 w 190"/>
                  <a:gd name="T87" fmla="*/ 176 h 190"/>
                  <a:gd name="T88" fmla="*/ 64 w 190"/>
                  <a:gd name="T89" fmla="*/ 185 h 190"/>
                  <a:gd name="T90" fmla="*/ 77 w 190"/>
                  <a:gd name="T91" fmla="*/ 174 h 190"/>
                  <a:gd name="T92" fmla="*/ 86 w 190"/>
                  <a:gd name="T93" fmla="*/ 189 h 190"/>
                  <a:gd name="T94" fmla="*/ 95 w 190"/>
                  <a:gd name="T95" fmla="*/ 183 h 190"/>
                  <a:gd name="T96" fmla="*/ 108 w 190"/>
                  <a:gd name="T97" fmla="*/ 184 h 190"/>
                  <a:gd name="T98" fmla="*/ 120 w 190"/>
                  <a:gd name="T99" fmla="*/ 182 h 190"/>
                  <a:gd name="T100" fmla="*/ 132 w 190"/>
                  <a:gd name="T101" fmla="*/ 175 h 190"/>
                  <a:gd name="T102" fmla="*/ 139 w 190"/>
                  <a:gd name="T103" fmla="*/ 179 h 190"/>
                  <a:gd name="T104" fmla="*/ 78 w 190"/>
                  <a:gd name="T105" fmla="*/ 74 h 190"/>
                  <a:gd name="T106" fmla="*/ 86 w 190"/>
                  <a:gd name="T107" fmla="*/ 76 h 190"/>
                  <a:gd name="T108" fmla="*/ 121 w 190"/>
                  <a:gd name="T109" fmla="*/ 88 h 190"/>
                  <a:gd name="T110" fmla="*/ 124 w 190"/>
                  <a:gd name="T111" fmla="*/ 80 h 190"/>
                  <a:gd name="T112" fmla="*/ 77 w 190"/>
                  <a:gd name="T113" fmla="*/ 104 h 190"/>
                  <a:gd name="T114" fmla="*/ 81 w 190"/>
                  <a:gd name="T115" fmla="*/ 102 h 190"/>
                  <a:gd name="T116" fmla="*/ 102 w 190"/>
                  <a:gd name="T117" fmla="*/ 108 h 190"/>
                  <a:gd name="T118" fmla="*/ 104 w 190"/>
                  <a:gd name="T119" fmla="*/ 113 h 190"/>
                  <a:gd name="T120" fmla="*/ 102 w 190"/>
                  <a:gd name="T121" fmla="*/ 121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90" h="190">
                    <a:moveTo>
                      <a:pt x="143" y="171"/>
                    </a:moveTo>
                    <a:cubicBezTo>
                      <a:pt x="142" y="169"/>
                      <a:pt x="142" y="169"/>
                      <a:pt x="142" y="169"/>
                    </a:cubicBezTo>
                    <a:cubicBezTo>
                      <a:pt x="140" y="167"/>
                      <a:pt x="140" y="163"/>
                      <a:pt x="143" y="160"/>
                    </a:cubicBezTo>
                    <a:cubicBezTo>
                      <a:pt x="146" y="157"/>
                      <a:pt x="151" y="158"/>
                      <a:pt x="153" y="161"/>
                    </a:cubicBezTo>
                    <a:cubicBezTo>
                      <a:pt x="154" y="163"/>
                      <a:pt x="154" y="163"/>
                      <a:pt x="154" y="163"/>
                    </a:cubicBezTo>
                    <a:cubicBezTo>
                      <a:pt x="156" y="165"/>
                      <a:pt x="159" y="165"/>
                      <a:pt x="161" y="163"/>
                    </a:cubicBezTo>
                    <a:cubicBezTo>
                      <a:pt x="162" y="162"/>
                      <a:pt x="162" y="161"/>
                      <a:pt x="163" y="160"/>
                    </a:cubicBezTo>
                    <a:cubicBezTo>
                      <a:pt x="165" y="159"/>
                      <a:pt x="165" y="156"/>
                      <a:pt x="163" y="154"/>
                    </a:cubicBezTo>
                    <a:cubicBezTo>
                      <a:pt x="161" y="153"/>
                      <a:pt x="161" y="153"/>
                      <a:pt x="161" y="153"/>
                    </a:cubicBezTo>
                    <a:cubicBezTo>
                      <a:pt x="159" y="151"/>
                      <a:pt x="158" y="147"/>
                      <a:pt x="159" y="144"/>
                    </a:cubicBezTo>
                    <a:cubicBezTo>
                      <a:pt x="161" y="140"/>
                      <a:pt x="166" y="139"/>
                      <a:pt x="169" y="142"/>
                    </a:cubicBezTo>
                    <a:cubicBezTo>
                      <a:pt x="171" y="143"/>
                      <a:pt x="171" y="143"/>
                      <a:pt x="171" y="143"/>
                    </a:cubicBezTo>
                    <a:cubicBezTo>
                      <a:pt x="173" y="145"/>
                      <a:pt x="176" y="144"/>
                      <a:pt x="177" y="142"/>
                    </a:cubicBezTo>
                    <a:cubicBezTo>
                      <a:pt x="178" y="141"/>
                      <a:pt x="178" y="140"/>
                      <a:pt x="179" y="139"/>
                    </a:cubicBezTo>
                    <a:cubicBezTo>
                      <a:pt x="180" y="136"/>
                      <a:pt x="179" y="134"/>
                      <a:pt x="177" y="133"/>
                    </a:cubicBezTo>
                    <a:cubicBezTo>
                      <a:pt x="175" y="132"/>
                      <a:pt x="175" y="132"/>
                      <a:pt x="175" y="132"/>
                    </a:cubicBezTo>
                    <a:cubicBezTo>
                      <a:pt x="171" y="130"/>
                      <a:pt x="169" y="126"/>
                      <a:pt x="171" y="123"/>
                    </a:cubicBezTo>
                    <a:cubicBezTo>
                      <a:pt x="169" y="120"/>
                      <a:pt x="172" y="116"/>
                      <a:pt x="176" y="118"/>
                    </a:cubicBezTo>
                    <a:cubicBezTo>
                      <a:pt x="181" y="120"/>
                      <a:pt x="181" y="120"/>
                      <a:pt x="181" y="120"/>
                    </a:cubicBezTo>
                    <a:cubicBezTo>
                      <a:pt x="184" y="121"/>
                      <a:pt x="186" y="119"/>
                      <a:pt x="187" y="117"/>
                    </a:cubicBezTo>
                    <a:cubicBezTo>
                      <a:pt x="187" y="116"/>
                      <a:pt x="188" y="114"/>
                      <a:pt x="188" y="113"/>
                    </a:cubicBezTo>
                    <a:cubicBezTo>
                      <a:pt x="188" y="111"/>
                      <a:pt x="186" y="108"/>
                      <a:pt x="184" y="108"/>
                    </a:cubicBezTo>
                    <a:cubicBezTo>
                      <a:pt x="182" y="108"/>
                      <a:pt x="182" y="108"/>
                      <a:pt x="182" y="108"/>
                    </a:cubicBezTo>
                    <a:cubicBezTo>
                      <a:pt x="178" y="107"/>
                      <a:pt x="175" y="104"/>
                      <a:pt x="175" y="100"/>
                    </a:cubicBezTo>
                    <a:cubicBezTo>
                      <a:pt x="176" y="97"/>
                      <a:pt x="179" y="94"/>
                      <a:pt x="183" y="94"/>
                    </a:cubicBezTo>
                    <a:cubicBezTo>
                      <a:pt x="185" y="94"/>
                      <a:pt x="185" y="94"/>
                      <a:pt x="185" y="94"/>
                    </a:cubicBezTo>
                    <a:cubicBezTo>
                      <a:pt x="187" y="95"/>
                      <a:pt x="190" y="93"/>
                      <a:pt x="189" y="90"/>
                    </a:cubicBezTo>
                    <a:cubicBezTo>
                      <a:pt x="189" y="89"/>
                      <a:pt x="189" y="87"/>
                      <a:pt x="189" y="86"/>
                    </a:cubicBezTo>
                    <a:cubicBezTo>
                      <a:pt x="189" y="84"/>
                      <a:pt x="186" y="82"/>
                      <a:pt x="184" y="82"/>
                    </a:cubicBezTo>
                    <a:cubicBezTo>
                      <a:pt x="182" y="83"/>
                      <a:pt x="182" y="83"/>
                      <a:pt x="182" y="83"/>
                    </a:cubicBezTo>
                    <a:cubicBezTo>
                      <a:pt x="178" y="84"/>
                      <a:pt x="174" y="81"/>
                      <a:pt x="174" y="77"/>
                    </a:cubicBezTo>
                    <a:cubicBezTo>
                      <a:pt x="173" y="74"/>
                      <a:pt x="175" y="70"/>
                      <a:pt x="179" y="69"/>
                    </a:cubicBezTo>
                    <a:cubicBezTo>
                      <a:pt x="181" y="69"/>
                      <a:pt x="181" y="69"/>
                      <a:pt x="181" y="69"/>
                    </a:cubicBezTo>
                    <a:cubicBezTo>
                      <a:pt x="183" y="69"/>
                      <a:pt x="185" y="66"/>
                      <a:pt x="184" y="63"/>
                    </a:cubicBezTo>
                    <a:cubicBezTo>
                      <a:pt x="184" y="62"/>
                      <a:pt x="183" y="61"/>
                      <a:pt x="183" y="60"/>
                    </a:cubicBezTo>
                    <a:cubicBezTo>
                      <a:pt x="182" y="58"/>
                      <a:pt x="179" y="57"/>
                      <a:pt x="177" y="58"/>
                    </a:cubicBezTo>
                    <a:cubicBezTo>
                      <a:pt x="175" y="59"/>
                      <a:pt x="175" y="59"/>
                      <a:pt x="175" y="59"/>
                    </a:cubicBezTo>
                    <a:cubicBezTo>
                      <a:pt x="171" y="61"/>
                      <a:pt x="167" y="59"/>
                      <a:pt x="166" y="56"/>
                    </a:cubicBezTo>
                    <a:cubicBezTo>
                      <a:pt x="164" y="53"/>
                      <a:pt x="165" y="48"/>
                      <a:pt x="168" y="47"/>
                    </a:cubicBezTo>
                    <a:cubicBezTo>
                      <a:pt x="170" y="46"/>
                      <a:pt x="170" y="46"/>
                      <a:pt x="170" y="46"/>
                    </a:cubicBezTo>
                    <a:cubicBezTo>
                      <a:pt x="172" y="45"/>
                      <a:pt x="173" y="42"/>
                      <a:pt x="172" y="40"/>
                    </a:cubicBezTo>
                    <a:cubicBezTo>
                      <a:pt x="171" y="39"/>
                      <a:pt x="170" y="38"/>
                      <a:pt x="169" y="37"/>
                    </a:cubicBezTo>
                    <a:cubicBezTo>
                      <a:pt x="168" y="35"/>
                      <a:pt x="165" y="34"/>
                      <a:pt x="163" y="36"/>
                    </a:cubicBezTo>
                    <a:cubicBezTo>
                      <a:pt x="161" y="38"/>
                      <a:pt x="161" y="38"/>
                      <a:pt x="161" y="38"/>
                    </a:cubicBezTo>
                    <a:cubicBezTo>
                      <a:pt x="159" y="40"/>
                      <a:pt x="155" y="40"/>
                      <a:pt x="153" y="38"/>
                    </a:cubicBezTo>
                    <a:cubicBezTo>
                      <a:pt x="149" y="36"/>
                      <a:pt x="149" y="31"/>
                      <a:pt x="152" y="28"/>
                    </a:cubicBezTo>
                    <a:cubicBezTo>
                      <a:pt x="153" y="27"/>
                      <a:pt x="153" y="27"/>
                      <a:pt x="153" y="27"/>
                    </a:cubicBezTo>
                    <a:cubicBezTo>
                      <a:pt x="155" y="25"/>
                      <a:pt x="155" y="22"/>
                      <a:pt x="153" y="20"/>
                    </a:cubicBezTo>
                    <a:cubicBezTo>
                      <a:pt x="152" y="19"/>
                      <a:pt x="151" y="19"/>
                      <a:pt x="150" y="18"/>
                    </a:cubicBezTo>
                    <a:cubicBezTo>
                      <a:pt x="148" y="16"/>
                      <a:pt x="145" y="17"/>
                      <a:pt x="144" y="19"/>
                    </a:cubicBezTo>
                    <a:cubicBezTo>
                      <a:pt x="142" y="21"/>
                      <a:pt x="142" y="21"/>
                      <a:pt x="142" y="21"/>
                    </a:cubicBezTo>
                    <a:cubicBezTo>
                      <a:pt x="141" y="25"/>
                      <a:pt x="136" y="26"/>
                      <a:pt x="133" y="24"/>
                    </a:cubicBezTo>
                    <a:cubicBezTo>
                      <a:pt x="130" y="22"/>
                      <a:pt x="129" y="18"/>
                      <a:pt x="131" y="15"/>
                    </a:cubicBezTo>
                    <a:cubicBezTo>
                      <a:pt x="131" y="13"/>
                      <a:pt x="131" y="13"/>
                      <a:pt x="131" y="13"/>
                    </a:cubicBezTo>
                    <a:cubicBezTo>
                      <a:pt x="133" y="11"/>
                      <a:pt x="132" y="8"/>
                      <a:pt x="129" y="7"/>
                    </a:cubicBezTo>
                    <a:cubicBezTo>
                      <a:pt x="128" y="6"/>
                      <a:pt x="127" y="6"/>
                      <a:pt x="126" y="6"/>
                    </a:cubicBezTo>
                    <a:cubicBezTo>
                      <a:pt x="123" y="5"/>
                      <a:pt x="121" y="6"/>
                      <a:pt x="120" y="9"/>
                    </a:cubicBezTo>
                    <a:cubicBezTo>
                      <a:pt x="120" y="11"/>
                      <a:pt x="120" y="11"/>
                      <a:pt x="120" y="11"/>
                    </a:cubicBezTo>
                    <a:cubicBezTo>
                      <a:pt x="119" y="15"/>
                      <a:pt x="115" y="17"/>
                      <a:pt x="111" y="16"/>
                    </a:cubicBezTo>
                    <a:cubicBezTo>
                      <a:pt x="108" y="15"/>
                      <a:pt x="106" y="11"/>
                      <a:pt x="106" y="8"/>
                    </a:cubicBezTo>
                    <a:cubicBezTo>
                      <a:pt x="107" y="6"/>
                      <a:pt x="107" y="6"/>
                      <a:pt x="107" y="6"/>
                    </a:cubicBezTo>
                    <a:cubicBezTo>
                      <a:pt x="107" y="3"/>
                      <a:pt x="106" y="1"/>
                      <a:pt x="103" y="1"/>
                    </a:cubicBezTo>
                    <a:cubicBezTo>
                      <a:pt x="102" y="1"/>
                      <a:pt x="101" y="1"/>
                      <a:pt x="99" y="0"/>
                    </a:cubicBezTo>
                    <a:cubicBezTo>
                      <a:pt x="97" y="0"/>
                      <a:pt x="95" y="2"/>
                      <a:pt x="95" y="5"/>
                    </a:cubicBezTo>
                    <a:cubicBezTo>
                      <a:pt x="95" y="7"/>
                      <a:pt x="95" y="7"/>
                      <a:pt x="95" y="7"/>
                    </a:cubicBezTo>
                    <a:cubicBezTo>
                      <a:pt x="95" y="11"/>
                      <a:pt x="92" y="14"/>
                      <a:pt x="89" y="14"/>
                    </a:cubicBezTo>
                    <a:cubicBezTo>
                      <a:pt x="89" y="14"/>
                      <a:pt x="89" y="14"/>
                      <a:pt x="89" y="14"/>
                    </a:cubicBezTo>
                    <a:cubicBezTo>
                      <a:pt x="85" y="15"/>
                      <a:pt x="82" y="12"/>
                      <a:pt x="81" y="8"/>
                    </a:cubicBezTo>
                    <a:cubicBezTo>
                      <a:pt x="81" y="6"/>
                      <a:pt x="81" y="6"/>
                      <a:pt x="81" y="6"/>
                    </a:cubicBezTo>
                    <a:cubicBezTo>
                      <a:pt x="81" y="4"/>
                      <a:pt x="79" y="2"/>
                      <a:pt x="76" y="2"/>
                    </a:cubicBezTo>
                    <a:cubicBezTo>
                      <a:pt x="75" y="2"/>
                      <a:pt x="74" y="3"/>
                      <a:pt x="72" y="3"/>
                    </a:cubicBezTo>
                    <a:cubicBezTo>
                      <a:pt x="70" y="4"/>
                      <a:pt x="69" y="6"/>
                      <a:pt x="69" y="9"/>
                    </a:cubicBezTo>
                    <a:cubicBezTo>
                      <a:pt x="70" y="11"/>
                      <a:pt x="70" y="11"/>
                      <a:pt x="70" y="11"/>
                    </a:cubicBezTo>
                    <a:cubicBezTo>
                      <a:pt x="71" y="14"/>
                      <a:pt x="70" y="18"/>
                      <a:pt x="66" y="19"/>
                    </a:cubicBezTo>
                    <a:cubicBezTo>
                      <a:pt x="63" y="21"/>
                      <a:pt x="59" y="19"/>
                      <a:pt x="57" y="15"/>
                    </a:cubicBezTo>
                    <a:cubicBezTo>
                      <a:pt x="57" y="14"/>
                      <a:pt x="57" y="14"/>
                      <a:pt x="57" y="14"/>
                    </a:cubicBezTo>
                    <a:cubicBezTo>
                      <a:pt x="56" y="11"/>
                      <a:pt x="53" y="10"/>
                      <a:pt x="51" y="11"/>
                    </a:cubicBezTo>
                    <a:cubicBezTo>
                      <a:pt x="51" y="11"/>
                      <a:pt x="51" y="11"/>
                      <a:pt x="51" y="11"/>
                    </a:cubicBezTo>
                    <a:cubicBezTo>
                      <a:pt x="50" y="12"/>
                      <a:pt x="48" y="12"/>
                      <a:pt x="47" y="13"/>
                    </a:cubicBezTo>
                    <a:cubicBezTo>
                      <a:pt x="45" y="14"/>
                      <a:pt x="45" y="17"/>
                      <a:pt x="46" y="19"/>
                    </a:cubicBezTo>
                    <a:cubicBezTo>
                      <a:pt x="47" y="21"/>
                      <a:pt x="47" y="21"/>
                      <a:pt x="47" y="21"/>
                    </a:cubicBezTo>
                    <a:cubicBezTo>
                      <a:pt x="50" y="24"/>
                      <a:pt x="49" y="28"/>
                      <a:pt x="46" y="31"/>
                    </a:cubicBezTo>
                    <a:cubicBezTo>
                      <a:pt x="43" y="33"/>
                      <a:pt x="39" y="32"/>
                      <a:pt x="36" y="29"/>
                    </a:cubicBezTo>
                    <a:cubicBezTo>
                      <a:pt x="35" y="28"/>
                      <a:pt x="35" y="28"/>
                      <a:pt x="35" y="28"/>
                    </a:cubicBezTo>
                    <a:cubicBezTo>
                      <a:pt x="34" y="25"/>
                      <a:pt x="31" y="25"/>
                      <a:pt x="29" y="27"/>
                    </a:cubicBezTo>
                    <a:cubicBezTo>
                      <a:pt x="28" y="28"/>
                      <a:pt x="27" y="29"/>
                      <a:pt x="26" y="30"/>
                    </a:cubicBezTo>
                    <a:cubicBezTo>
                      <a:pt x="24" y="32"/>
                      <a:pt x="25" y="34"/>
                      <a:pt x="27" y="36"/>
                    </a:cubicBezTo>
                    <a:cubicBezTo>
                      <a:pt x="28" y="37"/>
                      <a:pt x="28" y="37"/>
                      <a:pt x="28" y="37"/>
                    </a:cubicBezTo>
                    <a:cubicBezTo>
                      <a:pt x="31" y="40"/>
                      <a:pt x="32" y="44"/>
                      <a:pt x="30" y="47"/>
                    </a:cubicBezTo>
                    <a:cubicBezTo>
                      <a:pt x="27" y="50"/>
                      <a:pt x="23" y="50"/>
                      <a:pt x="20" y="48"/>
                    </a:cubicBezTo>
                    <a:cubicBezTo>
                      <a:pt x="19" y="47"/>
                      <a:pt x="19" y="47"/>
                      <a:pt x="19" y="47"/>
                    </a:cubicBezTo>
                    <a:cubicBezTo>
                      <a:pt x="17" y="45"/>
                      <a:pt x="14" y="46"/>
                      <a:pt x="12" y="48"/>
                    </a:cubicBezTo>
                    <a:cubicBezTo>
                      <a:pt x="12" y="49"/>
                      <a:pt x="11" y="51"/>
                      <a:pt x="11" y="52"/>
                    </a:cubicBezTo>
                    <a:cubicBezTo>
                      <a:pt x="9" y="54"/>
                      <a:pt x="10" y="57"/>
                      <a:pt x="13" y="58"/>
                    </a:cubicBezTo>
                    <a:cubicBezTo>
                      <a:pt x="15" y="58"/>
                      <a:pt x="15" y="58"/>
                      <a:pt x="15" y="58"/>
                    </a:cubicBezTo>
                    <a:cubicBezTo>
                      <a:pt x="18" y="60"/>
                      <a:pt x="20" y="64"/>
                      <a:pt x="19" y="67"/>
                    </a:cubicBezTo>
                    <a:cubicBezTo>
                      <a:pt x="20" y="70"/>
                      <a:pt x="17" y="74"/>
                      <a:pt x="14" y="73"/>
                    </a:cubicBezTo>
                    <a:cubicBezTo>
                      <a:pt x="8" y="70"/>
                      <a:pt x="8" y="70"/>
                      <a:pt x="8" y="70"/>
                    </a:cubicBezTo>
                    <a:cubicBezTo>
                      <a:pt x="6" y="69"/>
                      <a:pt x="3" y="71"/>
                      <a:pt x="3" y="73"/>
                    </a:cubicBezTo>
                    <a:cubicBezTo>
                      <a:pt x="2" y="75"/>
                      <a:pt x="2" y="76"/>
                      <a:pt x="2" y="77"/>
                    </a:cubicBezTo>
                    <a:cubicBezTo>
                      <a:pt x="1" y="80"/>
                      <a:pt x="3" y="82"/>
                      <a:pt x="6" y="82"/>
                    </a:cubicBezTo>
                    <a:cubicBezTo>
                      <a:pt x="8" y="82"/>
                      <a:pt x="8" y="82"/>
                      <a:pt x="8" y="82"/>
                    </a:cubicBezTo>
                    <a:cubicBezTo>
                      <a:pt x="11" y="83"/>
                      <a:pt x="14" y="85"/>
                      <a:pt x="14" y="89"/>
                    </a:cubicBezTo>
                    <a:cubicBezTo>
                      <a:pt x="14" y="93"/>
                      <a:pt x="11" y="96"/>
                      <a:pt x="7" y="96"/>
                    </a:cubicBezTo>
                    <a:cubicBezTo>
                      <a:pt x="5" y="96"/>
                      <a:pt x="5" y="96"/>
                      <a:pt x="5" y="96"/>
                    </a:cubicBezTo>
                    <a:cubicBezTo>
                      <a:pt x="2" y="96"/>
                      <a:pt x="0" y="98"/>
                      <a:pt x="0" y="100"/>
                    </a:cubicBezTo>
                    <a:cubicBezTo>
                      <a:pt x="0" y="102"/>
                      <a:pt x="0" y="103"/>
                      <a:pt x="0" y="104"/>
                    </a:cubicBezTo>
                    <a:cubicBezTo>
                      <a:pt x="1" y="107"/>
                      <a:pt x="3" y="108"/>
                      <a:pt x="6" y="108"/>
                    </a:cubicBezTo>
                    <a:cubicBezTo>
                      <a:pt x="8" y="107"/>
                      <a:pt x="8" y="107"/>
                      <a:pt x="8" y="107"/>
                    </a:cubicBezTo>
                    <a:cubicBezTo>
                      <a:pt x="11" y="107"/>
                      <a:pt x="14" y="108"/>
                      <a:pt x="15" y="112"/>
                    </a:cubicBezTo>
                    <a:cubicBezTo>
                      <a:pt x="17" y="116"/>
                      <a:pt x="15" y="120"/>
                      <a:pt x="10" y="121"/>
                    </a:cubicBezTo>
                    <a:cubicBezTo>
                      <a:pt x="9" y="121"/>
                      <a:pt x="9" y="121"/>
                      <a:pt x="9" y="121"/>
                    </a:cubicBezTo>
                    <a:cubicBezTo>
                      <a:pt x="6" y="122"/>
                      <a:pt x="5" y="124"/>
                      <a:pt x="5" y="127"/>
                    </a:cubicBezTo>
                    <a:cubicBezTo>
                      <a:pt x="6" y="128"/>
                      <a:pt x="6" y="129"/>
                      <a:pt x="7" y="130"/>
                    </a:cubicBezTo>
                    <a:cubicBezTo>
                      <a:pt x="8" y="133"/>
                      <a:pt x="11" y="134"/>
                      <a:pt x="13" y="132"/>
                    </a:cubicBezTo>
                    <a:cubicBezTo>
                      <a:pt x="15" y="131"/>
                      <a:pt x="15" y="131"/>
                      <a:pt x="15" y="131"/>
                    </a:cubicBezTo>
                    <a:cubicBezTo>
                      <a:pt x="18" y="130"/>
                      <a:pt x="22" y="131"/>
                      <a:pt x="24" y="134"/>
                    </a:cubicBezTo>
                    <a:cubicBezTo>
                      <a:pt x="26" y="138"/>
                      <a:pt x="24" y="142"/>
                      <a:pt x="21" y="143"/>
                    </a:cubicBezTo>
                    <a:cubicBezTo>
                      <a:pt x="19" y="144"/>
                      <a:pt x="19" y="144"/>
                      <a:pt x="19" y="144"/>
                    </a:cubicBezTo>
                    <a:cubicBezTo>
                      <a:pt x="17" y="146"/>
                      <a:pt x="16" y="149"/>
                      <a:pt x="18" y="151"/>
                    </a:cubicBezTo>
                    <a:cubicBezTo>
                      <a:pt x="19" y="152"/>
                      <a:pt x="19" y="153"/>
                      <a:pt x="20" y="154"/>
                    </a:cubicBezTo>
                    <a:cubicBezTo>
                      <a:pt x="22" y="156"/>
                      <a:pt x="25" y="156"/>
                      <a:pt x="27" y="154"/>
                    </a:cubicBezTo>
                    <a:cubicBezTo>
                      <a:pt x="28" y="153"/>
                      <a:pt x="28" y="153"/>
                      <a:pt x="28" y="153"/>
                    </a:cubicBezTo>
                    <a:cubicBezTo>
                      <a:pt x="31" y="150"/>
                      <a:pt x="34" y="150"/>
                      <a:pt x="37" y="152"/>
                    </a:cubicBezTo>
                    <a:cubicBezTo>
                      <a:pt x="40" y="154"/>
                      <a:pt x="41" y="159"/>
                      <a:pt x="38" y="162"/>
                    </a:cubicBezTo>
                    <a:cubicBezTo>
                      <a:pt x="36" y="164"/>
                      <a:pt x="36" y="164"/>
                      <a:pt x="36" y="164"/>
                    </a:cubicBezTo>
                    <a:cubicBezTo>
                      <a:pt x="35" y="165"/>
                      <a:pt x="35" y="168"/>
                      <a:pt x="37" y="170"/>
                    </a:cubicBezTo>
                    <a:cubicBezTo>
                      <a:pt x="38" y="171"/>
                      <a:pt x="39" y="172"/>
                      <a:pt x="40" y="172"/>
                    </a:cubicBezTo>
                    <a:cubicBezTo>
                      <a:pt x="42" y="174"/>
                      <a:pt x="45" y="173"/>
                      <a:pt x="46" y="171"/>
                    </a:cubicBezTo>
                    <a:cubicBezTo>
                      <a:pt x="47" y="169"/>
                      <a:pt x="47" y="169"/>
                      <a:pt x="47" y="169"/>
                    </a:cubicBezTo>
                    <a:cubicBezTo>
                      <a:pt x="49" y="166"/>
                      <a:pt x="52" y="165"/>
                      <a:pt x="55" y="166"/>
                    </a:cubicBezTo>
                    <a:cubicBezTo>
                      <a:pt x="59" y="167"/>
                      <a:pt x="61" y="172"/>
                      <a:pt x="59" y="176"/>
                    </a:cubicBezTo>
                    <a:cubicBezTo>
                      <a:pt x="58" y="177"/>
                      <a:pt x="58" y="177"/>
                      <a:pt x="58" y="177"/>
                    </a:cubicBezTo>
                    <a:cubicBezTo>
                      <a:pt x="57" y="179"/>
                      <a:pt x="58" y="182"/>
                      <a:pt x="60" y="183"/>
                    </a:cubicBezTo>
                    <a:cubicBezTo>
                      <a:pt x="61" y="184"/>
                      <a:pt x="63" y="184"/>
                      <a:pt x="64" y="185"/>
                    </a:cubicBezTo>
                    <a:cubicBezTo>
                      <a:pt x="66" y="185"/>
                      <a:pt x="69" y="184"/>
                      <a:pt x="69" y="182"/>
                    </a:cubicBezTo>
                    <a:cubicBezTo>
                      <a:pt x="70" y="180"/>
                      <a:pt x="70" y="180"/>
                      <a:pt x="70" y="180"/>
                    </a:cubicBezTo>
                    <a:cubicBezTo>
                      <a:pt x="71" y="176"/>
                      <a:pt x="74" y="174"/>
                      <a:pt x="77" y="174"/>
                    </a:cubicBezTo>
                    <a:cubicBezTo>
                      <a:pt x="81" y="174"/>
                      <a:pt x="84" y="178"/>
                      <a:pt x="83" y="182"/>
                    </a:cubicBezTo>
                    <a:cubicBezTo>
                      <a:pt x="83" y="184"/>
                      <a:pt x="83" y="184"/>
                      <a:pt x="83" y="184"/>
                    </a:cubicBezTo>
                    <a:cubicBezTo>
                      <a:pt x="82" y="187"/>
                      <a:pt x="84" y="189"/>
                      <a:pt x="86" y="189"/>
                    </a:cubicBezTo>
                    <a:cubicBezTo>
                      <a:pt x="88" y="190"/>
                      <a:pt x="89" y="190"/>
                      <a:pt x="90" y="190"/>
                    </a:cubicBezTo>
                    <a:cubicBezTo>
                      <a:pt x="93" y="190"/>
                      <a:pt x="95" y="188"/>
                      <a:pt x="95" y="185"/>
                    </a:cubicBezTo>
                    <a:cubicBezTo>
                      <a:pt x="95" y="183"/>
                      <a:pt x="95" y="183"/>
                      <a:pt x="95" y="183"/>
                    </a:cubicBezTo>
                    <a:cubicBezTo>
                      <a:pt x="94" y="179"/>
                      <a:pt x="97" y="176"/>
                      <a:pt x="101" y="176"/>
                    </a:cubicBezTo>
                    <a:cubicBezTo>
                      <a:pt x="104" y="174"/>
                      <a:pt x="108" y="176"/>
                      <a:pt x="108" y="180"/>
                    </a:cubicBezTo>
                    <a:cubicBezTo>
                      <a:pt x="108" y="184"/>
                      <a:pt x="108" y="184"/>
                      <a:pt x="108" y="184"/>
                    </a:cubicBezTo>
                    <a:cubicBezTo>
                      <a:pt x="108" y="187"/>
                      <a:pt x="111" y="189"/>
                      <a:pt x="113" y="188"/>
                    </a:cubicBezTo>
                    <a:cubicBezTo>
                      <a:pt x="115" y="188"/>
                      <a:pt x="116" y="187"/>
                      <a:pt x="117" y="187"/>
                    </a:cubicBezTo>
                    <a:cubicBezTo>
                      <a:pt x="120" y="187"/>
                      <a:pt x="121" y="184"/>
                      <a:pt x="120" y="182"/>
                    </a:cubicBezTo>
                    <a:cubicBezTo>
                      <a:pt x="119" y="179"/>
                      <a:pt x="119" y="179"/>
                      <a:pt x="119" y="179"/>
                    </a:cubicBezTo>
                    <a:cubicBezTo>
                      <a:pt x="118" y="176"/>
                      <a:pt x="120" y="171"/>
                      <a:pt x="125" y="170"/>
                    </a:cubicBezTo>
                    <a:cubicBezTo>
                      <a:pt x="128" y="170"/>
                      <a:pt x="131" y="172"/>
                      <a:pt x="132" y="175"/>
                    </a:cubicBezTo>
                    <a:cubicBezTo>
                      <a:pt x="133" y="177"/>
                      <a:pt x="133" y="177"/>
                      <a:pt x="133" y="177"/>
                    </a:cubicBezTo>
                    <a:cubicBezTo>
                      <a:pt x="134" y="179"/>
                      <a:pt x="136" y="180"/>
                      <a:pt x="139" y="179"/>
                    </a:cubicBezTo>
                    <a:cubicBezTo>
                      <a:pt x="139" y="179"/>
                      <a:pt x="139" y="179"/>
                      <a:pt x="139" y="179"/>
                    </a:cubicBezTo>
                    <a:cubicBezTo>
                      <a:pt x="140" y="178"/>
                      <a:pt x="141" y="178"/>
                      <a:pt x="142" y="177"/>
                    </a:cubicBezTo>
                    <a:cubicBezTo>
                      <a:pt x="144" y="176"/>
                      <a:pt x="145" y="173"/>
                      <a:pt x="143" y="171"/>
                    </a:cubicBezTo>
                    <a:close/>
                    <a:moveTo>
                      <a:pt x="78" y="74"/>
                    </a:moveTo>
                    <a:cubicBezTo>
                      <a:pt x="77" y="71"/>
                      <a:pt x="78" y="68"/>
                      <a:pt x="80" y="66"/>
                    </a:cubicBezTo>
                    <a:cubicBezTo>
                      <a:pt x="83" y="65"/>
                      <a:pt x="87" y="66"/>
                      <a:pt x="88" y="69"/>
                    </a:cubicBezTo>
                    <a:cubicBezTo>
                      <a:pt x="90" y="71"/>
                      <a:pt x="89" y="75"/>
                      <a:pt x="86" y="76"/>
                    </a:cubicBezTo>
                    <a:cubicBezTo>
                      <a:pt x="83" y="78"/>
                      <a:pt x="79" y="77"/>
                      <a:pt x="78" y="74"/>
                    </a:cubicBezTo>
                    <a:close/>
                    <a:moveTo>
                      <a:pt x="124" y="80"/>
                    </a:moveTo>
                    <a:cubicBezTo>
                      <a:pt x="125" y="83"/>
                      <a:pt x="124" y="86"/>
                      <a:pt x="121" y="88"/>
                    </a:cubicBezTo>
                    <a:cubicBezTo>
                      <a:pt x="118" y="89"/>
                      <a:pt x="115" y="88"/>
                      <a:pt x="113" y="85"/>
                    </a:cubicBezTo>
                    <a:cubicBezTo>
                      <a:pt x="112" y="83"/>
                      <a:pt x="113" y="79"/>
                      <a:pt x="116" y="78"/>
                    </a:cubicBezTo>
                    <a:cubicBezTo>
                      <a:pt x="119" y="76"/>
                      <a:pt x="122" y="77"/>
                      <a:pt x="124" y="80"/>
                    </a:cubicBezTo>
                    <a:close/>
                    <a:moveTo>
                      <a:pt x="67" y="109"/>
                    </a:moveTo>
                    <a:cubicBezTo>
                      <a:pt x="65" y="107"/>
                      <a:pt x="66" y="103"/>
                      <a:pt x="69" y="102"/>
                    </a:cubicBezTo>
                    <a:cubicBezTo>
                      <a:pt x="72" y="100"/>
                      <a:pt x="75" y="101"/>
                      <a:pt x="77" y="104"/>
                    </a:cubicBezTo>
                    <a:cubicBezTo>
                      <a:pt x="78" y="107"/>
                      <a:pt x="77" y="110"/>
                      <a:pt x="74" y="112"/>
                    </a:cubicBezTo>
                    <a:cubicBezTo>
                      <a:pt x="72" y="113"/>
                      <a:pt x="68" y="112"/>
                      <a:pt x="67" y="109"/>
                    </a:cubicBezTo>
                    <a:close/>
                    <a:moveTo>
                      <a:pt x="81" y="102"/>
                    </a:moveTo>
                    <a:cubicBezTo>
                      <a:pt x="78" y="95"/>
                      <a:pt x="80" y="86"/>
                      <a:pt x="88" y="82"/>
                    </a:cubicBezTo>
                    <a:cubicBezTo>
                      <a:pt x="95" y="78"/>
                      <a:pt x="104" y="81"/>
                      <a:pt x="108" y="88"/>
                    </a:cubicBezTo>
                    <a:cubicBezTo>
                      <a:pt x="112" y="96"/>
                      <a:pt x="109" y="105"/>
                      <a:pt x="102" y="108"/>
                    </a:cubicBezTo>
                    <a:cubicBezTo>
                      <a:pt x="94" y="112"/>
                      <a:pt x="85" y="109"/>
                      <a:pt x="81" y="102"/>
                    </a:cubicBezTo>
                    <a:close/>
                    <a:moveTo>
                      <a:pt x="102" y="121"/>
                    </a:moveTo>
                    <a:cubicBezTo>
                      <a:pt x="100" y="118"/>
                      <a:pt x="102" y="114"/>
                      <a:pt x="104" y="113"/>
                    </a:cubicBezTo>
                    <a:cubicBezTo>
                      <a:pt x="107" y="111"/>
                      <a:pt x="111" y="113"/>
                      <a:pt x="112" y="115"/>
                    </a:cubicBezTo>
                    <a:cubicBezTo>
                      <a:pt x="114" y="118"/>
                      <a:pt x="113" y="122"/>
                      <a:pt x="110" y="123"/>
                    </a:cubicBezTo>
                    <a:cubicBezTo>
                      <a:pt x="107" y="125"/>
                      <a:pt x="103" y="124"/>
                      <a:pt x="102" y="121"/>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5" name="Freeform 41"/>
              <p:cNvSpPr>
                <a:spLocks noEditPoints="1"/>
              </p:cNvSpPr>
              <p:nvPr/>
            </p:nvSpPr>
            <p:spPr bwMode="auto">
              <a:xfrm>
                <a:off x="6607592" y="3575676"/>
                <a:ext cx="1232549" cy="1236621"/>
              </a:xfrm>
              <a:custGeom>
                <a:avLst/>
                <a:gdLst>
                  <a:gd name="T0" fmla="*/ 619 w 640"/>
                  <a:gd name="T1" fmla="*/ 436 h 642"/>
                  <a:gd name="T2" fmla="*/ 614 w 640"/>
                  <a:gd name="T3" fmla="*/ 371 h 642"/>
                  <a:gd name="T4" fmla="*/ 625 w 640"/>
                  <a:gd name="T5" fmla="*/ 332 h 642"/>
                  <a:gd name="T6" fmla="*/ 623 w 640"/>
                  <a:gd name="T7" fmla="*/ 286 h 642"/>
                  <a:gd name="T8" fmla="*/ 608 w 640"/>
                  <a:gd name="T9" fmla="*/ 248 h 642"/>
                  <a:gd name="T10" fmla="*/ 609 w 640"/>
                  <a:gd name="T11" fmla="*/ 182 h 642"/>
                  <a:gd name="T12" fmla="*/ 547 w 640"/>
                  <a:gd name="T13" fmla="*/ 167 h 642"/>
                  <a:gd name="T14" fmla="*/ 550 w 640"/>
                  <a:gd name="T15" fmla="*/ 97 h 642"/>
                  <a:gd name="T16" fmla="*/ 488 w 640"/>
                  <a:gd name="T17" fmla="*/ 74 h 642"/>
                  <a:gd name="T18" fmla="*/ 457 w 640"/>
                  <a:gd name="T19" fmla="*/ 48 h 642"/>
                  <a:gd name="T20" fmla="*/ 414 w 640"/>
                  <a:gd name="T21" fmla="*/ 31 h 642"/>
                  <a:gd name="T22" fmla="*/ 374 w 640"/>
                  <a:gd name="T23" fmla="*/ 29 h 642"/>
                  <a:gd name="T24" fmla="*/ 314 w 640"/>
                  <a:gd name="T25" fmla="*/ 0 h 642"/>
                  <a:gd name="T26" fmla="*/ 266 w 640"/>
                  <a:gd name="T27" fmla="*/ 52 h 642"/>
                  <a:gd name="T28" fmla="*/ 224 w 640"/>
                  <a:gd name="T29" fmla="*/ 15 h 642"/>
                  <a:gd name="T30" fmla="*/ 200 w 640"/>
                  <a:gd name="T31" fmla="*/ 75 h 642"/>
                  <a:gd name="T32" fmla="*/ 131 w 640"/>
                  <a:gd name="T33" fmla="*/ 62 h 642"/>
                  <a:gd name="T34" fmla="*/ 100 w 640"/>
                  <a:gd name="T35" fmla="*/ 120 h 642"/>
                  <a:gd name="T36" fmla="*/ 70 w 640"/>
                  <a:gd name="T37" fmla="*/ 147 h 642"/>
                  <a:gd name="T38" fmla="*/ 47 w 640"/>
                  <a:gd name="T39" fmla="*/ 187 h 642"/>
                  <a:gd name="T40" fmla="*/ 39 w 640"/>
                  <a:gd name="T41" fmla="*/ 227 h 642"/>
                  <a:gd name="T42" fmla="*/ 2 w 640"/>
                  <a:gd name="T43" fmla="*/ 281 h 642"/>
                  <a:gd name="T44" fmla="*/ 47 w 640"/>
                  <a:gd name="T45" fmla="*/ 332 h 642"/>
                  <a:gd name="T46" fmla="*/ 6 w 640"/>
                  <a:gd name="T47" fmla="*/ 385 h 642"/>
                  <a:gd name="T48" fmla="*/ 46 w 640"/>
                  <a:gd name="T49" fmla="*/ 438 h 642"/>
                  <a:gd name="T50" fmla="*/ 58 w 640"/>
                  <a:gd name="T51" fmla="*/ 476 h 642"/>
                  <a:gd name="T52" fmla="*/ 85 w 640"/>
                  <a:gd name="T53" fmla="*/ 514 h 642"/>
                  <a:gd name="T54" fmla="*/ 117 w 640"/>
                  <a:gd name="T55" fmla="*/ 538 h 642"/>
                  <a:gd name="T56" fmla="*/ 152 w 640"/>
                  <a:gd name="T57" fmla="*/ 594 h 642"/>
                  <a:gd name="T58" fmla="*/ 217 w 640"/>
                  <a:gd name="T59" fmla="*/ 574 h 642"/>
                  <a:gd name="T60" fmla="*/ 248 w 640"/>
                  <a:gd name="T61" fmla="*/ 633 h 642"/>
                  <a:gd name="T62" fmla="*/ 313 w 640"/>
                  <a:gd name="T63" fmla="*/ 619 h 642"/>
                  <a:gd name="T64" fmla="*/ 353 w 640"/>
                  <a:gd name="T65" fmla="*/ 624 h 642"/>
                  <a:gd name="T66" fmla="*/ 398 w 640"/>
                  <a:gd name="T67" fmla="*/ 615 h 642"/>
                  <a:gd name="T68" fmla="*/ 437 w 640"/>
                  <a:gd name="T69" fmla="*/ 603 h 642"/>
                  <a:gd name="T70" fmla="*/ 478 w 640"/>
                  <a:gd name="T71" fmla="*/ 581 h 642"/>
                  <a:gd name="T72" fmla="*/ 506 w 640"/>
                  <a:gd name="T73" fmla="*/ 553 h 642"/>
                  <a:gd name="T74" fmla="*/ 567 w 640"/>
                  <a:gd name="T75" fmla="*/ 526 h 642"/>
                  <a:gd name="T76" fmla="*/ 557 w 640"/>
                  <a:gd name="T77" fmla="*/ 459 h 642"/>
                  <a:gd name="T78" fmla="*/ 540 w 640"/>
                  <a:gd name="T79" fmla="*/ 327 h 642"/>
                  <a:gd name="T80" fmla="*/ 480 w 640"/>
                  <a:gd name="T81" fmla="*/ 170 h 642"/>
                  <a:gd name="T82" fmla="*/ 346 w 640"/>
                  <a:gd name="T83" fmla="*/ 103 h 642"/>
                  <a:gd name="T84" fmla="*/ 326 w 640"/>
                  <a:gd name="T85" fmla="*/ 111 h 642"/>
                  <a:gd name="T86" fmla="*/ 169 w 640"/>
                  <a:gd name="T87" fmla="*/ 161 h 642"/>
                  <a:gd name="T88" fmla="*/ 102 w 640"/>
                  <a:gd name="T89" fmla="*/ 295 h 642"/>
                  <a:gd name="T90" fmla="*/ 101 w 640"/>
                  <a:gd name="T91" fmla="*/ 315 h 642"/>
                  <a:gd name="T92" fmla="*/ 161 w 640"/>
                  <a:gd name="T93" fmla="*/ 472 h 642"/>
                  <a:gd name="T94" fmla="*/ 295 w 640"/>
                  <a:gd name="T95" fmla="*/ 539 h 642"/>
                  <a:gd name="T96" fmla="*/ 393 w 640"/>
                  <a:gd name="T97" fmla="*/ 164 h 642"/>
                  <a:gd name="T98" fmla="*/ 314 w 640"/>
                  <a:gd name="T99" fmla="*/ 540 h 642"/>
                  <a:gd name="T100" fmla="*/ 386 w 640"/>
                  <a:gd name="T101" fmla="*/ 530 h 642"/>
                  <a:gd name="T102" fmla="*/ 528 w 640"/>
                  <a:gd name="T103" fmla="*/ 346 h 6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40" h="642">
                    <a:moveTo>
                      <a:pt x="576" y="444"/>
                    </a:moveTo>
                    <a:cubicBezTo>
                      <a:pt x="594" y="455"/>
                      <a:pt x="594" y="455"/>
                      <a:pt x="594" y="455"/>
                    </a:cubicBezTo>
                    <a:cubicBezTo>
                      <a:pt x="601" y="459"/>
                      <a:pt x="611" y="456"/>
                      <a:pt x="614" y="448"/>
                    </a:cubicBezTo>
                    <a:cubicBezTo>
                      <a:pt x="616" y="444"/>
                      <a:pt x="618" y="440"/>
                      <a:pt x="619" y="436"/>
                    </a:cubicBezTo>
                    <a:cubicBezTo>
                      <a:pt x="622" y="428"/>
                      <a:pt x="618" y="420"/>
                      <a:pt x="610" y="417"/>
                    </a:cubicBezTo>
                    <a:cubicBezTo>
                      <a:pt x="603" y="415"/>
                      <a:pt x="603" y="415"/>
                      <a:pt x="603" y="415"/>
                    </a:cubicBezTo>
                    <a:cubicBezTo>
                      <a:pt x="592" y="412"/>
                      <a:pt x="584" y="402"/>
                      <a:pt x="585" y="391"/>
                    </a:cubicBezTo>
                    <a:cubicBezTo>
                      <a:pt x="587" y="376"/>
                      <a:pt x="601" y="367"/>
                      <a:pt x="614" y="371"/>
                    </a:cubicBezTo>
                    <a:cubicBezTo>
                      <a:pt x="620" y="372"/>
                      <a:pt x="620" y="372"/>
                      <a:pt x="620" y="372"/>
                    </a:cubicBezTo>
                    <a:cubicBezTo>
                      <a:pt x="629" y="375"/>
                      <a:pt x="637" y="369"/>
                      <a:pt x="638" y="360"/>
                    </a:cubicBezTo>
                    <a:cubicBezTo>
                      <a:pt x="639" y="356"/>
                      <a:pt x="639" y="352"/>
                      <a:pt x="640" y="348"/>
                    </a:cubicBezTo>
                    <a:cubicBezTo>
                      <a:pt x="640" y="339"/>
                      <a:pt x="634" y="332"/>
                      <a:pt x="625" y="332"/>
                    </a:cubicBezTo>
                    <a:cubicBezTo>
                      <a:pt x="618" y="332"/>
                      <a:pt x="618" y="332"/>
                      <a:pt x="618" y="332"/>
                    </a:cubicBezTo>
                    <a:cubicBezTo>
                      <a:pt x="607" y="332"/>
                      <a:pt x="596" y="325"/>
                      <a:pt x="594" y="314"/>
                    </a:cubicBezTo>
                    <a:cubicBezTo>
                      <a:pt x="591" y="299"/>
                      <a:pt x="602" y="286"/>
                      <a:pt x="616" y="286"/>
                    </a:cubicBezTo>
                    <a:cubicBezTo>
                      <a:pt x="623" y="286"/>
                      <a:pt x="623" y="286"/>
                      <a:pt x="623" y="286"/>
                    </a:cubicBezTo>
                    <a:cubicBezTo>
                      <a:pt x="631" y="286"/>
                      <a:pt x="638" y="278"/>
                      <a:pt x="637" y="269"/>
                    </a:cubicBezTo>
                    <a:cubicBezTo>
                      <a:pt x="636" y="265"/>
                      <a:pt x="635" y="261"/>
                      <a:pt x="634" y="256"/>
                    </a:cubicBezTo>
                    <a:cubicBezTo>
                      <a:pt x="633" y="248"/>
                      <a:pt x="624" y="243"/>
                      <a:pt x="616" y="246"/>
                    </a:cubicBezTo>
                    <a:cubicBezTo>
                      <a:pt x="608" y="248"/>
                      <a:pt x="608" y="248"/>
                      <a:pt x="608" y="248"/>
                    </a:cubicBezTo>
                    <a:cubicBezTo>
                      <a:pt x="596" y="252"/>
                      <a:pt x="583" y="245"/>
                      <a:pt x="579" y="233"/>
                    </a:cubicBezTo>
                    <a:cubicBezTo>
                      <a:pt x="576" y="221"/>
                      <a:pt x="582" y="208"/>
                      <a:pt x="595" y="204"/>
                    </a:cubicBezTo>
                    <a:cubicBezTo>
                      <a:pt x="601" y="202"/>
                      <a:pt x="601" y="202"/>
                      <a:pt x="601" y="202"/>
                    </a:cubicBezTo>
                    <a:cubicBezTo>
                      <a:pt x="609" y="199"/>
                      <a:pt x="613" y="190"/>
                      <a:pt x="609" y="182"/>
                    </a:cubicBezTo>
                    <a:cubicBezTo>
                      <a:pt x="607" y="178"/>
                      <a:pt x="605" y="174"/>
                      <a:pt x="603" y="171"/>
                    </a:cubicBezTo>
                    <a:cubicBezTo>
                      <a:pt x="599" y="163"/>
                      <a:pt x="590" y="161"/>
                      <a:pt x="583" y="165"/>
                    </a:cubicBezTo>
                    <a:cubicBezTo>
                      <a:pt x="577" y="169"/>
                      <a:pt x="577" y="169"/>
                      <a:pt x="577" y="169"/>
                    </a:cubicBezTo>
                    <a:cubicBezTo>
                      <a:pt x="567" y="176"/>
                      <a:pt x="554" y="175"/>
                      <a:pt x="547" y="167"/>
                    </a:cubicBezTo>
                    <a:cubicBezTo>
                      <a:pt x="537" y="156"/>
                      <a:pt x="539" y="139"/>
                      <a:pt x="550" y="132"/>
                    </a:cubicBezTo>
                    <a:cubicBezTo>
                      <a:pt x="556" y="128"/>
                      <a:pt x="556" y="128"/>
                      <a:pt x="556" y="128"/>
                    </a:cubicBezTo>
                    <a:cubicBezTo>
                      <a:pt x="563" y="123"/>
                      <a:pt x="564" y="113"/>
                      <a:pt x="558" y="106"/>
                    </a:cubicBezTo>
                    <a:cubicBezTo>
                      <a:pt x="556" y="103"/>
                      <a:pt x="553" y="100"/>
                      <a:pt x="550" y="97"/>
                    </a:cubicBezTo>
                    <a:cubicBezTo>
                      <a:pt x="544" y="91"/>
                      <a:pt x="534" y="91"/>
                      <a:pt x="528" y="98"/>
                    </a:cubicBezTo>
                    <a:cubicBezTo>
                      <a:pt x="524" y="103"/>
                      <a:pt x="524" y="103"/>
                      <a:pt x="524" y="103"/>
                    </a:cubicBezTo>
                    <a:cubicBezTo>
                      <a:pt x="516" y="112"/>
                      <a:pt x="504" y="115"/>
                      <a:pt x="494" y="109"/>
                    </a:cubicBezTo>
                    <a:cubicBezTo>
                      <a:pt x="481" y="102"/>
                      <a:pt x="479" y="85"/>
                      <a:pt x="488" y="74"/>
                    </a:cubicBezTo>
                    <a:cubicBezTo>
                      <a:pt x="492" y="70"/>
                      <a:pt x="492" y="70"/>
                      <a:pt x="492" y="70"/>
                    </a:cubicBezTo>
                    <a:cubicBezTo>
                      <a:pt x="497" y="63"/>
                      <a:pt x="496" y="53"/>
                      <a:pt x="488" y="48"/>
                    </a:cubicBezTo>
                    <a:cubicBezTo>
                      <a:pt x="485" y="46"/>
                      <a:pt x="481" y="44"/>
                      <a:pt x="477" y="41"/>
                    </a:cubicBezTo>
                    <a:cubicBezTo>
                      <a:pt x="470" y="37"/>
                      <a:pt x="460" y="40"/>
                      <a:pt x="457" y="48"/>
                    </a:cubicBezTo>
                    <a:cubicBezTo>
                      <a:pt x="454" y="55"/>
                      <a:pt x="454" y="55"/>
                      <a:pt x="454" y="55"/>
                    </a:cubicBezTo>
                    <a:cubicBezTo>
                      <a:pt x="450" y="65"/>
                      <a:pt x="438" y="71"/>
                      <a:pt x="427" y="69"/>
                    </a:cubicBezTo>
                    <a:cubicBezTo>
                      <a:pt x="413" y="65"/>
                      <a:pt x="406" y="50"/>
                      <a:pt x="412" y="37"/>
                    </a:cubicBezTo>
                    <a:cubicBezTo>
                      <a:pt x="414" y="31"/>
                      <a:pt x="414" y="31"/>
                      <a:pt x="414" y="31"/>
                    </a:cubicBezTo>
                    <a:cubicBezTo>
                      <a:pt x="418" y="23"/>
                      <a:pt x="413" y="14"/>
                      <a:pt x="405" y="12"/>
                    </a:cubicBezTo>
                    <a:cubicBezTo>
                      <a:pt x="401" y="11"/>
                      <a:pt x="396" y="9"/>
                      <a:pt x="392" y="9"/>
                    </a:cubicBezTo>
                    <a:cubicBezTo>
                      <a:pt x="384" y="7"/>
                      <a:pt x="376" y="12"/>
                      <a:pt x="375" y="21"/>
                    </a:cubicBezTo>
                    <a:cubicBezTo>
                      <a:pt x="374" y="29"/>
                      <a:pt x="374" y="29"/>
                      <a:pt x="374" y="29"/>
                    </a:cubicBezTo>
                    <a:cubicBezTo>
                      <a:pt x="372" y="41"/>
                      <a:pt x="360" y="50"/>
                      <a:pt x="348" y="49"/>
                    </a:cubicBezTo>
                    <a:cubicBezTo>
                      <a:pt x="337" y="52"/>
                      <a:pt x="325" y="43"/>
                      <a:pt x="327" y="31"/>
                    </a:cubicBezTo>
                    <a:cubicBezTo>
                      <a:pt x="329" y="17"/>
                      <a:pt x="329" y="17"/>
                      <a:pt x="329" y="17"/>
                    </a:cubicBezTo>
                    <a:cubicBezTo>
                      <a:pt x="330" y="8"/>
                      <a:pt x="323" y="0"/>
                      <a:pt x="314" y="0"/>
                    </a:cubicBezTo>
                    <a:cubicBezTo>
                      <a:pt x="310" y="0"/>
                      <a:pt x="306" y="1"/>
                      <a:pt x="301" y="1"/>
                    </a:cubicBezTo>
                    <a:cubicBezTo>
                      <a:pt x="293" y="1"/>
                      <a:pt x="286" y="9"/>
                      <a:pt x="288" y="18"/>
                    </a:cubicBezTo>
                    <a:cubicBezTo>
                      <a:pt x="289" y="25"/>
                      <a:pt x="289" y="25"/>
                      <a:pt x="289" y="25"/>
                    </a:cubicBezTo>
                    <a:cubicBezTo>
                      <a:pt x="291" y="39"/>
                      <a:pt x="281" y="52"/>
                      <a:pt x="266" y="52"/>
                    </a:cubicBezTo>
                    <a:cubicBezTo>
                      <a:pt x="255" y="52"/>
                      <a:pt x="245" y="43"/>
                      <a:pt x="244" y="32"/>
                    </a:cubicBezTo>
                    <a:cubicBezTo>
                      <a:pt x="243" y="27"/>
                      <a:pt x="243" y="27"/>
                      <a:pt x="243" y="27"/>
                    </a:cubicBezTo>
                    <a:cubicBezTo>
                      <a:pt x="241" y="18"/>
                      <a:pt x="233" y="13"/>
                      <a:pt x="224" y="15"/>
                    </a:cubicBezTo>
                    <a:cubicBezTo>
                      <a:pt x="224" y="15"/>
                      <a:pt x="224" y="15"/>
                      <a:pt x="224" y="15"/>
                    </a:cubicBezTo>
                    <a:cubicBezTo>
                      <a:pt x="220" y="17"/>
                      <a:pt x="216" y="18"/>
                      <a:pt x="212" y="19"/>
                    </a:cubicBezTo>
                    <a:cubicBezTo>
                      <a:pt x="204" y="22"/>
                      <a:pt x="200" y="31"/>
                      <a:pt x="204" y="39"/>
                    </a:cubicBezTo>
                    <a:cubicBezTo>
                      <a:pt x="207" y="46"/>
                      <a:pt x="207" y="46"/>
                      <a:pt x="207" y="46"/>
                    </a:cubicBezTo>
                    <a:cubicBezTo>
                      <a:pt x="212" y="56"/>
                      <a:pt x="209" y="68"/>
                      <a:pt x="200" y="75"/>
                    </a:cubicBezTo>
                    <a:cubicBezTo>
                      <a:pt x="188" y="83"/>
                      <a:pt x="172" y="79"/>
                      <a:pt x="166" y="66"/>
                    </a:cubicBezTo>
                    <a:cubicBezTo>
                      <a:pt x="163" y="60"/>
                      <a:pt x="163" y="60"/>
                      <a:pt x="163" y="60"/>
                    </a:cubicBezTo>
                    <a:cubicBezTo>
                      <a:pt x="159" y="52"/>
                      <a:pt x="149" y="50"/>
                      <a:pt x="142" y="55"/>
                    </a:cubicBezTo>
                    <a:cubicBezTo>
                      <a:pt x="138" y="57"/>
                      <a:pt x="135" y="59"/>
                      <a:pt x="131" y="62"/>
                    </a:cubicBezTo>
                    <a:cubicBezTo>
                      <a:pt x="124" y="67"/>
                      <a:pt x="123" y="77"/>
                      <a:pt x="129" y="83"/>
                    </a:cubicBezTo>
                    <a:cubicBezTo>
                      <a:pt x="134" y="89"/>
                      <a:pt x="134" y="89"/>
                      <a:pt x="134" y="89"/>
                    </a:cubicBezTo>
                    <a:cubicBezTo>
                      <a:pt x="141" y="97"/>
                      <a:pt x="142" y="110"/>
                      <a:pt x="135" y="119"/>
                    </a:cubicBezTo>
                    <a:cubicBezTo>
                      <a:pt x="126" y="130"/>
                      <a:pt x="109" y="130"/>
                      <a:pt x="100" y="120"/>
                    </a:cubicBezTo>
                    <a:cubicBezTo>
                      <a:pt x="96" y="115"/>
                      <a:pt x="96" y="115"/>
                      <a:pt x="96" y="115"/>
                    </a:cubicBezTo>
                    <a:cubicBezTo>
                      <a:pt x="90" y="109"/>
                      <a:pt x="80" y="109"/>
                      <a:pt x="74" y="116"/>
                    </a:cubicBezTo>
                    <a:cubicBezTo>
                      <a:pt x="71" y="119"/>
                      <a:pt x="69" y="122"/>
                      <a:pt x="66" y="126"/>
                    </a:cubicBezTo>
                    <a:cubicBezTo>
                      <a:pt x="61" y="133"/>
                      <a:pt x="63" y="142"/>
                      <a:pt x="70" y="147"/>
                    </a:cubicBezTo>
                    <a:cubicBezTo>
                      <a:pt x="77" y="151"/>
                      <a:pt x="77" y="151"/>
                      <a:pt x="77" y="151"/>
                    </a:cubicBezTo>
                    <a:cubicBezTo>
                      <a:pt x="87" y="158"/>
                      <a:pt x="91" y="172"/>
                      <a:pt x="84" y="183"/>
                    </a:cubicBezTo>
                    <a:cubicBezTo>
                      <a:pt x="88" y="194"/>
                      <a:pt x="75" y="204"/>
                      <a:pt x="65" y="198"/>
                    </a:cubicBezTo>
                    <a:cubicBezTo>
                      <a:pt x="47" y="187"/>
                      <a:pt x="47" y="187"/>
                      <a:pt x="47" y="187"/>
                    </a:cubicBezTo>
                    <a:cubicBezTo>
                      <a:pt x="40" y="182"/>
                      <a:pt x="30" y="185"/>
                      <a:pt x="26" y="193"/>
                    </a:cubicBezTo>
                    <a:cubicBezTo>
                      <a:pt x="25" y="197"/>
                      <a:pt x="23" y="201"/>
                      <a:pt x="21" y="205"/>
                    </a:cubicBezTo>
                    <a:cubicBezTo>
                      <a:pt x="18" y="213"/>
                      <a:pt x="23" y="222"/>
                      <a:pt x="31" y="225"/>
                    </a:cubicBezTo>
                    <a:cubicBezTo>
                      <a:pt x="39" y="227"/>
                      <a:pt x="39" y="227"/>
                      <a:pt x="39" y="227"/>
                    </a:cubicBezTo>
                    <a:cubicBezTo>
                      <a:pt x="51" y="230"/>
                      <a:pt x="58" y="243"/>
                      <a:pt x="55" y="255"/>
                    </a:cubicBezTo>
                    <a:cubicBezTo>
                      <a:pt x="51" y="267"/>
                      <a:pt x="39" y="274"/>
                      <a:pt x="26" y="271"/>
                    </a:cubicBezTo>
                    <a:cubicBezTo>
                      <a:pt x="20" y="269"/>
                      <a:pt x="20" y="269"/>
                      <a:pt x="20" y="269"/>
                    </a:cubicBezTo>
                    <a:cubicBezTo>
                      <a:pt x="12" y="267"/>
                      <a:pt x="3" y="273"/>
                      <a:pt x="2" y="281"/>
                    </a:cubicBezTo>
                    <a:cubicBezTo>
                      <a:pt x="2" y="286"/>
                      <a:pt x="1" y="290"/>
                      <a:pt x="1" y="294"/>
                    </a:cubicBezTo>
                    <a:cubicBezTo>
                      <a:pt x="0" y="303"/>
                      <a:pt x="7" y="310"/>
                      <a:pt x="16" y="310"/>
                    </a:cubicBezTo>
                    <a:cubicBezTo>
                      <a:pt x="23" y="310"/>
                      <a:pt x="23" y="310"/>
                      <a:pt x="23" y="310"/>
                    </a:cubicBezTo>
                    <a:cubicBezTo>
                      <a:pt x="36" y="310"/>
                      <a:pt x="47" y="320"/>
                      <a:pt x="47" y="332"/>
                    </a:cubicBezTo>
                    <a:cubicBezTo>
                      <a:pt x="47" y="345"/>
                      <a:pt x="37" y="356"/>
                      <a:pt x="24" y="356"/>
                    </a:cubicBezTo>
                    <a:cubicBezTo>
                      <a:pt x="18" y="356"/>
                      <a:pt x="18" y="356"/>
                      <a:pt x="18" y="356"/>
                    </a:cubicBezTo>
                    <a:cubicBezTo>
                      <a:pt x="9" y="356"/>
                      <a:pt x="3" y="364"/>
                      <a:pt x="4" y="373"/>
                    </a:cubicBezTo>
                    <a:cubicBezTo>
                      <a:pt x="5" y="377"/>
                      <a:pt x="5" y="381"/>
                      <a:pt x="6" y="385"/>
                    </a:cubicBezTo>
                    <a:cubicBezTo>
                      <a:pt x="8" y="394"/>
                      <a:pt x="17" y="399"/>
                      <a:pt x="25" y="396"/>
                    </a:cubicBezTo>
                    <a:cubicBezTo>
                      <a:pt x="32" y="394"/>
                      <a:pt x="32" y="394"/>
                      <a:pt x="32" y="394"/>
                    </a:cubicBezTo>
                    <a:cubicBezTo>
                      <a:pt x="44" y="390"/>
                      <a:pt x="57" y="397"/>
                      <a:pt x="61" y="409"/>
                    </a:cubicBezTo>
                    <a:cubicBezTo>
                      <a:pt x="65" y="421"/>
                      <a:pt x="58" y="434"/>
                      <a:pt x="46" y="438"/>
                    </a:cubicBezTo>
                    <a:cubicBezTo>
                      <a:pt x="40" y="440"/>
                      <a:pt x="40" y="440"/>
                      <a:pt x="40" y="440"/>
                    </a:cubicBezTo>
                    <a:cubicBezTo>
                      <a:pt x="32" y="442"/>
                      <a:pt x="28" y="452"/>
                      <a:pt x="31" y="460"/>
                    </a:cubicBezTo>
                    <a:cubicBezTo>
                      <a:pt x="33" y="464"/>
                      <a:pt x="35" y="467"/>
                      <a:pt x="37" y="471"/>
                    </a:cubicBezTo>
                    <a:cubicBezTo>
                      <a:pt x="41" y="479"/>
                      <a:pt x="51" y="481"/>
                      <a:pt x="58" y="476"/>
                    </a:cubicBezTo>
                    <a:cubicBezTo>
                      <a:pt x="64" y="472"/>
                      <a:pt x="64" y="472"/>
                      <a:pt x="64" y="472"/>
                    </a:cubicBezTo>
                    <a:cubicBezTo>
                      <a:pt x="73" y="466"/>
                      <a:pt x="86" y="467"/>
                      <a:pt x="94" y="475"/>
                    </a:cubicBezTo>
                    <a:cubicBezTo>
                      <a:pt x="104" y="486"/>
                      <a:pt x="102" y="503"/>
                      <a:pt x="90" y="510"/>
                    </a:cubicBezTo>
                    <a:cubicBezTo>
                      <a:pt x="85" y="514"/>
                      <a:pt x="85" y="514"/>
                      <a:pt x="85" y="514"/>
                    </a:cubicBezTo>
                    <a:cubicBezTo>
                      <a:pt x="78" y="519"/>
                      <a:pt x="76" y="529"/>
                      <a:pt x="82" y="535"/>
                    </a:cubicBezTo>
                    <a:cubicBezTo>
                      <a:pt x="85" y="539"/>
                      <a:pt x="88" y="542"/>
                      <a:pt x="91" y="545"/>
                    </a:cubicBezTo>
                    <a:cubicBezTo>
                      <a:pt x="97" y="551"/>
                      <a:pt x="107" y="551"/>
                      <a:pt x="112" y="544"/>
                    </a:cubicBezTo>
                    <a:cubicBezTo>
                      <a:pt x="117" y="538"/>
                      <a:pt x="117" y="538"/>
                      <a:pt x="117" y="538"/>
                    </a:cubicBezTo>
                    <a:cubicBezTo>
                      <a:pt x="126" y="528"/>
                      <a:pt x="140" y="527"/>
                      <a:pt x="150" y="535"/>
                    </a:cubicBezTo>
                    <a:cubicBezTo>
                      <a:pt x="160" y="543"/>
                      <a:pt x="161" y="558"/>
                      <a:pt x="153" y="567"/>
                    </a:cubicBezTo>
                    <a:cubicBezTo>
                      <a:pt x="149" y="572"/>
                      <a:pt x="149" y="572"/>
                      <a:pt x="149" y="572"/>
                    </a:cubicBezTo>
                    <a:cubicBezTo>
                      <a:pt x="143" y="579"/>
                      <a:pt x="145" y="589"/>
                      <a:pt x="152" y="594"/>
                    </a:cubicBezTo>
                    <a:cubicBezTo>
                      <a:pt x="156" y="596"/>
                      <a:pt x="160" y="598"/>
                      <a:pt x="163" y="600"/>
                    </a:cubicBezTo>
                    <a:cubicBezTo>
                      <a:pt x="171" y="605"/>
                      <a:pt x="180" y="601"/>
                      <a:pt x="184" y="594"/>
                    </a:cubicBezTo>
                    <a:cubicBezTo>
                      <a:pt x="187" y="586"/>
                      <a:pt x="187" y="586"/>
                      <a:pt x="187" y="586"/>
                    </a:cubicBezTo>
                    <a:cubicBezTo>
                      <a:pt x="192" y="575"/>
                      <a:pt x="205" y="569"/>
                      <a:pt x="217" y="574"/>
                    </a:cubicBezTo>
                    <a:cubicBezTo>
                      <a:pt x="229" y="579"/>
                      <a:pt x="234" y="593"/>
                      <a:pt x="229" y="605"/>
                    </a:cubicBezTo>
                    <a:cubicBezTo>
                      <a:pt x="227" y="610"/>
                      <a:pt x="227" y="610"/>
                      <a:pt x="227" y="610"/>
                    </a:cubicBezTo>
                    <a:cubicBezTo>
                      <a:pt x="223" y="619"/>
                      <a:pt x="228" y="628"/>
                      <a:pt x="236" y="630"/>
                    </a:cubicBezTo>
                    <a:cubicBezTo>
                      <a:pt x="240" y="631"/>
                      <a:pt x="244" y="632"/>
                      <a:pt x="248" y="633"/>
                    </a:cubicBezTo>
                    <a:cubicBezTo>
                      <a:pt x="257" y="635"/>
                      <a:pt x="265" y="629"/>
                      <a:pt x="266" y="621"/>
                    </a:cubicBezTo>
                    <a:cubicBezTo>
                      <a:pt x="267" y="613"/>
                      <a:pt x="267" y="613"/>
                      <a:pt x="267" y="613"/>
                    </a:cubicBezTo>
                    <a:cubicBezTo>
                      <a:pt x="269" y="601"/>
                      <a:pt x="280" y="592"/>
                      <a:pt x="293" y="593"/>
                    </a:cubicBezTo>
                    <a:cubicBezTo>
                      <a:pt x="305" y="595"/>
                      <a:pt x="314" y="606"/>
                      <a:pt x="313" y="619"/>
                    </a:cubicBezTo>
                    <a:cubicBezTo>
                      <a:pt x="312" y="625"/>
                      <a:pt x="312" y="625"/>
                      <a:pt x="312" y="625"/>
                    </a:cubicBezTo>
                    <a:cubicBezTo>
                      <a:pt x="311" y="634"/>
                      <a:pt x="318" y="642"/>
                      <a:pt x="327" y="641"/>
                    </a:cubicBezTo>
                    <a:cubicBezTo>
                      <a:pt x="331" y="641"/>
                      <a:pt x="335" y="641"/>
                      <a:pt x="339" y="641"/>
                    </a:cubicBezTo>
                    <a:cubicBezTo>
                      <a:pt x="348" y="640"/>
                      <a:pt x="354" y="633"/>
                      <a:pt x="353" y="624"/>
                    </a:cubicBezTo>
                    <a:cubicBezTo>
                      <a:pt x="352" y="616"/>
                      <a:pt x="352" y="616"/>
                      <a:pt x="352" y="616"/>
                    </a:cubicBezTo>
                    <a:cubicBezTo>
                      <a:pt x="349" y="604"/>
                      <a:pt x="358" y="592"/>
                      <a:pt x="371" y="590"/>
                    </a:cubicBezTo>
                    <a:cubicBezTo>
                      <a:pt x="383" y="588"/>
                      <a:pt x="395" y="596"/>
                      <a:pt x="397" y="609"/>
                    </a:cubicBezTo>
                    <a:cubicBezTo>
                      <a:pt x="398" y="615"/>
                      <a:pt x="398" y="615"/>
                      <a:pt x="398" y="615"/>
                    </a:cubicBezTo>
                    <a:cubicBezTo>
                      <a:pt x="399" y="624"/>
                      <a:pt x="408" y="629"/>
                      <a:pt x="416" y="627"/>
                    </a:cubicBezTo>
                    <a:cubicBezTo>
                      <a:pt x="417" y="627"/>
                      <a:pt x="417" y="627"/>
                      <a:pt x="417" y="627"/>
                    </a:cubicBezTo>
                    <a:cubicBezTo>
                      <a:pt x="421" y="625"/>
                      <a:pt x="425" y="624"/>
                      <a:pt x="429" y="622"/>
                    </a:cubicBezTo>
                    <a:cubicBezTo>
                      <a:pt x="437" y="620"/>
                      <a:pt x="441" y="610"/>
                      <a:pt x="437" y="603"/>
                    </a:cubicBezTo>
                    <a:cubicBezTo>
                      <a:pt x="434" y="596"/>
                      <a:pt x="434" y="596"/>
                      <a:pt x="434" y="596"/>
                    </a:cubicBezTo>
                    <a:cubicBezTo>
                      <a:pt x="428" y="584"/>
                      <a:pt x="433" y="570"/>
                      <a:pt x="444" y="565"/>
                    </a:cubicBezTo>
                    <a:cubicBezTo>
                      <a:pt x="456" y="559"/>
                      <a:pt x="470" y="564"/>
                      <a:pt x="475" y="576"/>
                    </a:cubicBezTo>
                    <a:cubicBezTo>
                      <a:pt x="478" y="581"/>
                      <a:pt x="478" y="581"/>
                      <a:pt x="478" y="581"/>
                    </a:cubicBezTo>
                    <a:cubicBezTo>
                      <a:pt x="482" y="589"/>
                      <a:pt x="492" y="592"/>
                      <a:pt x="499" y="587"/>
                    </a:cubicBezTo>
                    <a:cubicBezTo>
                      <a:pt x="502" y="585"/>
                      <a:pt x="506" y="582"/>
                      <a:pt x="509" y="580"/>
                    </a:cubicBezTo>
                    <a:cubicBezTo>
                      <a:pt x="516" y="575"/>
                      <a:pt x="517" y="565"/>
                      <a:pt x="512" y="558"/>
                    </a:cubicBezTo>
                    <a:cubicBezTo>
                      <a:pt x="506" y="553"/>
                      <a:pt x="506" y="553"/>
                      <a:pt x="506" y="553"/>
                    </a:cubicBezTo>
                    <a:cubicBezTo>
                      <a:pt x="498" y="543"/>
                      <a:pt x="499" y="529"/>
                      <a:pt x="508" y="520"/>
                    </a:cubicBezTo>
                    <a:cubicBezTo>
                      <a:pt x="517" y="512"/>
                      <a:pt x="532" y="512"/>
                      <a:pt x="541" y="522"/>
                    </a:cubicBezTo>
                    <a:cubicBezTo>
                      <a:pt x="545" y="526"/>
                      <a:pt x="545" y="526"/>
                      <a:pt x="545" y="526"/>
                    </a:cubicBezTo>
                    <a:cubicBezTo>
                      <a:pt x="551" y="533"/>
                      <a:pt x="561" y="533"/>
                      <a:pt x="567" y="526"/>
                    </a:cubicBezTo>
                    <a:cubicBezTo>
                      <a:pt x="569" y="523"/>
                      <a:pt x="572" y="519"/>
                      <a:pt x="575" y="516"/>
                    </a:cubicBezTo>
                    <a:cubicBezTo>
                      <a:pt x="580" y="509"/>
                      <a:pt x="578" y="499"/>
                      <a:pt x="571" y="495"/>
                    </a:cubicBezTo>
                    <a:cubicBezTo>
                      <a:pt x="564" y="491"/>
                      <a:pt x="564" y="491"/>
                      <a:pt x="564" y="491"/>
                    </a:cubicBezTo>
                    <a:cubicBezTo>
                      <a:pt x="553" y="484"/>
                      <a:pt x="550" y="470"/>
                      <a:pt x="557" y="459"/>
                    </a:cubicBezTo>
                    <a:cubicBezTo>
                      <a:pt x="553" y="448"/>
                      <a:pt x="566" y="438"/>
                      <a:pt x="576" y="444"/>
                    </a:cubicBezTo>
                    <a:moveTo>
                      <a:pt x="493" y="185"/>
                    </a:moveTo>
                    <a:cubicBezTo>
                      <a:pt x="509" y="205"/>
                      <a:pt x="521" y="229"/>
                      <a:pt x="530" y="255"/>
                    </a:cubicBezTo>
                    <a:cubicBezTo>
                      <a:pt x="537" y="279"/>
                      <a:pt x="540" y="303"/>
                      <a:pt x="540" y="327"/>
                    </a:cubicBezTo>
                    <a:cubicBezTo>
                      <a:pt x="530" y="326"/>
                      <a:pt x="530" y="326"/>
                      <a:pt x="530" y="326"/>
                    </a:cubicBezTo>
                    <a:cubicBezTo>
                      <a:pt x="531" y="278"/>
                      <a:pt x="515" y="230"/>
                      <a:pt x="485" y="191"/>
                    </a:cubicBezTo>
                    <a:cubicBezTo>
                      <a:pt x="493" y="185"/>
                      <a:pt x="493" y="185"/>
                      <a:pt x="493" y="185"/>
                    </a:cubicBezTo>
                    <a:moveTo>
                      <a:pt x="480" y="170"/>
                    </a:moveTo>
                    <a:cubicBezTo>
                      <a:pt x="472" y="177"/>
                      <a:pt x="472" y="177"/>
                      <a:pt x="472" y="177"/>
                    </a:cubicBezTo>
                    <a:cubicBezTo>
                      <a:pt x="455" y="158"/>
                      <a:pt x="433" y="142"/>
                      <a:pt x="409" y="131"/>
                    </a:cubicBezTo>
                    <a:cubicBezTo>
                      <a:pt x="388" y="121"/>
                      <a:pt x="367" y="115"/>
                      <a:pt x="345" y="113"/>
                    </a:cubicBezTo>
                    <a:cubicBezTo>
                      <a:pt x="346" y="103"/>
                      <a:pt x="346" y="103"/>
                      <a:pt x="346" y="103"/>
                    </a:cubicBezTo>
                    <a:cubicBezTo>
                      <a:pt x="397" y="109"/>
                      <a:pt x="445" y="133"/>
                      <a:pt x="480" y="170"/>
                    </a:cubicBezTo>
                    <a:moveTo>
                      <a:pt x="254" y="112"/>
                    </a:moveTo>
                    <a:cubicBezTo>
                      <a:pt x="278" y="104"/>
                      <a:pt x="303" y="101"/>
                      <a:pt x="326" y="101"/>
                    </a:cubicBezTo>
                    <a:cubicBezTo>
                      <a:pt x="326" y="111"/>
                      <a:pt x="326" y="111"/>
                      <a:pt x="326" y="111"/>
                    </a:cubicBezTo>
                    <a:cubicBezTo>
                      <a:pt x="277" y="110"/>
                      <a:pt x="229" y="126"/>
                      <a:pt x="191" y="156"/>
                    </a:cubicBezTo>
                    <a:cubicBezTo>
                      <a:pt x="184" y="149"/>
                      <a:pt x="184" y="149"/>
                      <a:pt x="184" y="149"/>
                    </a:cubicBezTo>
                    <a:cubicBezTo>
                      <a:pt x="205" y="133"/>
                      <a:pt x="228" y="120"/>
                      <a:pt x="254" y="112"/>
                    </a:cubicBezTo>
                    <a:moveTo>
                      <a:pt x="169" y="161"/>
                    </a:moveTo>
                    <a:cubicBezTo>
                      <a:pt x="176" y="169"/>
                      <a:pt x="176" y="169"/>
                      <a:pt x="176" y="169"/>
                    </a:cubicBezTo>
                    <a:cubicBezTo>
                      <a:pt x="157" y="187"/>
                      <a:pt x="142" y="208"/>
                      <a:pt x="130" y="233"/>
                    </a:cubicBezTo>
                    <a:cubicBezTo>
                      <a:pt x="121" y="253"/>
                      <a:pt x="115" y="275"/>
                      <a:pt x="112" y="296"/>
                    </a:cubicBezTo>
                    <a:cubicBezTo>
                      <a:pt x="102" y="295"/>
                      <a:pt x="102" y="295"/>
                      <a:pt x="102" y="295"/>
                    </a:cubicBezTo>
                    <a:cubicBezTo>
                      <a:pt x="108" y="244"/>
                      <a:pt x="132" y="197"/>
                      <a:pt x="169" y="161"/>
                    </a:cubicBezTo>
                    <a:moveTo>
                      <a:pt x="148" y="457"/>
                    </a:moveTo>
                    <a:cubicBezTo>
                      <a:pt x="132" y="437"/>
                      <a:pt x="119" y="413"/>
                      <a:pt x="111" y="387"/>
                    </a:cubicBezTo>
                    <a:cubicBezTo>
                      <a:pt x="103" y="363"/>
                      <a:pt x="100" y="339"/>
                      <a:pt x="101" y="315"/>
                    </a:cubicBezTo>
                    <a:cubicBezTo>
                      <a:pt x="111" y="315"/>
                      <a:pt x="111" y="315"/>
                      <a:pt x="111" y="315"/>
                    </a:cubicBezTo>
                    <a:cubicBezTo>
                      <a:pt x="110" y="364"/>
                      <a:pt x="126" y="412"/>
                      <a:pt x="156" y="450"/>
                    </a:cubicBezTo>
                    <a:cubicBezTo>
                      <a:pt x="148" y="457"/>
                      <a:pt x="148" y="457"/>
                      <a:pt x="148" y="457"/>
                    </a:cubicBezTo>
                    <a:moveTo>
                      <a:pt x="161" y="472"/>
                    </a:moveTo>
                    <a:cubicBezTo>
                      <a:pt x="168" y="465"/>
                      <a:pt x="168" y="465"/>
                      <a:pt x="168" y="465"/>
                    </a:cubicBezTo>
                    <a:cubicBezTo>
                      <a:pt x="186" y="484"/>
                      <a:pt x="207" y="499"/>
                      <a:pt x="232" y="511"/>
                    </a:cubicBezTo>
                    <a:cubicBezTo>
                      <a:pt x="253" y="521"/>
                      <a:pt x="274" y="526"/>
                      <a:pt x="295" y="529"/>
                    </a:cubicBezTo>
                    <a:cubicBezTo>
                      <a:pt x="295" y="539"/>
                      <a:pt x="295" y="539"/>
                      <a:pt x="295" y="539"/>
                    </a:cubicBezTo>
                    <a:cubicBezTo>
                      <a:pt x="244" y="533"/>
                      <a:pt x="196" y="509"/>
                      <a:pt x="161" y="472"/>
                    </a:cubicBezTo>
                    <a:moveTo>
                      <a:pt x="247" y="478"/>
                    </a:moveTo>
                    <a:cubicBezTo>
                      <a:pt x="161" y="438"/>
                      <a:pt x="123" y="335"/>
                      <a:pt x="163" y="248"/>
                    </a:cubicBezTo>
                    <a:cubicBezTo>
                      <a:pt x="204" y="161"/>
                      <a:pt x="307" y="124"/>
                      <a:pt x="393" y="164"/>
                    </a:cubicBezTo>
                    <a:cubicBezTo>
                      <a:pt x="480" y="204"/>
                      <a:pt x="517" y="307"/>
                      <a:pt x="477" y="394"/>
                    </a:cubicBezTo>
                    <a:cubicBezTo>
                      <a:pt x="437" y="480"/>
                      <a:pt x="334" y="518"/>
                      <a:pt x="247" y="478"/>
                    </a:cubicBezTo>
                    <a:moveTo>
                      <a:pt x="386" y="530"/>
                    </a:moveTo>
                    <a:cubicBezTo>
                      <a:pt x="362" y="538"/>
                      <a:pt x="338" y="541"/>
                      <a:pt x="314" y="540"/>
                    </a:cubicBezTo>
                    <a:cubicBezTo>
                      <a:pt x="315" y="530"/>
                      <a:pt x="315" y="530"/>
                      <a:pt x="315" y="530"/>
                    </a:cubicBezTo>
                    <a:cubicBezTo>
                      <a:pt x="364" y="532"/>
                      <a:pt x="411" y="516"/>
                      <a:pt x="450" y="486"/>
                    </a:cubicBezTo>
                    <a:cubicBezTo>
                      <a:pt x="456" y="493"/>
                      <a:pt x="456" y="493"/>
                      <a:pt x="456" y="493"/>
                    </a:cubicBezTo>
                    <a:cubicBezTo>
                      <a:pt x="436" y="509"/>
                      <a:pt x="412" y="522"/>
                      <a:pt x="386" y="530"/>
                    </a:cubicBezTo>
                    <a:moveTo>
                      <a:pt x="471" y="480"/>
                    </a:moveTo>
                    <a:cubicBezTo>
                      <a:pt x="465" y="473"/>
                      <a:pt x="465" y="473"/>
                      <a:pt x="465" y="473"/>
                    </a:cubicBezTo>
                    <a:cubicBezTo>
                      <a:pt x="483" y="455"/>
                      <a:pt x="499" y="434"/>
                      <a:pt x="510" y="409"/>
                    </a:cubicBezTo>
                    <a:cubicBezTo>
                      <a:pt x="520" y="389"/>
                      <a:pt x="526" y="367"/>
                      <a:pt x="528" y="346"/>
                    </a:cubicBezTo>
                    <a:cubicBezTo>
                      <a:pt x="538" y="347"/>
                      <a:pt x="538" y="347"/>
                      <a:pt x="538" y="347"/>
                    </a:cubicBezTo>
                    <a:cubicBezTo>
                      <a:pt x="532" y="398"/>
                      <a:pt x="508" y="445"/>
                      <a:pt x="471" y="480"/>
                    </a:cubicBezTo>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6" name="Freeform 42"/>
              <p:cNvSpPr>
                <a:spLocks noEditPoints="1"/>
              </p:cNvSpPr>
              <p:nvPr/>
            </p:nvSpPr>
            <p:spPr bwMode="auto">
              <a:xfrm>
                <a:off x="4624762" y="3802960"/>
                <a:ext cx="1292831" cy="1294460"/>
              </a:xfrm>
              <a:custGeom>
                <a:avLst/>
                <a:gdLst>
                  <a:gd name="T0" fmla="*/ 640 w 671"/>
                  <a:gd name="T1" fmla="*/ 357 h 672"/>
                  <a:gd name="T2" fmla="*/ 626 w 671"/>
                  <a:gd name="T3" fmla="*/ 244 h 672"/>
                  <a:gd name="T4" fmla="*/ 573 w 671"/>
                  <a:gd name="T5" fmla="*/ 144 h 672"/>
                  <a:gd name="T6" fmla="*/ 515 w 671"/>
                  <a:gd name="T7" fmla="*/ 51 h 672"/>
                  <a:gd name="T8" fmla="*/ 409 w 671"/>
                  <a:gd name="T9" fmla="*/ 8 h 672"/>
                  <a:gd name="T10" fmla="*/ 295 w 671"/>
                  <a:gd name="T11" fmla="*/ 2 h 672"/>
                  <a:gd name="T12" fmla="*/ 198 w 671"/>
                  <a:gd name="T13" fmla="*/ 29 h 672"/>
                  <a:gd name="T14" fmla="*/ 129 w 671"/>
                  <a:gd name="T15" fmla="*/ 114 h 672"/>
                  <a:gd name="T16" fmla="*/ 52 w 671"/>
                  <a:gd name="T17" fmla="*/ 227 h 672"/>
                  <a:gd name="T18" fmla="*/ 0 w 671"/>
                  <a:gd name="T19" fmla="*/ 324 h 672"/>
                  <a:gd name="T20" fmla="*/ 16 w 671"/>
                  <a:gd name="T21" fmla="*/ 437 h 672"/>
                  <a:gd name="T22" fmla="*/ 68 w 671"/>
                  <a:gd name="T23" fmla="*/ 539 h 672"/>
                  <a:gd name="T24" fmla="*/ 166 w 671"/>
                  <a:gd name="T25" fmla="*/ 588 h 672"/>
                  <a:gd name="T26" fmla="*/ 293 w 671"/>
                  <a:gd name="T27" fmla="*/ 637 h 672"/>
                  <a:gd name="T28" fmla="*/ 399 w 671"/>
                  <a:gd name="T29" fmla="*/ 666 h 672"/>
                  <a:gd name="T30" fmla="*/ 494 w 671"/>
                  <a:gd name="T31" fmla="*/ 633 h 672"/>
                  <a:gd name="T32" fmla="*/ 584 w 671"/>
                  <a:gd name="T33" fmla="*/ 563 h 672"/>
                  <a:gd name="T34" fmla="*/ 646 w 671"/>
                  <a:gd name="T35" fmla="*/ 467 h 672"/>
                  <a:gd name="T36" fmla="*/ 579 w 671"/>
                  <a:gd name="T37" fmla="*/ 437 h 672"/>
                  <a:gd name="T38" fmla="*/ 598 w 671"/>
                  <a:gd name="T39" fmla="*/ 364 h 672"/>
                  <a:gd name="T40" fmla="*/ 599 w 671"/>
                  <a:gd name="T41" fmla="*/ 327 h 672"/>
                  <a:gd name="T42" fmla="*/ 548 w 671"/>
                  <a:gd name="T43" fmla="*/ 273 h 672"/>
                  <a:gd name="T44" fmla="*/ 575 w 671"/>
                  <a:gd name="T45" fmla="*/ 225 h 672"/>
                  <a:gd name="T46" fmla="*/ 557 w 671"/>
                  <a:gd name="T47" fmla="*/ 192 h 672"/>
                  <a:gd name="T48" fmla="*/ 530 w 671"/>
                  <a:gd name="T49" fmla="*/ 157 h 672"/>
                  <a:gd name="T50" fmla="*/ 502 w 671"/>
                  <a:gd name="T51" fmla="*/ 131 h 672"/>
                  <a:gd name="T52" fmla="*/ 429 w 671"/>
                  <a:gd name="T53" fmla="*/ 136 h 672"/>
                  <a:gd name="T54" fmla="*/ 398 w 671"/>
                  <a:gd name="T55" fmla="*/ 124 h 672"/>
                  <a:gd name="T56" fmla="*/ 373 w 671"/>
                  <a:gd name="T57" fmla="*/ 75 h 672"/>
                  <a:gd name="T58" fmla="*/ 365 w 671"/>
                  <a:gd name="T59" fmla="*/ 74 h 672"/>
                  <a:gd name="T60" fmla="*/ 290 w 671"/>
                  <a:gd name="T61" fmla="*/ 76 h 672"/>
                  <a:gd name="T62" fmla="*/ 267 w 671"/>
                  <a:gd name="T63" fmla="*/ 127 h 672"/>
                  <a:gd name="T64" fmla="*/ 217 w 671"/>
                  <a:gd name="T65" fmla="*/ 151 h 672"/>
                  <a:gd name="T66" fmla="*/ 162 w 671"/>
                  <a:gd name="T67" fmla="*/ 137 h 672"/>
                  <a:gd name="T68" fmla="*/ 157 w 671"/>
                  <a:gd name="T69" fmla="*/ 142 h 672"/>
                  <a:gd name="T70" fmla="*/ 109 w 671"/>
                  <a:gd name="T71" fmla="*/ 200 h 672"/>
                  <a:gd name="T72" fmla="*/ 92 w 671"/>
                  <a:gd name="T73" fmla="*/ 234 h 672"/>
                  <a:gd name="T74" fmla="*/ 123 w 671"/>
                  <a:gd name="T75" fmla="*/ 281 h 672"/>
                  <a:gd name="T76" fmla="*/ 117 w 671"/>
                  <a:gd name="T77" fmla="*/ 312 h 672"/>
                  <a:gd name="T78" fmla="*/ 74 w 671"/>
                  <a:gd name="T79" fmla="*/ 375 h 672"/>
                  <a:gd name="T80" fmla="*/ 76 w 671"/>
                  <a:gd name="T81" fmla="*/ 382 h 672"/>
                  <a:gd name="T82" fmla="*/ 114 w 671"/>
                  <a:gd name="T83" fmla="*/ 480 h 672"/>
                  <a:gd name="T84" fmla="*/ 155 w 671"/>
                  <a:gd name="T85" fmla="*/ 462 h 672"/>
                  <a:gd name="T86" fmla="*/ 193 w 671"/>
                  <a:gd name="T87" fmla="*/ 503 h 672"/>
                  <a:gd name="T88" fmla="*/ 218 w 671"/>
                  <a:gd name="T89" fmla="*/ 522 h 672"/>
                  <a:gd name="T90" fmla="*/ 228 w 671"/>
                  <a:gd name="T91" fmla="*/ 577 h 672"/>
                  <a:gd name="T92" fmla="*/ 251 w 671"/>
                  <a:gd name="T93" fmla="*/ 521 h 672"/>
                  <a:gd name="T94" fmla="*/ 271 w 671"/>
                  <a:gd name="T95" fmla="*/ 592 h 672"/>
                  <a:gd name="T96" fmla="*/ 313 w 671"/>
                  <a:gd name="T97" fmla="*/ 555 h 672"/>
                  <a:gd name="T98" fmla="*/ 369 w 671"/>
                  <a:gd name="T99" fmla="*/ 554 h 672"/>
                  <a:gd name="T100" fmla="*/ 412 w 671"/>
                  <a:gd name="T101" fmla="*/ 589 h 672"/>
                  <a:gd name="T102" fmla="*/ 419 w 671"/>
                  <a:gd name="T103" fmla="*/ 586 h 672"/>
                  <a:gd name="T104" fmla="*/ 487 w 671"/>
                  <a:gd name="T105" fmla="*/ 553 h 672"/>
                  <a:gd name="T106" fmla="*/ 487 w 671"/>
                  <a:gd name="T107" fmla="*/ 497 h 672"/>
                  <a:gd name="T108" fmla="*/ 522 w 671"/>
                  <a:gd name="T109" fmla="*/ 454 h 672"/>
                  <a:gd name="T110" fmla="*/ 537 w 671"/>
                  <a:gd name="T111" fmla="*/ 427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71" h="672">
                    <a:moveTo>
                      <a:pt x="620" y="446"/>
                    </a:moveTo>
                    <a:cubicBezTo>
                      <a:pt x="626" y="431"/>
                      <a:pt x="630" y="416"/>
                      <a:pt x="633" y="401"/>
                    </a:cubicBezTo>
                    <a:cubicBezTo>
                      <a:pt x="667" y="398"/>
                      <a:pt x="667" y="398"/>
                      <a:pt x="667" y="398"/>
                    </a:cubicBezTo>
                    <a:cubicBezTo>
                      <a:pt x="669" y="384"/>
                      <a:pt x="669" y="384"/>
                      <a:pt x="669" y="384"/>
                    </a:cubicBezTo>
                    <a:cubicBezTo>
                      <a:pt x="671" y="370"/>
                      <a:pt x="671" y="370"/>
                      <a:pt x="671" y="370"/>
                    </a:cubicBezTo>
                    <a:cubicBezTo>
                      <a:pt x="640" y="357"/>
                      <a:pt x="640" y="357"/>
                      <a:pt x="640" y="357"/>
                    </a:cubicBezTo>
                    <a:cubicBezTo>
                      <a:pt x="641" y="342"/>
                      <a:pt x="641" y="326"/>
                      <a:pt x="639" y="311"/>
                    </a:cubicBezTo>
                    <a:cubicBezTo>
                      <a:pt x="671" y="298"/>
                      <a:pt x="671" y="298"/>
                      <a:pt x="671" y="298"/>
                    </a:cubicBezTo>
                    <a:cubicBezTo>
                      <a:pt x="669" y="284"/>
                      <a:pt x="669" y="284"/>
                      <a:pt x="669" y="284"/>
                    </a:cubicBezTo>
                    <a:cubicBezTo>
                      <a:pt x="666" y="270"/>
                      <a:pt x="666" y="270"/>
                      <a:pt x="666" y="270"/>
                    </a:cubicBezTo>
                    <a:cubicBezTo>
                      <a:pt x="633" y="267"/>
                      <a:pt x="633" y="267"/>
                      <a:pt x="633" y="267"/>
                    </a:cubicBezTo>
                    <a:cubicBezTo>
                      <a:pt x="631" y="259"/>
                      <a:pt x="629" y="252"/>
                      <a:pt x="626" y="244"/>
                    </a:cubicBezTo>
                    <a:cubicBezTo>
                      <a:pt x="624" y="237"/>
                      <a:pt x="621" y="230"/>
                      <a:pt x="619" y="222"/>
                    </a:cubicBezTo>
                    <a:cubicBezTo>
                      <a:pt x="645" y="201"/>
                      <a:pt x="645" y="201"/>
                      <a:pt x="645" y="201"/>
                    </a:cubicBezTo>
                    <a:cubicBezTo>
                      <a:pt x="638" y="188"/>
                      <a:pt x="638" y="188"/>
                      <a:pt x="638" y="188"/>
                    </a:cubicBezTo>
                    <a:cubicBezTo>
                      <a:pt x="632" y="175"/>
                      <a:pt x="632" y="175"/>
                      <a:pt x="632" y="175"/>
                    </a:cubicBezTo>
                    <a:cubicBezTo>
                      <a:pt x="599" y="183"/>
                      <a:pt x="599" y="183"/>
                      <a:pt x="599" y="183"/>
                    </a:cubicBezTo>
                    <a:cubicBezTo>
                      <a:pt x="591" y="169"/>
                      <a:pt x="582" y="156"/>
                      <a:pt x="573" y="144"/>
                    </a:cubicBezTo>
                    <a:cubicBezTo>
                      <a:pt x="591" y="116"/>
                      <a:pt x="591" y="116"/>
                      <a:pt x="591" y="116"/>
                    </a:cubicBezTo>
                    <a:cubicBezTo>
                      <a:pt x="581" y="106"/>
                      <a:pt x="581" y="106"/>
                      <a:pt x="581" y="106"/>
                    </a:cubicBezTo>
                    <a:cubicBezTo>
                      <a:pt x="572" y="95"/>
                      <a:pt x="572" y="95"/>
                      <a:pt x="572" y="95"/>
                    </a:cubicBezTo>
                    <a:cubicBezTo>
                      <a:pt x="542" y="112"/>
                      <a:pt x="542" y="112"/>
                      <a:pt x="542" y="112"/>
                    </a:cubicBezTo>
                    <a:cubicBezTo>
                      <a:pt x="531" y="101"/>
                      <a:pt x="519" y="92"/>
                      <a:pt x="506" y="83"/>
                    </a:cubicBezTo>
                    <a:cubicBezTo>
                      <a:pt x="515" y="51"/>
                      <a:pt x="515" y="51"/>
                      <a:pt x="515" y="51"/>
                    </a:cubicBezTo>
                    <a:cubicBezTo>
                      <a:pt x="503" y="44"/>
                      <a:pt x="503" y="44"/>
                      <a:pt x="503" y="44"/>
                    </a:cubicBezTo>
                    <a:cubicBezTo>
                      <a:pt x="490" y="37"/>
                      <a:pt x="490" y="37"/>
                      <a:pt x="490" y="37"/>
                    </a:cubicBezTo>
                    <a:cubicBezTo>
                      <a:pt x="467" y="61"/>
                      <a:pt x="467" y="61"/>
                      <a:pt x="467" y="61"/>
                    </a:cubicBezTo>
                    <a:cubicBezTo>
                      <a:pt x="453" y="55"/>
                      <a:pt x="439" y="49"/>
                      <a:pt x="424" y="44"/>
                    </a:cubicBezTo>
                    <a:cubicBezTo>
                      <a:pt x="423" y="11"/>
                      <a:pt x="423" y="11"/>
                      <a:pt x="423" y="11"/>
                    </a:cubicBezTo>
                    <a:cubicBezTo>
                      <a:pt x="409" y="8"/>
                      <a:pt x="409" y="8"/>
                      <a:pt x="409" y="8"/>
                    </a:cubicBezTo>
                    <a:cubicBezTo>
                      <a:pt x="395" y="4"/>
                      <a:pt x="395" y="4"/>
                      <a:pt x="395" y="4"/>
                    </a:cubicBezTo>
                    <a:cubicBezTo>
                      <a:pt x="381" y="35"/>
                      <a:pt x="381" y="35"/>
                      <a:pt x="381" y="35"/>
                    </a:cubicBezTo>
                    <a:cubicBezTo>
                      <a:pt x="365" y="33"/>
                      <a:pt x="350" y="32"/>
                      <a:pt x="334" y="32"/>
                    </a:cubicBezTo>
                    <a:cubicBezTo>
                      <a:pt x="323" y="0"/>
                      <a:pt x="323" y="0"/>
                      <a:pt x="323" y="0"/>
                    </a:cubicBezTo>
                    <a:cubicBezTo>
                      <a:pt x="309" y="1"/>
                      <a:pt x="309" y="1"/>
                      <a:pt x="309" y="1"/>
                    </a:cubicBezTo>
                    <a:cubicBezTo>
                      <a:pt x="295" y="2"/>
                      <a:pt x="295" y="2"/>
                      <a:pt x="295" y="2"/>
                    </a:cubicBezTo>
                    <a:cubicBezTo>
                      <a:pt x="290" y="35"/>
                      <a:pt x="290" y="35"/>
                      <a:pt x="290" y="35"/>
                    </a:cubicBezTo>
                    <a:cubicBezTo>
                      <a:pt x="275" y="38"/>
                      <a:pt x="260" y="41"/>
                      <a:pt x="245" y="46"/>
                    </a:cubicBezTo>
                    <a:cubicBezTo>
                      <a:pt x="244" y="46"/>
                      <a:pt x="244" y="46"/>
                      <a:pt x="244" y="46"/>
                    </a:cubicBezTo>
                    <a:cubicBezTo>
                      <a:pt x="225" y="18"/>
                      <a:pt x="225" y="18"/>
                      <a:pt x="225" y="18"/>
                    </a:cubicBezTo>
                    <a:cubicBezTo>
                      <a:pt x="212" y="24"/>
                      <a:pt x="212" y="24"/>
                      <a:pt x="212" y="24"/>
                    </a:cubicBezTo>
                    <a:cubicBezTo>
                      <a:pt x="198" y="29"/>
                      <a:pt x="198" y="29"/>
                      <a:pt x="198" y="29"/>
                    </a:cubicBezTo>
                    <a:cubicBezTo>
                      <a:pt x="203" y="62"/>
                      <a:pt x="203" y="62"/>
                      <a:pt x="203" y="62"/>
                    </a:cubicBezTo>
                    <a:cubicBezTo>
                      <a:pt x="189" y="69"/>
                      <a:pt x="176" y="77"/>
                      <a:pt x="163" y="86"/>
                    </a:cubicBezTo>
                    <a:cubicBezTo>
                      <a:pt x="136" y="65"/>
                      <a:pt x="136" y="65"/>
                      <a:pt x="136" y="65"/>
                    </a:cubicBezTo>
                    <a:cubicBezTo>
                      <a:pt x="125" y="74"/>
                      <a:pt x="125" y="74"/>
                      <a:pt x="125" y="74"/>
                    </a:cubicBezTo>
                    <a:cubicBezTo>
                      <a:pt x="114" y="83"/>
                      <a:pt x="114" y="83"/>
                      <a:pt x="114" y="83"/>
                    </a:cubicBezTo>
                    <a:cubicBezTo>
                      <a:pt x="129" y="114"/>
                      <a:pt x="129" y="114"/>
                      <a:pt x="129" y="114"/>
                    </a:cubicBezTo>
                    <a:cubicBezTo>
                      <a:pt x="117" y="124"/>
                      <a:pt x="107" y="136"/>
                      <a:pt x="97" y="148"/>
                    </a:cubicBezTo>
                    <a:cubicBezTo>
                      <a:pt x="65" y="136"/>
                      <a:pt x="65" y="136"/>
                      <a:pt x="65" y="136"/>
                    </a:cubicBezTo>
                    <a:cubicBezTo>
                      <a:pt x="57" y="148"/>
                      <a:pt x="57" y="148"/>
                      <a:pt x="57" y="148"/>
                    </a:cubicBezTo>
                    <a:cubicBezTo>
                      <a:pt x="49" y="160"/>
                      <a:pt x="49" y="160"/>
                      <a:pt x="49" y="160"/>
                    </a:cubicBezTo>
                    <a:cubicBezTo>
                      <a:pt x="72" y="185"/>
                      <a:pt x="72" y="185"/>
                      <a:pt x="72" y="185"/>
                    </a:cubicBezTo>
                    <a:cubicBezTo>
                      <a:pt x="65" y="198"/>
                      <a:pt x="58" y="212"/>
                      <a:pt x="52" y="227"/>
                    </a:cubicBezTo>
                    <a:cubicBezTo>
                      <a:pt x="19" y="225"/>
                      <a:pt x="19" y="225"/>
                      <a:pt x="19" y="225"/>
                    </a:cubicBezTo>
                    <a:cubicBezTo>
                      <a:pt x="14" y="239"/>
                      <a:pt x="14" y="239"/>
                      <a:pt x="14" y="239"/>
                    </a:cubicBezTo>
                    <a:cubicBezTo>
                      <a:pt x="10" y="252"/>
                      <a:pt x="10" y="252"/>
                      <a:pt x="10" y="252"/>
                    </a:cubicBezTo>
                    <a:cubicBezTo>
                      <a:pt x="40" y="269"/>
                      <a:pt x="40" y="269"/>
                      <a:pt x="40" y="269"/>
                    </a:cubicBezTo>
                    <a:cubicBezTo>
                      <a:pt x="36" y="284"/>
                      <a:pt x="34" y="300"/>
                      <a:pt x="33" y="316"/>
                    </a:cubicBezTo>
                    <a:cubicBezTo>
                      <a:pt x="0" y="324"/>
                      <a:pt x="0" y="324"/>
                      <a:pt x="0" y="324"/>
                    </a:cubicBezTo>
                    <a:cubicBezTo>
                      <a:pt x="0" y="338"/>
                      <a:pt x="0" y="338"/>
                      <a:pt x="0" y="338"/>
                    </a:cubicBezTo>
                    <a:cubicBezTo>
                      <a:pt x="0" y="352"/>
                      <a:pt x="0" y="352"/>
                      <a:pt x="0" y="352"/>
                    </a:cubicBezTo>
                    <a:cubicBezTo>
                      <a:pt x="33" y="360"/>
                      <a:pt x="33" y="360"/>
                      <a:pt x="33" y="360"/>
                    </a:cubicBezTo>
                    <a:cubicBezTo>
                      <a:pt x="34" y="375"/>
                      <a:pt x="37" y="390"/>
                      <a:pt x="40" y="406"/>
                    </a:cubicBezTo>
                    <a:cubicBezTo>
                      <a:pt x="11" y="423"/>
                      <a:pt x="11" y="423"/>
                      <a:pt x="11" y="423"/>
                    </a:cubicBezTo>
                    <a:cubicBezTo>
                      <a:pt x="16" y="437"/>
                      <a:pt x="16" y="437"/>
                      <a:pt x="16" y="437"/>
                    </a:cubicBezTo>
                    <a:cubicBezTo>
                      <a:pt x="20" y="450"/>
                      <a:pt x="20" y="450"/>
                      <a:pt x="20" y="450"/>
                    </a:cubicBezTo>
                    <a:cubicBezTo>
                      <a:pt x="54" y="448"/>
                      <a:pt x="54" y="448"/>
                      <a:pt x="54" y="448"/>
                    </a:cubicBezTo>
                    <a:cubicBezTo>
                      <a:pt x="60" y="463"/>
                      <a:pt x="66" y="477"/>
                      <a:pt x="74" y="490"/>
                    </a:cubicBezTo>
                    <a:cubicBezTo>
                      <a:pt x="52" y="515"/>
                      <a:pt x="52" y="515"/>
                      <a:pt x="52" y="515"/>
                    </a:cubicBezTo>
                    <a:cubicBezTo>
                      <a:pt x="60" y="527"/>
                      <a:pt x="60" y="527"/>
                      <a:pt x="60" y="527"/>
                    </a:cubicBezTo>
                    <a:cubicBezTo>
                      <a:pt x="68" y="539"/>
                      <a:pt x="68" y="539"/>
                      <a:pt x="68" y="539"/>
                    </a:cubicBezTo>
                    <a:cubicBezTo>
                      <a:pt x="99" y="526"/>
                      <a:pt x="99" y="526"/>
                      <a:pt x="99" y="526"/>
                    </a:cubicBezTo>
                    <a:cubicBezTo>
                      <a:pt x="109" y="539"/>
                      <a:pt x="120" y="550"/>
                      <a:pt x="131" y="560"/>
                    </a:cubicBezTo>
                    <a:cubicBezTo>
                      <a:pt x="117" y="591"/>
                      <a:pt x="117" y="591"/>
                      <a:pt x="117" y="591"/>
                    </a:cubicBezTo>
                    <a:cubicBezTo>
                      <a:pt x="128" y="600"/>
                      <a:pt x="128" y="600"/>
                      <a:pt x="128" y="600"/>
                    </a:cubicBezTo>
                    <a:cubicBezTo>
                      <a:pt x="139" y="609"/>
                      <a:pt x="139" y="609"/>
                      <a:pt x="139" y="609"/>
                    </a:cubicBezTo>
                    <a:cubicBezTo>
                      <a:pt x="166" y="588"/>
                      <a:pt x="166" y="588"/>
                      <a:pt x="166" y="588"/>
                    </a:cubicBezTo>
                    <a:cubicBezTo>
                      <a:pt x="179" y="596"/>
                      <a:pt x="193" y="604"/>
                      <a:pt x="207" y="611"/>
                    </a:cubicBezTo>
                    <a:cubicBezTo>
                      <a:pt x="202" y="644"/>
                      <a:pt x="202" y="644"/>
                      <a:pt x="202" y="644"/>
                    </a:cubicBezTo>
                    <a:cubicBezTo>
                      <a:pt x="215" y="650"/>
                      <a:pt x="215" y="650"/>
                      <a:pt x="215" y="650"/>
                    </a:cubicBezTo>
                    <a:cubicBezTo>
                      <a:pt x="229" y="655"/>
                      <a:pt x="229" y="655"/>
                      <a:pt x="229" y="655"/>
                    </a:cubicBezTo>
                    <a:cubicBezTo>
                      <a:pt x="248" y="627"/>
                      <a:pt x="248" y="627"/>
                      <a:pt x="248" y="627"/>
                    </a:cubicBezTo>
                    <a:cubicBezTo>
                      <a:pt x="263" y="631"/>
                      <a:pt x="278" y="635"/>
                      <a:pt x="293" y="637"/>
                    </a:cubicBezTo>
                    <a:cubicBezTo>
                      <a:pt x="299" y="670"/>
                      <a:pt x="299" y="670"/>
                      <a:pt x="299" y="670"/>
                    </a:cubicBezTo>
                    <a:cubicBezTo>
                      <a:pt x="313" y="671"/>
                      <a:pt x="313" y="671"/>
                      <a:pt x="313" y="671"/>
                    </a:cubicBezTo>
                    <a:cubicBezTo>
                      <a:pt x="327" y="672"/>
                      <a:pt x="327" y="672"/>
                      <a:pt x="327" y="672"/>
                    </a:cubicBezTo>
                    <a:cubicBezTo>
                      <a:pt x="338" y="640"/>
                      <a:pt x="338" y="640"/>
                      <a:pt x="338" y="640"/>
                    </a:cubicBezTo>
                    <a:cubicBezTo>
                      <a:pt x="353" y="640"/>
                      <a:pt x="369" y="639"/>
                      <a:pt x="384" y="636"/>
                    </a:cubicBezTo>
                    <a:cubicBezTo>
                      <a:pt x="399" y="666"/>
                      <a:pt x="399" y="666"/>
                      <a:pt x="399" y="666"/>
                    </a:cubicBezTo>
                    <a:cubicBezTo>
                      <a:pt x="413" y="663"/>
                      <a:pt x="413" y="663"/>
                      <a:pt x="413" y="663"/>
                    </a:cubicBezTo>
                    <a:cubicBezTo>
                      <a:pt x="427" y="660"/>
                      <a:pt x="427" y="660"/>
                      <a:pt x="427" y="660"/>
                    </a:cubicBezTo>
                    <a:cubicBezTo>
                      <a:pt x="427" y="626"/>
                      <a:pt x="427" y="626"/>
                      <a:pt x="427" y="626"/>
                    </a:cubicBezTo>
                    <a:cubicBezTo>
                      <a:pt x="428" y="626"/>
                      <a:pt x="428" y="626"/>
                      <a:pt x="428" y="626"/>
                    </a:cubicBezTo>
                    <a:cubicBezTo>
                      <a:pt x="443" y="621"/>
                      <a:pt x="457" y="615"/>
                      <a:pt x="471" y="609"/>
                    </a:cubicBezTo>
                    <a:cubicBezTo>
                      <a:pt x="494" y="633"/>
                      <a:pt x="494" y="633"/>
                      <a:pt x="494" y="633"/>
                    </a:cubicBezTo>
                    <a:cubicBezTo>
                      <a:pt x="506" y="626"/>
                      <a:pt x="506" y="626"/>
                      <a:pt x="506" y="626"/>
                    </a:cubicBezTo>
                    <a:cubicBezTo>
                      <a:pt x="518" y="619"/>
                      <a:pt x="518" y="619"/>
                      <a:pt x="518" y="619"/>
                    </a:cubicBezTo>
                    <a:cubicBezTo>
                      <a:pt x="509" y="586"/>
                      <a:pt x="509" y="586"/>
                      <a:pt x="509" y="586"/>
                    </a:cubicBezTo>
                    <a:cubicBezTo>
                      <a:pt x="522" y="578"/>
                      <a:pt x="534" y="568"/>
                      <a:pt x="545" y="557"/>
                    </a:cubicBezTo>
                    <a:cubicBezTo>
                      <a:pt x="575" y="574"/>
                      <a:pt x="575" y="574"/>
                      <a:pt x="575" y="574"/>
                    </a:cubicBezTo>
                    <a:cubicBezTo>
                      <a:pt x="584" y="563"/>
                      <a:pt x="584" y="563"/>
                      <a:pt x="584" y="563"/>
                    </a:cubicBezTo>
                    <a:cubicBezTo>
                      <a:pt x="594" y="553"/>
                      <a:pt x="594" y="553"/>
                      <a:pt x="594" y="553"/>
                    </a:cubicBezTo>
                    <a:cubicBezTo>
                      <a:pt x="575" y="525"/>
                      <a:pt x="575" y="525"/>
                      <a:pt x="575" y="525"/>
                    </a:cubicBezTo>
                    <a:cubicBezTo>
                      <a:pt x="585" y="512"/>
                      <a:pt x="593" y="499"/>
                      <a:pt x="601" y="486"/>
                    </a:cubicBezTo>
                    <a:cubicBezTo>
                      <a:pt x="634" y="493"/>
                      <a:pt x="634" y="493"/>
                      <a:pt x="634" y="493"/>
                    </a:cubicBezTo>
                    <a:cubicBezTo>
                      <a:pt x="640" y="480"/>
                      <a:pt x="640" y="480"/>
                      <a:pt x="640" y="480"/>
                    </a:cubicBezTo>
                    <a:cubicBezTo>
                      <a:pt x="646" y="467"/>
                      <a:pt x="646" y="467"/>
                      <a:pt x="646" y="467"/>
                    </a:cubicBezTo>
                    <a:cubicBezTo>
                      <a:pt x="620" y="446"/>
                      <a:pt x="620" y="446"/>
                      <a:pt x="620" y="446"/>
                    </a:cubicBezTo>
                    <a:moveTo>
                      <a:pt x="579" y="437"/>
                    </a:moveTo>
                    <a:cubicBezTo>
                      <a:pt x="540" y="420"/>
                      <a:pt x="540" y="420"/>
                      <a:pt x="540" y="420"/>
                    </a:cubicBezTo>
                    <a:cubicBezTo>
                      <a:pt x="543" y="412"/>
                      <a:pt x="546" y="405"/>
                      <a:pt x="548" y="397"/>
                    </a:cubicBezTo>
                    <a:cubicBezTo>
                      <a:pt x="589" y="408"/>
                      <a:pt x="589" y="408"/>
                      <a:pt x="589" y="408"/>
                    </a:cubicBezTo>
                    <a:cubicBezTo>
                      <a:pt x="587" y="418"/>
                      <a:pt x="583" y="428"/>
                      <a:pt x="579" y="437"/>
                    </a:cubicBezTo>
                    <a:moveTo>
                      <a:pt x="591" y="401"/>
                    </a:moveTo>
                    <a:cubicBezTo>
                      <a:pt x="550" y="390"/>
                      <a:pt x="550" y="390"/>
                      <a:pt x="550" y="390"/>
                    </a:cubicBezTo>
                    <a:cubicBezTo>
                      <a:pt x="552" y="382"/>
                      <a:pt x="554" y="374"/>
                      <a:pt x="555" y="366"/>
                    </a:cubicBezTo>
                    <a:cubicBezTo>
                      <a:pt x="597" y="372"/>
                      <a:pt x="597" y="372"/>
                      <a:pt x="597" y="372"/>
                    </a:cubicBezTo>
                    <a:cubicBezTo>
                      <a:pt x="596" y="382"/>
                      <a:pt x="594" y="392"/>
                      <a:pt x="591" y="401"/>
                    </a:cubicBezTo>
                    <a:moveTo>
                      <a:pt x="598" y="364"/>
                    </a:moveTo>
                    <a:cubicBezTo>
                      <a:pt x="556" y="359"/>
                      <a:pt x="556" y="359"/>
                      <a:pt x="556" y="359"/>
                    </a:cubicBezTo>
                    <a:cubicBezTo>
                      <a:pt x="556" y="351"/>
                      <a:pt x="557" y="343"/>
                      <a:pt x="557" y="335"/>
                    </a:cubicBezTo>
                    <a:cubicBezTo>
                      <a:pt x="600" y="334"/>
                      <a:pt x="600" y="334"/>
                      <a:pt x="600" y="334"/>
                    </a:cubicBezTo>
                    <a:cubicBezTo>
                      <a:pt x="600" y="344"/>
                      <a:pt x="599" y="354"/>
                      <a:pt x="598" y="364"/>
                    </a:cubicBezTo>
                    <a:moveTo>
                      <a:pt x="597" y="297"/>
                    </a:moveTo>
                    <a:cubicBezTo>
                      <a:pt x="598" y="307"/>
                      <a:pt x="599" y="317"/>
                      <a:pt x="599" y="327"/>
                    </a:cubicBezTo>
                    <a:cubicBezTo>
                      <a:pt x="557" y="328"/>
                      <a:pt x="557" y="328"/>
                      <a:pt x="557" y="328"/>
                    </a:cubicBezTo>
                    <a:cubicBezTo>
                      <a:pt x="556" y="320"/>
                      <a:pt x="556" y="312"/>
                      <a:pt x="554" y="304"/>
                    </a:cubicBezTo>
                    <a:cubicBezTo>
                      <a:pt x="597" y="297"/>
                      <a:pt x="597" y="297"/>
                      <a:pt x="597" y="297"/>
                    </a:cubicBezTo>
                    <a:moveTo>
                      <a:pt x="595" y="290"/>
                    </a:moveTo>
                    <a:cubicBezTo>
                      <a:pt x="553" y="297"/>
                      <a:pt x="553" y="297"/>
                      <a:pt x="553" y="297"/>
                    </a:cubicBezTo>
                    <a:cubicBezTo>
                      <a:pt x="552" y="289"/>
                      <a:pt x="550" y="281"/>
                      <a:pt x="548" y="273"/>
                    </a:cubicBezTo>
                    <a:cubicBezTo>
                      <a:pt x="588" y="260"/>
                      <a:pt x="588" y="260"/>
                      <a:pt x="588" y="260"/>
                    </a:cubicBezTo>
                    <a:cubicBezTo>
                      <a:pt x="591" y="270"/>
                      <a:pt x="594" y="280"/>
                      <a:pt x="595" y="290"/>
                    </a:cubicBezTo>
                    <a:moveTo>
                      <a:pt x="586" y="253"/>
                    </a:moveTo>
                    <a:cubicBezTo>
                      <a:pt x="545" y="266"/>
                      <a:pt x="545" y="266"/>
                      <a:pt x="545" y="266"/>
                    </a:cubicBezTo>
                    <a:cubicBezTo>
                      <a:pt x="543" y="259"/>
                      <a:pt x="540" y="251"/>
                      <a:pt x="537" y="244"/>
                    </a:cubicBezTo>
                    <a:cubicBezTo>
                      <a:pt x="575" y="225"/>
                      <a:pt x="575" y="225"/>
                      <a:pt x="575" y="225"/>
                    </a:cubicBezTo>
                    <a:cubicBezTo>
                      <a:pt x="579" y="234"/>
                      <a:pt x="583" y="244"/>
                      <a:pt x="586" y="253"/>
                    </a:cubicBezTo>
                    <a:moveTo>
                      <a:pt x="557" y="192"/>
                    </a:moveTo>
                    <a:cubicBezTo>
                      <a:pt x="562" y="201"/>
                      <a:pt x="567" y="209"/>
                      <a:pt x="572" y="219"/>
                    </a:cubicBezTo>
                    <a:cubicBezTo>
                      <a:pt x="533" y="237"/>
                      <a:pt x="533" y="237"/>
                      <a:pt x="533" y="237"/>
                    </a:cubicBezTo>
                    <a:cubicBezTo>
                      <a:pt x="530" y="230"/>
                      <a:pt x="526" y="223"/>
                      <a:pt x="521" y="216"/>
                    </a:cubicBezTo>
                    <a:cubicBezTo>
                      <a:pt x="557" y="192"/>
                      <a:pt x="557" y="192"/>
                      <a:pt x="557" y="192"/>
                    </a:cubicBezTo>
                    <a:moveTo>
                      <a:pt x="553" y="186"/>
                    </a:moveTo>
                    <a:cubicBezTo>
                      <a:pt x="517" y="210"/>
                      <a:pt x="517" y="210"/>
                      <a:pt x="517" y="210"/>
                    </a:cubicBezTo>
                    <a:cubicBezTo>
                      <a:pt x="513" y="204"/>
                      <a:pt x="508" y="197"/>
                      <a:pt x="503" y="191"/>
                    </a:cubicBezTo>
                    <a:cubicBezTo>
                      <a:pt x="534" y="162"/>
                      <a:pt x="534" y="162"/>
                      <a:pt x="534" y="162"/>
                    </a:cubicBezTo>
                    <a:cubicBezTo>
                      <a:pt x="541" y="170"/>
                      <a:pt x="547" y="178"/>
                      <a:pt x="553" y="186"/>
                    </a:cubicBezTo>
                    <a:moveTo>
                      <a:pt x="530" y="157"/>
                    </a:moveTo>
                    <a:cubicBezTo>
                      <a:pt x="498" y="186"/>
                      <a:pt x="498" y="186"/>
                      <a:pt x="498" y="186"/>
                    </a:cubicBezTo>
                    <a:cubicBezTo>
                      <a:pt x="492" y="180"/>
                      <a:pt x="486" y="174"/>
                      <a:pt x="480" y="169"/>
                    </a:cubicBezTo>
                    <a:cubicBezTo>
                      <a:pt x="508" y="136"/>
                      <a:pt x="508" y="136"/>
                      <a:pt x="508" y="136"/>
                    </a:cubicBezTo>
                    <a:cubicBezTo>
                      <a:pt x="515" y="142"/>
                      <a:pt x="523" y="149"/>
                      <a:pt x="530" y="157"/>
                    </a:cubicBezTo>
                    <a:moveTo>
                      <a:pt x="478" y="114"/>
                    </a:moveTo>
                    <a:cubicBezTo>
                      <a:pt x="486" y="119"/>
                      <a:pt x="494" y="125"/>
                      <a:pt x="502" y="131"/>
                    </a:cubicBezTo>
                    <a:cubicBezTo>
                      <a:pt x="475" y="164"/>
                      <a:pt x="475" y="164"/>
                      <a:pt x="475" y="164"/>
                    </a:cubicBezTo>
                    <a:cubicBezTo>
                      <a:pt x="468" y="159"/>
                      <a:pt x="462" y="155"/>
                      <a:pt x="455" y="150"/>
                    </a:cubicBezTo>
                    <a:cubicBezTo>
                      <a:pt x="478" y="114"/>
                      <a:pt x="478" y="114"/>
                      <a:pt x="478" y="114"/>
                    </a:cubicBezTo>
                    <a:moveTo>
                      <a:pt x="471" y="110"/>
                    </a:moveTo>
                    <a:cubicBezTo>
                      <a:pt x="449" y="146"/>
                      <a:pt x="449" y="146"/>
                      <a:pt x="449" y="146"/>
                    </a:cubicBezTo>
                    <a:cubicBezTo>
                      <a:pt x="443" y="143"/>
                      <a:pt x="436" y="139"/>
                      <a:pt x="429" y="136"/>
                    </a:cubicBezTo>
                    <a:cubicBezTo>
                      <a:pt x="429" y="136"/>
                      <a:pt x="428" y="136"/>
                      <a:pt x="427" y="135"/>
                    </a:cubicBezTo>
                    <a:cubicBezTo>
                      <a:pt x="445" y="96"/>
                      <a:pt x="445" y="96"/>
                      <a:pt x="445" y="96"/>
                    </a:cubicBezTo>
                    <a:cubicBezTo>
                      <a:pt x="454" y="100"/>
                      <a:pt x="463" y="105"/>
                      <a:pt x="471" y="110"/>
                    </a:cubicBezTo>
                    <a:moveTo>
                      <a:pt x="438" y="93"/>
                    </a:moveTo>
                    <a:cubicBezTo>
                      <a:pt x="421" y="132"/>
                      <a:pt x="421" y="132"/>
                      <a:pt x="421" y="132"/>
                    </a:cubicBezTo>
                    <a:cubicBezTo>
                      <a:pt x="413" y="129"/>
                      <a:pt x="406" y="127"/>
                      <a:pt x="398" y="124"/>
                    </a:cubicBezTo>
                    <a:cubicBezTo>
                      <a:pt x="409" y="83"/>
                      <a:pt x="409" y="83"/>
                      <a:pt x="409" y="83"/>
                    </a:cubicBezTo>
                    <a:cubicBezTo>
                      <a:pt x="419" y="85"/>
                      <a:pt x="429" y="89"/>
                      <a:pt x="438" y="93"/>
                    </a:cubicBezTo>
                    <a:moveTo>
                      <a:pt x="402" y="81"/>
                    </a:moveTo>
                    <a:cubicBezTo>
                      <a:pt x="391" y="122"/>
                      <a:pt x="391" y="122"/>
                      <a:pt x="391" y="122"/>
                    </a:cubicBezTo>
                    <a:cubicBezTo>
                      <a:pt x="383" y="120"/>
                      <a:pt x="375" y="119"/>
                      <a:pt x="367" y="118"/>
                    </a:cubicBezTo>
                    <a:cubicBezTo>
                      <a:pt x="373" y="75"/>
                      <a:pt x="373" y="75"/>
                      <a:pt x="373" y="75"/>
                    </a:cubicBezTo>
                    <a:cubicBezTo>
                      <a:pt x="383" y="76"/>
                      <a:pt x="393" y="78"/>
                      <a:pt x="402" y="81"/>
                    </a:cubicBezTo>
                    <a:moveTo>
                      <a:pt x="365" y="74"/>
                    </a:moveTo>
                    <a:cubicBezTo>
                      <a:pt x="360" y="117"/>
                      <a:pt x="360" y="117"/>
                      <a:pt x="360" y="117"/>
                    </a:cubicBezTo>
                    <a:cubicBezTo>
                      <a:pt x="352" y="116"/>
                      <a:pt x="344" y="115"/>
                      <a:pt x="336" y="116"/>
                    </a:cubicBezTo>
                    <a:cubicBezTo>
                      <a:pt x="335" y="72"/>
                      <a:pt x="335" y="72"/>
                      <a:pt x="335" y="72"/>
                    </a:cubicBezTo>
                    <a:cubicBezTo>
                      <a:pt x="345" y="72"/>
                      <a:pt x="355" y="73"/>
                      <a:pt x="365" y="74"/>
                    </a:cubicBezTo>
                    <a:moveTo>
                      <a:pt x="328" y="72"/>
                    </a:moveTo>
                    <a:cubicBezTo>
                      <a:pt x="329" y="116"/>
                      <a:pt x="329" y="116"/>
                      <a:pt x="329" y="116"/>
                    </a:cubicBezTo>
                    <a:cubicBezTo>
                      <a:pt x="321" y="116"/>
                      <a:pt x="313" y="117"/>
                      <a:pt x="305" y="118"/>
                    </a:cubicBezTo>
                    <a:cubicBezTo>
                      <a:pt x="298" y="75"/>
                      <a:pt x="298" y="75"/>
                      <a:pt x="298" y="75"/>
                    </a:cubicBezTo>
                    <a:cubicBezTo>
                      <a:pt x="308" y="73"/>
                      <a:pt x="318" y="72"/>
                      <a:pt x="328" y="72"/>
                    </a:cubicBezTo>
                    <a:moveTo>
                      <a:pt x="290" y="76"/>
                    </a:moveTo>
                    <a:cubicBezTo>
                      <a:pt x="297" y="119"/>
                      <a:pt x="297" y="119"/>
                      <a:pt x="297" y="119"/>
                    </a:cubicBezTo>
                    <a:cubicBezTo>
                      <a:pt x="289" y="120"/>
                      <a:pt x="282" y="122"/>
                      <a:pt x="274" y="125"/>
                    </a:cubicBezTo>
                    <a:cubicBezTo>
                      <a:pt x="261" y="83"/>
                      <a:pt x="261" y="83"/>
                      <a:pt x="261" y="83"/>
                    </a:cubicBezTo>
                    <a:cubicBezTo>
                      <a:pt x="271" y="80"/>
                      <a:pt x="280" y="78"/>
                      <a:pt x="290" y="76"/>
                    </a:cubicBezTo>
                    <a:moveTo>
                      <a:pt x="254" y="85"/>
                    </a:moveTo>
                    <a:cubicBezTo>
                      <a:pt x="267" y="127"/>
                      <a:pt x="267" y="127"/>
                      <a:pt x="267" y="127"/>
                    </a:cubicBezTo>
                    <a:cubicBezTo>
                      <a:pt x="259" y="129"/>
                      <a:pt x="252" y="132"/>
                      <a:pt x="244" y="136"/>
                    </a:cubicBezTo>
                    <a:cubicBezTo>
                      <a:pt x="225" y="96"/>
                      <a:pt x="225" y="96"/>
                      <a:pt x="225" y="96"/>
                    </a:cubicBezTo>
                    <a:cubicBezTo>
                      <a:pt x="235" y="92"/>
                      <a:pt x="244" y="88"/>
                      <a:pt x="254" y="85"/>
                    </a:cubicBezTo>
                    <a:moveTo>
                      <a:pt x="219" y="99"/>
                    </a:moveTo>
                    <a:cubicBezTo>
                      <a:pt x="238" y="139"/>
                      <a:pt x="238" y="139"/>
                      <a:pt x="238" y="139"/>
                    </a:cubicBezTo>
                    <a:cubicBezTo>
                      <a:pt x="231" y="142"/>
                      <a:pt x="224" y="146"/>
                      <a:pt x="217" y="151"/>
                    </a:cubicBezTo>
                    <a:cubicBezTo>
                      <a:pt x="192" y="114"/>
                      <a:pt x="192" y="114"/>
                      <a:pt x="192" y="114"/>
                    </a:cubicBezTo>
                    <a:cubicBezTo>
                      <a:pt x="201" y="109"/>
                      <a:pt x="210" y="104"/>
                      <a:pt x="219" y="99"/>
                    </a:cubicBezTo>
                    <a:moveTo>
                      <a:pt x="186" y="118"/>
                    </a:moveTo>
                    <a:cubicBezTo>
                      <a:pt x="211" y="155"/>
                      <a:pt x="211" y="155"/>
                      <a:pt x="211" y="155"/>
                    </a:cubicBezTo>
                    <a:cubicBezTo>
                      <a:pt x="204" y="159"/>
                      <a:pt x="198" y="164"/>
                      <a:pt x="192" y="170"/>
                    </a:cubicBezTo>
                    <a:cubicBezTo>
                      <a:pt x="162" y="137"/>
                      <a:pt x="162" y="137"/>
                      <a:pt x="162" y="137"/>
                    </a:cubicBezTo>
                    <a:cubicBezTo>
                      <a:pt x="170" y="130"/>
                      <a:pt x="178" y="124"/>
                      <a:pt x="186" y="118"/>
                    </a:cubicBezTo>
                    <a:moveTo>
                      <a:pt x="157" y="142"/>
                    </a:moveTo>
                    <a:cubicBezTo>
                      <a:pt x="186" y="175"/>
                      <a:pt x="186" y="175"/>
                      <a:pt x="186" y="175"/>
                    </a:cubicBezTo>
                    <a:cubicBezTo>
                      <a:pt x="180" y="180"/>
                      <a:pt x="175" y="186"/>
                      <a:pt x="170" y="192"/>
                    </a:cubicBezTo>
                    <a:cubicBezTo>
                      <a:pt x="136" y="164"/>
                      <a:pt x="136" y="164"/>
                      <a:pt x="136" y="164"/>
                    </a:cubicBezTo>
                    <a:cubicBezTo>
                      <a:pt x="142" y="156"/>
                      <a:pt x="149" y="149"/>
                      <a:pt x="157" y="142"/>
                    </a:cubicBezTo>
                    <a:moveTo>
                      <a:pt x="131" y="169"/>
                    </a:moveTo>
                    <a:cubicBezTo>
                      <a:pt x="165" y="198"/>
                      <a:pt x="165" y="198"/>
                      <a:pt x="165" y="198"/>
                    </a:cubicBezTo>
                    <a:cubicBezTo>
                      <a:pt x="160" y="204"/>
                      <a:pt x="155" y="210"/>
                      <a:pt x="151" y="217"/>
                    </a:cubicBezTo>
                    <a:cubicBezTo>
                      <a:pt x="113" y="194"/>
                      <a:pt x="113" y="194"/>
                      <a:pt x="113" y="194"/>
                    </a:cubicBezTo>
                    <a:cubicBezTo>
                      <a:pt x="119" y="185"/>
                      <a:pt x="125" y="177"/>
                      <a:pt x="131" y="169"/>
                    </a:cubicBezTo>
                    <a:moveTo>
                      <a:pt x="109" y="200"/>
                    </a:moveTo>
                    <a:cubicBezTo>
                      <a:pt x="147" y="223"/>
                      <a:pt x="147" y="223"/>
                      <a:pt x="147" y="223"/>
                    </a:cubicBezTo>
                    <a:cubicBezTo>
                      <a:pt x="143" y="230"/>
                      <a:pt x="140" y="236"/>
                      <a:pt x="136" y="243"/>
                    </a:cubicBezTo>
                    <a:cubicBezTo>
                      <a:pt x="136" y="244"/>
                      <a:pt x="136" y="244"/>
                      <a:pt x="136" y="245"/>
                    </a:cubicBezTo>
                    <a:cubicBezTo>
                      <a:pt x="95" y="227"/>
                      <a:pt x="95" y="227"/>
                      <a:pt x="95" y="227"/>
                    </a:cubicBezTo>
                    <a:cubicBezTo>
                      <a:pt x="99" y="218"/>
                      <a:pt x="104" y="209"/>
                      <a:pt x="109" y="200"/>
                    </a:cubicBezTo>
                    <a:moveTo>
                      <a:pt x="92" y="234"/>
                    </a:moveTo>
                    <a:cubicBezTo>
                      <a:pt x="133" y="251"/>
                      <a:pt x="133" y="251"/>
                      <a:pt x="133" y="251"/>
                    </a:cubicBezTo>
                    <a:cubicBezTo>
                      <a:pt x="130" y="259"/>
                      <a:pt x="127" y="267"/>
                      <a:pt x="125" y="274"/>
                    </a:cubicBezTo>
                    <a:cubicBezTo>
                      <a:pt x="82" y="263"/>
                      <a:pt x="82" y="263"/>
                      <a:pt x="82" y="263"/>
                    </a:cubicBezTo>
                    <a:cubicBezTo>
                      <a:pt x="85" y="253"/>
                      <a:pt x="88" y="243"/>
                      <a:pt x="92" y="234"/>
                    </a:cubicBezTo>
                    <a:moveTo>
                      <a:pt x="80" y="270"/>
                    </a:moveTo>
                    <a:cubicBezTo>
                      <a:pt x="123" y="281"/>
                      <a:pt x="123" y="281"/>
                      <a:pt x="123" y="281"/>
                    </a:cubicBezTo>
                    <a:cubicBezTo>
                      <a:pt x="121" y="289"/>
                      <a:pt x="119" y="297"/>
                      <a:pt x="118" y="305"/>
                    </a:cubicBezTo>
                    <a:cubicBezTo>
                      <a:pt x="74" y="300"/>
                      <a:pt x="74" y="300"/>
                      <a:pt x="74" y="300"/>
                    </a:cubicBezTo>
                    <a:cubicBezTo>
                      <a:pt x="75" y="289"/>
                      <a:pt x="78" y="279"/>
                      <a:pt x="80" y="270"/>
                    </a:cubicBezTo>
                    <a:moveTo>
                      <a:pt x="72" y="337"/>
                    </a:moveTo>
                    <a:cubicBezTo>
                      <a:pt x="71" y="327"/>
                      <a:pt x="72" y="317"/>
                      <a:pt x="73" y="307"/>
                    </a:cubicBezTo>
                    <a:cubicBezTo>
                      <a:pt x="117" y="312"/>
                      <a:pt x="117" y="312"/>
                      <a:pt x="117" y="312"/>
                    </a:cubicBezTo>
                    <a:cubicBezTo>
                      <a:pt x="116" y="320"/>
                      <a:pt x="116" y="328"/>
                      <a:pt x="116" y="336"/>
                    </a:cubicBezTo>
                    <a:cubicBezTo>
                      <a:pt x="72" y="337"/>
                      <a:pt x="72" y="337"/>
                      <a:pt x="72" y="337"/>
                    </a:cubicBezTo>
                    <a:moveTo>
                      <a:pt x="72" y="345"/>
                    </a:moveTo>
                    <a:cubicBezTo>
                      <a:pt x="116" y="344"/>
                      <a:pt x="116" y="344"/>
                      <a:pt x="116" y="344"/>
                    </a:cubicBezTo>
                    <a:cubicBezTo>
                      <a:pt x="116" y="352"/>
                      <a:pt x="117" y="360"/>
                      <a:pt x="118" y="368"/>
                    </a:cubicBezTo>
                    <a:cubicBezTo>
                      <a:pt x="74" y="375"/>
                      <a:pt x="74" y="375"/>
                      <a:pt x="74" y="375"/>
                    </a:cubicBezTo>
                    <a:cubicBezTo>
                      <a:pt x="73" y="365"/>
                      <a:pt x="72" y="355"/>
                      <a:pt x="72" y="345"/>
                    </a:cubicBezTo>
                    <a:moveTo>
                      <a:pt x="76" y="382"/>
                    </a:moveTo>
                    <a:cubicBezTo>
                      <a:pt x="120" y="375"/>
                      <a:pt x="120" y="375"/>
                      <a:pt x="120" y="375"/>
                    </a:cubicBezTo>
                    <a:cubicBezTo>
                      <a:pt x="121" y="383"/>
                      <a:pt x="123" y="391"/>
                      <a:pt x="125" y="399"/>
                    </a:cubicBezTo>
                    <a:cubicBezTo>
                      <a:pt x="83" y="412"/>
                      <a:pt x="83" y="412"/>
                      <a:pt x="83" y="412"/>
                    </a:cubicBezTo>
                    <a:cubicBezTo>
                      <a:pt x="80" y="402"/>
                      <a:pt x="77" y="392"/>
                      <a:pt x="76" y="382"/>
                    </a:cubicBezTo>
                    <a:moveTo>
                      <a:pt x="96" y="447"/>
                    </a:moveTo>
                    <a:cubicBezTo>
                      <a:pt x="92" y="438"/>
                      <a:pt x="88" y="429"/>
                      <a:pt x="85" y="419"/>
                    </a:cubicBezTo>
                    <a:cubicBezTo>
                      <a:pt x="127" y="406"/>
                      <a:pt x="127" y="406"/>
                      <a:pt x="127" y="406"/>
                    </a:cubicBezTo>
                    <a:cubicBezTo>
                      <a:pt x="130" y="413"/>
                      <a:pt x="133" y="421"/>
                      <a:pt x="136" y="428"/>
                    </a:cubicBezTo>
                    <a:cubicBezTo>
                      <a:pt x="96" y="447"/>
                      <a:pt x="96" y="447"/>
                      <a:pt x="96" y="447"/>
                    </a:cubicBezTo>
                    <a:moveTo>
                      <a:pt x="114" y="480"/>
                    </a:moveTo>
                    <a:cubicBezTo>
                      <a:pt x="109" y="472"/>
                      <a:pt x="104" y="463"/>
                      <a:pt x="99" y="454"/>
                    </a:cubicBezTo>
                    <a:cubicBezTo>
                      <a:pt x="139" y="435"/>
                      <a:pt x="139" y="435"/>
                      <a:pt x="139" y="435"/>
                    </a:cubicBezTo>
                    <a:cubicBezTo>
                      <a:pt x="143" y="442"/>
                      <a:pt x="147" y="449"/>
                      <a:pt x="151" y="456"/>
                    </a:cubicBezTo>
                    <a:cubicBezTo>
                      <a:pt x="114" y="480"/>
                      <a:pt x="114" y="480"/>
                      <a:pt x="114" y="480"/>
                    </a:cubicBezTo>
                    <a:moveTo>
                      <a:pt x="119" y="486"/>
                    </a:moveTo>
                    <a:cubicBezTo>
                      <a:pt x="155" y="462"/>
                      <a:pt x="155" y="462"/>
                      <a:pt x="155" y="462"/>
                    </a:cubicBezTo>
                    <a:cubicBezTo>
                      <a:pt x="160" y="468"/>
                      <a:pt x="165" y="475"/>
                      <a:pt x="170" y="481"/>
                    </a:cubicBezTo>
                    <a:cubicBezTo>
                      <a:pt x="137" y="510"/>
                      <a:pt x="137" y="510"/>
                      <a:pt x="137" y="510"/>
                    </a:cubicBezTo>
                    <a:cubicBezTo>
                      <a:pt x="131" y="503"/>
                      <a:pt x="124" y="495"/>
                      <a:pt x="119" y="486"/>
                    </a:cubicBezTo>
                    <a:moveTo>
                      <a:pt x="142" y="516"/>
                    </a:moveTo>
                    <a:cubicBezTo>
                      <a:pt x="175" y="486"/>
                      <a:pt x="175" y="486"/>
                      <a:pt x="175" y="486"/>
                    </a:cubicBezTo>
                    <a:cubicBezTo>
                      <a:pt x="181" y="492"/>
                      <a:pt x="186" y="498"/>
                      <a:pt x="193" y="503"/>
                    </a:cubicBezTo>
                    <a:cubicBezTo>
                      <a:pt x="164" y="537"/>
                      <a:pt x="164" y="537"/>
                      <a:pt x="164" y="537"/>
                    </a:cubicBezTo>
                    <a:cubicBezTo>
                      <a:pt x="157" y="530"/>
                      <a:pt x="149" y="523"/>
                      <a:pt x="142" y="516"/>
                    </a:cubicBezTo>
                    <a:moveTo>
                      <a:pt x="195" y="559"/>
                    </a:moveTo>
                    <a:cubicBezTo>
                      <a:pt x="186" y="554"/>
                      <a:pt x="178" y="548"/>
                      <a:pt x="170" y="542"/>
                    </a:cubicBezTo>
                    <a:cubicBezTo>
                      <a:pt x="198" y="508"/>
                      <a:pt x="198" y="508"/>
                      <a:pt x="198" y="508"/>
                    </a:cubicBezTo>
                    <a:cubicBezTo>
                      <a:pt x="204" y="513"/>
                      <a:pt x="211" y="517"/>
                      <a:pt x="218" y="522"/>
                    </a:cubicBezTo>
                    <a:cubicBezTo>
                      <a:pt x="195" y="559"/>
                      <a:pt x="195" y="559"/>
                      <a:pt x="195" y="559"/>
                    </a:cubicBezTo>
                    <a:moveTo>
                      <a:pt x="201" y="563"/>
                    </a:moveTo>
                    <a:cubicBezTo>
                      <a:pt x="224" y="526"/>
                      <a:pt x="224" y="526"/>
                      <a:pt x="224" y="526"/>
                    </a:cubicBezTo>
                    <a:cubicBezTo>
                      <a:pt x="230" y="529"/>
                      <a:pt x="237" y="533"/>
                      <a:pt x="244" y="536"/>
                    </a:cubicBezTo>
                    <a:cubicBezTo>
                      <a:pt x="244" y="536"/>
                      <a:pt x="245" y="536"/>
                      <a:pt x="245" y="537"/>
                    </a:cubicBezTo>
                    <a:cubicBezTo>
                      <a:pt x="228" y="577"/>
                      <a:pt x="228" y="577"/>
                      <a:pt x="228" y="577"/>
                    </a:cubicBezTo>
                    <a:cubicBezTo>
                      <a:pt x="219" y="573"/>
                      <a:pt x="210" y="568"/>
                      <a:pt x="201" y="563"/>
                    </a:cubicBezTo>
                    <a:moveTo>
                      <a:pt x="251" y="521"/>
                    </a:moveTo>
                    <a:cubicBezTo>
                      <a:pt x="148" y="473"/>
                      <a:pt x="104" y="352"/>
                      <a:pt x="152" y="250"/>
                    </a:cubicBezTo>
                    <a:cubicBezTo>
                      <a:pt x="199" y="148"/>
                      <a:pt x="320" y="104"/>
                      <a:pt x="422" y="151"/>
                    </a:cubicBezTo>
                    <a:cubicBezTo>
                      <a:pt x="524" y="199"/>
                      <a:pt x="569" y="320"/>
                      <a:pt x="521" y="422"/>
                    </a:cubicBezTo>
                    <a:cubicBezTo>
                      <a:pt x="474" y="524"/>
                      <a:pt x="353" y="568"/>
                      <a:pt x="251" y="521"/>
                    </a:cubicBezTo>
                    <a:moveTo>
                      <a:pt x="235" y="580"/>
                    </a:moveTo>
                    <a:cubicBezTo>
                      <a:pt x="252" y="540"/>
                      <a:pt x="252" y="540"/>
                      <a:pt x="252" y="540"/>
                    </a:cubicBezTo>
                    <a:cubicBezTo>
                      <a:pt x="260" y="543"/>
                      <a:pt x="267" y="545"/>
                      <a:pt x="275" y="548"/>
                    </a:cubicBezTo>
                    <a:cubicBezTo>
                      <a:pt x="263" y="590"/>
                      <a:pt x="263" y="590"/>
                      <a:pt x="263" y="590"/>
                    </a:cubicBezTo>
                    <a:cubicBezTo>
                      <a:pt x="254" y="587"/>
                      <a:pt x="244" y="584"/>
                      <a:pt x="235" y="580"/>
                    </a:cubicBezTo>
                    <a:moveTo>
                      <a:pt x="271" y="592"/>
                    </a:moveTo>
                    <a:cubicBezTo>
                      <a:pt x="282" y="550"/>
                      <a:pt x="282" y="550"/>
                      <a:pt x="282" y="550"/>
                    </a:cubicBezTo>
                    <a:cubicBezTo>
                      <a:pt x="290" y="552"/>
                      <a:pt x="298" y="553"/>
                      <a:pt x="306" y="554"/>
                    </a:cubicBezTo>
                    <a:cubicBezTo>
                      <a:pt x="300" y="598"/>
                      <a:pt x="300" y="598"/>
                      <a:pt x="300" y="598"/>
                    </a:cubicBezTo>
                    <a:cubicBezTo>
                      <a:pt x="290" y="596"/>
                      <a:pt x="280" y="594"/>
                      <a:pt x="271" y="592"/>
                    </a:cubicBezTo>
                    <a:moveTo>
                      <a:pt x="308" y="599"/>
                    </a:moveTo>
                    <a:cubicBezTo>
                      <a:pt x="313" y="555"/>
                      <a:pt x="313" y="555"/>
                      <a:pt x="313" y="555"/>
                    </a:cubicBezTo>
                    <a:cubicBezTo>
                      <a:pt x="321" y="556"/>
                      <a:pt x="329" y="556"/>
                      <a:pt x="337" y="556"/>
                    </a:cubicBezTo>
                    <a:cubicBezTo>
                      <a:pt x="338" y="600"/>
                      <a:pt x="338" y="600"/>
                      <a:pt x="338" y="600"/>
                    </a:cubicBezTo>
                    <a:cubicBezTo>
                      <a:pt x="328" y="600"/>
                      <a:pt x="318" y="600"/>
                      <a:pt x="308" y="599"/>
                    </a:cubicBezTo>
                    <a:moveTo>
                      <a:pt x="345" y="600"/>
                    </a:moveTo>
                    <a:cubicBezTo>
                      <a:pt x="345" y="556"/>
                      <a:pt x="345" y="556"/>
                      <a:pt x="345" y="556"/>
                    </a:cubicBezTo>
                    <a:cubicBezTo>
                      <a:pt x="353" y="556"/>
                      <a:pt x="361" y="555"/>
                      <a:pt x="369" y="554"/>
                    </a:cubicBezTo>
                    <a:cubicBezTo>
                      <a:pt x="376" y="597"/>
                      <a:pt x="376" y="597"/>
                      <a:pt x="376" y="597"/>
                    </a:cubicBezTo>
                    <a:cubicBezTo>
                      <a:pt x="366" y="599"/>
                      <a:pt x="355" y="600"/>
                      <a:pt x="345" y="600"/>
                    </a:cubicBezTo>
                    <a:moveTo>
                      <a:pt x="383" y="596"/>
                    </a:moveTo>
                    <a:cubicBezTo>
                      <a:pt x="376" y="553"/>
                      <a:pt x="376" y="553"/>
                      <a:pt x="376" y="553"/>
                    </a:cubicBezTo>
                    <a:cubicBezTo>
                      <a:pt x="384" y="551"/>
                      <a:pt x="392" y="549"/>
                      <a:pt x="399" y="547"/>
                    </a:cubicBezTo>
                    <a:cubicBezTo>
                      <a:pt x="412" y="589"/>
                      <a:pt x="412" y="589"/>
                      <a:pt x="412" y="589"/>
                    </a:cubicBezTo>
                    <a:cubicBezTo>
                      <a:pt x="403" y="592"/>
                      <a:pt x="393" y="594"/>
                      <a:pt x="383" y="596"/>
                    </a:cubicBezTo>
                    <a:moveTo>
                      <a:pt x="419" y="586"/>
                    </a:moveTo>
                    <a:cubicBezTo>
                      <a:pt x="406" y="545"/>
                      <a:pt x="406" y="545"/>
                      <a:pt x="406" y="545"/>
                    </a:cubicBezTo>
                    <a:cubicBezTo>
                      <a:pt x="414" y="542"/>
                      <a:pt x="421" y="539"/>
                      <a:pt x="429" y="536"/>
                    </a:cubicBezTo>
                    <a:cubicBezTo>
                      <a:pt x="448" y="575"/>
                      <a:pt x="448" y="575"/>
                      <a:pt x="448" y="575"/>
                    </a:cubicBezTo>
                    <a:cubicBezTo>
                      <a:pt x="438" y="579"/>
                      <a:pt x="429" y="583"/>
                      <a:pt x="419" y="586"/>
                    </a:cubicBezTo>
                    <a:moveTo>
                      <a:pt x="454" y="572"/>
                    </a:moveTo>
                    <a:cubicBezTo>
                      <a:pt x="435" y="533"/>
                      <a:pt x="435" y="533"/>
                      <a:pt x="435" y="533"/>
                    </a:cubicBezTo>
                    <a:cubicBezTo>
                      <a:pt x="443" y="529"/>
                      <a:pt x="449" y="525"/>
                      <a:pt x="456" y="521"/>
                    </a:cubicBezTo>
                    <a:cubicBezTo>
                      <a:pt x="480" y="557"/>
                      <a:pt x="480" y="557"/>
                      <a:pt x="480" y="557"/>
                    </a:cubicBezTo>
                    <a:cubicBezTo>
                      <a:pt x="472" y="562"/>
                      <a:pt x="463" y="567"/>
                      <a:pt x="454" y="572"/>
                    </a:cubicBezTo>
                    <a:moveTo>
                      <a:pt x="487" y="553"/>
                    </a:moveTo>
                    <a:cubicBezTo>
                      <a:pt x="462" y="517"/>
                      <a:pt x="462" y="517"/>
                      <a:pt x="462" y="517"/>
                    </a:cubicBezTo>
                    <a:cubicBezTo>
                      <a:pt x="469" y="512"/>
                      <a:pt x="475" y="507"/>
                      <a:pt x="481" y="502"/>
                    </a:cubicBezTo>
                    <a:cubicBezTo>
                      <a:pt x="510" y="534"/>
                      <a:pt x="510" y="534"/>
                      <a:pt x="510" y="534"/>
                    </a:cubicBezTo>
                    <a:cubicBezTo>
                      <a:pt x="503" y="541"/>
                      <a:pt x="495" y="547"/>
                      <a:pt x="487" y="553"/>
                    </a:cubicBezTo>
                    <a:moveTo>
                      <a:pt x="516" y="529"/>
                    </a:moveTo>
                    <a:cubicBezTo>
                      <a:pt x="487" y="497"/>
                      <a:pt x="487" y="497"/>
                      <a:pt x="487" y="497"/>
                    </a:cubicBezTo>
                    <a:cubicBezTo>
                      <a:pt x="493" y="492"/>
                      <a:pt x="498" y="486"/>
                      <a:pt x="503" y="480"/>
                    </a:cubicBezTo>
                    <a:cubicBezTo>
                      <a:pt x="537" y="507"/>
                      <a:pt x="537" y="507"/>
                      <a:pt x="537" y="507"/>
                    </a:cubicBezTo>
                    <a:cubicBezTo>
                      <a:pt x="530" y="515"/>
                      <a:pt x="523" y="522"/>
                      <a:pt x="516" y="529"/>
                    </a:cubicBezTo>
                    <a:moveTo>
                      <a:pt x="541" y="501"/>
                    </a:moveTo>
                    <a:cubicBezTo>
                      <a:pt x="508" y="474"/>
                      <a:pt x="508" y="474"/>
                      <a:pt x="508" y="474"/>
                    </a:cubicBezTo>
                    <a:cubicBezTo>
                      <a:pt x="513" y="468"/>
                      <a:pt x="518" y="461"/>
                      <a:pt x="522" y="454"/>
                    </a:cubicBezTo>
                    <a:cubicBezTo>
                      <a:pt x="559" y="477"/>
                      <a:pt x="559" y="477"/>
                      <a:pt x="559" y="477"/>
                    </a:cubicBezTo>
                    <a:cubicBezTo>
                      <a:pt x="553" y="485"/>
                      <a:pt x="548" y="494"/>
                      <a:pt x="541" y="501"/>
                    </a:cubicBezTo>
                    <a:moveTo>
                      <a:pt x="563" y="471"/>
                    </a:moveTo>
                    <a:cubicBezTo>
                      <a:pt x="526" y="448"/>
                      <a:pt x="526" y="448"/>
                      <a:pt x="526" y="448"/>
                    </a:cubicBezTo>
                    <a:cubicBezTo>
                      <a:pt x="530" y="442"/>
                      <a:pt x="533" y="435"/>
                      <a:pt x="536" y="429"/>
                    </a:cubicBezTo>
                    <a:cubicBezTo>
                      <a:pt x="537" y="428"/>
                      <a:pt x="537" y="427"/>
                      <a:pt x="537" y="427"/>
                    </a:cubicBezTo>
                    <a:cubicBezTo>
                      <a:pt x="577" y="444"/>
                      <a:pt x="577" y="444"/>
                      <a:pt x="577" y="444"/>
                    </a:cubicBezTo>
                    <a:cubicBezTo>
                      <a:pt x="572" y="453"/>
                      <a:pt x="568" y="462"/>
                      <a:pt x="563" y="471"/>
                    </a:cubicBezTo>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7" name="Freeform 43"/>
              <p:cNvSpPr>
                <a:spLocks noEditPoints="1"/>
              </p:cNvSpPr>
              <p:nvPr/>
            </p:nvSpPr>
            <p:spPr bwMode="auto">
              <a:xfrm>
                <a:off x="5718821" y="4771564"/>
                <a:ext cx="788569" cy="786126"/>
              </a:xfrm>
              <a:custGeom>
                <a:avLst/>
                <a:gdLst>
                  <a:gd name="T0" fmla="*/ 140 w 409"/>
                  <a:gd name="T1" fmla="*/ 29 h 408"/>
                  <a:gd name="T2" fmla="*/ 109 w 409"/>
                  <a:gd name="T3" fmla="*/ 44 h 408"/>
                  <a:gd name="T4" fmla="*/ 81 w 409"/>
                  <a:gd name="T5" fmla="*/ 64 h 408"/>
                  <a:gd name="T6" fmla="*/ 58 w 409"/>
                  <a:gd name="T7" fmla="*/ 89 h 408"/>
                  <a:gd name="T8" fmla="*/ 39 w 409"/>
                  <a:gd name="T9" fmla="*/ 118 h 408"/>
                  <a:gd name="T10" fmla="*/ 26 w 409"/>
                  <a:gd name="T11" fmla="*/ 150 h 408"/>
                  <a:gd name="T12" fmla="*/ 19 w 409"/>
                  <a:gd name="T13" fmla="*/ 184 h 408"/>
                  <a:gd name="T14" fmla="*/ 19 w 409"/>
                  <a:gd name="T15" fmla="*/ 218 h 408"/>
                  <a:gd name="T16" fmla="*/ 25 w 409"/>
                  <a:gd name="T17" fmla="*/ 252 h 408"/>
                  <a:gd name="T18" fmla="*/ 36 w 409"/>
                  <a:gd name="T19" fmla="*/ 284 h 408"/>
                  <a:gd name="T20" fmla="*/ 54 w 409"/>
                  <a:gd name="T21" fmla="*/ 314 h 408"/>
                  <a:gd name="T22" fmla="*/ 77 w 409"/>
                  <a:gd name="T23" fmla="*/ 340 h 408"/>
                  <a:gd name="T24" fmla="*/ 104 w 409"/>
                  <a:gd name="T25" fmla="*/ 361 h 408"/>
                  <a:gd name="T26" fmla="*/ 134 w 409"/>
                  <a:gd name="T27" fmla="*/ 377 h 408"/>
                  <a:gd name="T28" fmla="*/ 167 w 409"/>
                  <a:gd name="T29" fmla="*/ 387 h 408"/>
                  <a:gd name="T30" fmla="*/ 201 w 409"/>
                  <a:gd name="T31" fmla="*/ 391 h 408"/>
                  <a:gd name="T32" fmla="*/ 236 w 409"/>
                  <a:gd name="T33" fmla="*/ 388 h 408"/>
                  <a:gd name="T34" fmla="*/ 269 w 409"/>
                  <a:gd name="T35" fmla="*/ 379 h 408"/>
                  <a:gd name="T36" fmla="*/ 300 w 409"/>
                  <a:gd name="T37" fmla="*/ 364 h 408"/>
                  <a:gd name="T38" fmla="*/ 328 w 409"/>
                  <a:gd name="T39" fmla="*/ 344 h 408"/>
                  <a:gd name="T40" fmla="*/ 351 w 409"/>
                  <a:gd name="T41" fmla="*/ 319 h 408"/>
                  <a:gd name="T42" fmla="*/ 370 w 409"/>
                  <a:gd name="T43" fmla="*/ 290 h 408"/>
                  <a:gd name="T44" fmla="*/ 383 w 409"/>
                  <a:gd name="T45" fmla="*/ 258 h 408"/>
                  <a:gd name="T46" fmla="*/ 390 w 409"/>
                  <a:gd name="T47" fmla="*/ 225 h 408"/>
                  <a:gd name="T48" fmla="*/ 390 w 409"/>
                  <a:gd name="T49" fmla="*/ 190 h 408"/>
                  <a:gd name="T50" fmla="*/ 385 w 409"/>
                  <a:gd name="T51" fmla="*/ 156 h 408"/>
                  <a:gd name="T52" fmla="*/ 373 w 409"/>
                  <a:gd name="T53" fmla="*/ 124 h 408"/>
                  <a:gd name="T54" fmla="*/ 355 w 409"/>
                  <a:gd name="T55" fmla="*/ 95 h 408"/>
                  <a:gd name="T56" fmla="*/ 332 w 409"/>
                  <a:gd name="T57" fmla="*/ 69 h 408"/>
                  <a:gd name="T58" fmla="*/ 305 w 409"/>
                  <a:gd name="T59" fmla="*/ 48 h 408"/>
                  <a:gd name="T60" fmla="*/ 275 w 409"/>
                  <a:gd name="T61" fmla="*/ 32 h 408"/>
                  <a:gd name="T62" fmla="*/ 242 w 409"/>
                  <a:gd name="T63" fmla="*/ 22 h 408"/>
                  <a:gd name="T64" fmla="*/ 208 w 409"/>
                  <a:gd name="T65" fmla="*/ 18 h 408"/>
                  <a:gd name="T66" fmla="*/ 174 w 409"/>
                  <a:gd name="T67" fmla="*/ 21 h 408"/>
                  <a:gd name="T68" fmla="*/ 179 w 409"/>
                  <a:gd name="T69" fmla="*/ 124 h 408"/>
                  <a:gd name="T70" fmla="*/ 124 w 409"/>
                  <a:gd name="T71" fmla="*/ 230 h 408"/>
                  <a:gd name="T72" fmla="*/ 316 w 409"/>
                  <a:gd name="T73" fmla="*/ 288 h 408"/>
                  <a:gd name="T74" fmla="*/ 74 w 409"/>
                  <a:gd name="T75" fmla="*/ 288 h 408"/>
                  <a:gd name="T76" fmla="*/ 120 w 409"/>
                  <a:gd name="T77" fmla="*/ 265 h 408"/>
                  <a:gd name="T78" fmla="*/ 309 w 409"/>
                  <a:gd name="T79" fmla="*/ 89 h 408"/>
                  <a:gd name="T80" fmla="*/ 336 w 409"/>
                  <a:gd name="T81" fmla="*/ 252 h 408"/>
                  <a:gd name="T82" fmla="*/ 304 w 409"/>
                  <a:gd name="T83" fmla="*/ 173 h 408"/>
                  <a:gd name="T84" fmla="*/ 289 w 409"/>
                  <a:gd name="T85" fmla="*/ 93 h 408"/>
                  <a:gd name="T86" fmla="*/ 252 w 409"/>
                  <a:gd name="T87" fmla="*/ 73 h 408"/>
                  <a:gd name="T88" fmla="*/ 173 w 409"/>
                  <a:gd name="T89" fmla="*/ 104 h 408"/>
                  <a:gd name="T90" fmla="*/ 67 w 409"/>
                  <a:gd name="T91" fmla="*/ 229 h 408"/>
                  <a:gd name="T92" fmla="*/ 244 w 409"/>
                  <a:gd name="T93" fmla="*/ 54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09" h="408">
                    <a:moveTo>
                      <a:pt x="157" y="24"/>
                    </a:moveTo>
                    <a:cubicBezTo>
                      <a:pt x="143" y="9"/>
                      <a:pt x="143" y="9"/>
                      <a:pt x="143" y="9"/>
                    </a:cubicBezTo>
                    <a:cubicBezTo>
                      <a:pt x="140" y="29"/>
                      <a:pt x="140" y="29"/>
                      <a:pt x="140" y="29"/>
                    </a:cubicBezTo>
                    <a:cubicBezTo>
                      <a:pt x="139" y="37"/>
                      <a:pt x="131" y="40"/>
                      <a:pt x="125" y="36"/>
                    </a:cubicBezTo>
                    <a:cubicBezTo>
                      <a:pt x="108" y="24"/>
                      <a:pt x="108" y="24"/>
                      <a:pt x="108" y="24"/>
                    </a:cubicBezTo>
                    <a:cubicBezTo>
                      <a:pt x="109" y="44"/>
                      <a:pt x="109" y="44"/>
                      <a:pt x="109" y="44"/>
                    </a:cubicBezTo>
                    <a:cubicBezTo>
                      <a:pt x="110" y="52"/>
                      <a:pt x="102" y="57"/>
                      <a:pt x="95" y="53"/>
                    </a:cubicBezTo>
                    <a:cubicBezTo>
                      <a:pt x="77" y="45"/>
                      <a:pt x="77" y="45"/>
                      <a:pt x="77" y="45"/>
                    </a:cubicBezTo>
                    <a:cubicBezTo>
                      <a:pt x="81" y="64"/>
                      <a:pt x="81" y="64"/>
                      <a:pt x="81" y="64"/>
                    </a:cubicBezTo>
                    <a:cubicBezTo>
                      <a:pt x="83" y="72"/>
                      <a:pt x="76" y="78"/>
                      <a:pt x="69" y="76"/>
                    </a:cubicBezTo>
                    <a:cubicBezTo>
                      <a:pt x="50" y="71"/>
                      <a:pt x="50" y="71"/>
                      <a:pt x="50" y="71"/>
                    </a:cubicBezTo>
                    <a:cubicBezTo>
                      <a:pt x="58" y="89"/>
                      <a:pt x="58" y="89"/>
                      <a:pt x="58" y="89"/>
                    </a:cubicBezTo>
                    <a:cubicBezTo>
                      <a:pt x="61" y="96"/>
                      <a:pt x="55" y="104"/>
                      <a:pt x="48" y="103"/>
                    </a:cubicBezTo>
                    <a:cubicBezTo>
                      <a:pt x="28" y="102"/>
                      <a:pt x="28" y="102"/>
                      <a:pt x="28" y="102"/>
                    </a:cubicBezTo>
                    <a:cubicBezTo>
                      <a:pt x="39" y="118"/>
                      <a:pt x="39" y="118"/>
                      <a:pt x="39" y="118"/>
                    </a:cubicBezTo>
                    <a:cubicBezTo>
                      <a:pt x="43" y="125"/>
                      <a:pt x="40" y="133"/>
                      <a:pt x="32" y="134"/>
                    </a:cubicBezTo>
                    <a:cubicBezTo>
                      <a:pt x="12" y="136"/>
                      <a:pt x="12" y="136"/>
                      <a:pt x="12" y="136"/>
                    </a:cubicBezTo>
                    <a:cubicBezTo>
                      <a:pt x="26" y="150"/>
                      <a:pt x="26" y="150"/>
                      <a:pt x="26" y="150"/>
                    </a:cubicBezTo>
                    <a:cubicBezTo>
                      <a:pt x="32" y="155"/>
                      <a:pt x="29" y="164"/>
                      <a:pt x="22" y="167"/>
                    </a:cubicBezTo>
                    <a:cubicBezTo>
                      <a:pt x="3" y="172"/>
                      <a:pt x="3" y="172"/>
                      <a:pt x="3" y="172"/>
                    </a:cubicBezTo>
                    <a:cubicBezTo>
                      <a:pt x="19" y="184"/>
                      <a:pt x="19" y="184"/>
                      <a:pt x="19" y="184"/>
                    </a:cubicBezTo>
                    <a:cubicBezTo>
                      <a:pt x="26" y="188"/>
                      <a:pt x="25" y="197"/>
                      <a:pt x="18" y="201"/>
                    </a:cubicBezTo>
                    <a:cubicBezTo>
                      <a:pt x="0" y="210"/>
                      <a:pt x="0" y="210"/>
                      <a:pt x="0" y="210"/>
                    </a:cubicBezTo>
                    <a:cubicBezTo>
                      <a:pt x="19" y="218"/>
                      <a:pt x="19" y="218"/>
                      <a:pt x="19" y="218"/>
                    </a:cubicBezTo>
                    <a:cubicBezTo>
                      <a:pt x="26" y="221"/>
                      <a:pt x="27" y="230"/>
                      <a:pt x="21" y="235"/>
                    </a:cubicBezTo>
                    <a:cubicBezTo>
                      <a:pt x="5" y="247"/>
                      <a:pt x="5" y="247"/>
                      <a:pt x="5" y="247"/>
                    </a:cubicBezTo>
                    <a:cubicBezTo>
                      <a:pt x="25" y="252"/>
                      <a:pt x="25" y="252"/>
                      <a:pt x="25" y="252"/>
                    </a:cubicBezTo>
                    <a:cubicBezTo>
                      <a:pt x="32" y="254"/>
                      <a:pt x="35" y="263"/>
                      <a:pt x="30" y="268"/>
                    </a:cubicBezTo>
                    <a:cubicBezTo>
                      <a:pt x="16" y="283"/>
                      <a:pt x="16" y="283"/>
                      <a:pt x="16" y="283"/>
                    </a:cubicBezTo>
                    <a:cubicBezTo>
                      <a:pt x="36" y="284"/>
                      <a:pt x="36" y="284"/>
                      <a:pt x="36" y="284"/>
                    </a:cubicBezTo>
                    <a:cubicBezTo>
                      <a:pt x="44" y="285"/>
                      <a:pt x="48" y="293"/>
                      <a:pt x="44" y="299"/>
                    </a:cubicBezTo>
                    <a:cubicBezTo>
                      <a:pt x="34" y="317"/>
                      <a:pt x="34" y="317"/>
                      <a:pt x="34" y="317"/>
                    </a:cubicBezTo>
                    <a:cubicBezTo>
                      <a:pt x="54" y="314"/>
                      <a:pt x="54" y="314"/>
                      <a:pt x="54" y="314"/>
                    </a:cubicBezTo>
                    <a:cubicBezTo>
                      <a:pt x="61" y="313"/>
                      <a:pt x="67" y="320"/>
                      <a:pt x="65" y="327"/>
                    </a:cubicBezTo>
                    <a:cubicBezTo>
                      <a:pt x="57" y="346"/>
                      <a:pt x="57" y="346"/>
                      <a:pt x="57" y="346"/>
                    </a:cubicBezTo>
                    <a:cubicBezTo>
                      <a:pt x="77" y="340"/>
                      <a:pt x="77" y="340"/>
                      <a:pt x="77" y="340"/>
                    </a:cubicBezTo>
                    <a:cubicBezTo>
                      <a:pt x="84" y="337"/>
                      <a:pt x="91" y="343"/>
                      <a:pt x="89" y="351"/>
                    </a:cubicBezTo>
                    <a:cubicBezTo>
                      <a:pt x="86" y="371"/>
                      <a:pt x="86" y="371"/>
                      <a:pt x="86" y="371"/>
                    </a:cubicBezTo>
                    <a:cubicBezTo>
                      <a:pt x="104" y="361"/>
                      <a:pt x="104" y="361"/>
                      <a:pt x="104" y="361"/>
                    </a:cubicBezTo>
                    <a:cubicBezTo>
                      <a:pt x="110" y="357"/>
                      <a:pt x="118" y="362"/>
                      <a:pt x="118" y="369"/>
                    </a:cubicBezTo>
                    <a:cubicBezTo>
                      <a:pt x="119" y="390"/>
                      <a:pt x="119" y="390"/>
                      <a:pt x="119" y="390"/>
                    </a:cubicBezTo>
                    <a:cubicBezTo>
                      <a:pt x="134" y="377"/>
                      <a:pt x="134" y="377"/>
                      <a:pt x="134" y="377"/>
                    </a:cubicBezTo>
                    <a:cubicBezTo>
                      <a:pt x="140" y="372"/>
                      <a:pt x="149" y="375"/>
                      <a:pt x="150" y="382"/>
                    </a:cubicBezTo>
                    <a:cubicBezTo>
                      <a:pt x="154" y="402"/>
                      <a:pt x="154" y="402"/>
                      <a:pt x="154" y="402"/>
                    </a:cubicBezTo>
                    <a:cubicBezTo>
                      <a:pt x="167" y="387"/>
                      <a:pt x="167" y="387"/>
                      <a:pt x="167" y="387"/>
                    </a:cubicBezTo>
                    <a:cubicBezTo>
                      <a:pt x="172" y="381"/>
                      <a:pt x="181" y="383"/>
                      <a:pt x="184" y="389"/>
                    </a:cubicBezTo>
                    <a:cubicBezTo>
                      <a:pt x="191" y="408"/>
                      <a:pt x="191" y="408"/>
                      <a:pt x="191" y="408"/>
                    </a:cubicBezTo>
                    <a:cubicBezTo>
                      <a:pt x="201" y="391"/>
                      <a:pt x="201" y="391"/>
                      <a:pt x="201" y="391"/>
                    </a:cubicBezTo>
                    <a:cubicBezTo>
                      <a:pt x="205" y="384"/>
                      <a:pt x="214" y="384"/>
                      <a:pt x="218" y="390"/>
                    </a:cubicBezTo>
                    <a:cubicBezTo>
                      <a:pt x="229" y="407"/>
                      <a:pt x="229" y="407"/>
                      <a:pt x="229" y="407"/>
                    </a:cubicBezTo>
                    <a:cubicBezTo>
                      <a:pt x="236" y="388"/>
                      <a:pt x="236" y="388"/>
                      <a:pt x="236" y="388"/>
                    </a:cubicBezTo>
                    <a:cubicBezTo>
                      <a:pt x="238" y="381"/>
                      <a:pt x="247" y="379"/>
                      <a:pt x="252" y="384"/>
                    </a:cubicBezTo>
                    <a:cubicBezTo>
                      <a:pt x="266" y="399"/>
                      <a:pt x="266" y="399"/>
                      <a:pt x="266" y="399"/>
                    </a:cubicBezTo>
                    <a:cubicBezTo>
                      <a:pt x="269" y="379"/>
                      <a:pt x="269" y="379"/>
                      <a:pt x="269" y="379"/>
                    </a:cubicBezTo>
                    <a:cubicBezTo>
                      <a:pt x="270" y="372"/>
                      <a:pt x="278" y="368"/>
                      <a:pt x="284" y="373"/>
                    </a:cubicBezTo>
                    <a:cubicBezTo>
                      <a:pt x="301" y="385"/>
                      <a:pt x="301" y="385"/>
                      <a:pt x="301" y="385"/>
                    </a:cubicBezTo>
                    <a:cubicBezTo>
                      <a:pt x="300" y="364"/>
                      <a:pt x="300" y="364"/>
                      <a:pt x="300" y="364"/>
                    </a:cubicBezTo>
                    <a:cubicBezTo>
                      <a:pt x="300" y="357"/>
                      <a:pt x="307" y="352"/>
                      <a:pt x="314" y="355"/>
                    </a:cubicBezTo>
                    <a:cubicBezTo>
                      <a:pt x="332" y="364"/>
                      <a:pt x="332" y="364"/>
                      <a:pt x="332" y="364"/>
                    </a:cubicBezTo>
                    <a:cubicBezTo>
                      <a:pt x="328" y="344"/>
                      <a:pt x="328" y="344"/>
                      <a:pt x="328" y="344"/>
                    </a:cubicBezTo>
                    <a:cubicBezTo>
                      <a:pt x="326" y="337"/>
                      <a:pt x="333" y="330"/>
                      <a:pt x="340" y="332"/>
                    </a:cubicBezTo>
                    <a:cubicBezTo>
                      <a:pt x="359" y="338"/>
                      <a:pt x="359" y="338"/>
                      <a:pt x="359" y="338"/>
                    </a:cubicBezTo>
                    <a:cubicBezTo>
                      <a:pt x="351" y="319"/>
                      <a:pt x="351" y="319"/>
                      <a:pt x="351" y="319"/>
                    </a:cubicBezTo>
                    <a:cubicBezTo>
                      <a:pt x="348" y="312"/>
                      <a:pt x="354" y="305"/>
                      <a:pt x="361" y="305"/>
                    </a:cubicBezTo>
                    <a:cubicBezTo>
                      <a:pt x="381" y="307"/>
                      <a:pt x="381" y="307"/>
                      <a:pt x="381" y="307"/>
                    </a:cubicBezTo>
                    <a:cubicBezTo>
                      <a:pt x="370" y="290"/>
                      <a:pt x="370" y="290"/>
                      <a:pt x="370" y="290"/>
                    </a:cubicBezTo>
                    <a:cubicBezTo>
                      <a:pt x="366" y="284"/>
                      <a:pt x="370" y="276"/>
                      <a:pt x="377" y="275"/>
                    </a:cubicBezTo>
                    <a:cubicBezTo>
                      <a:pt x="397" y="273"/>
                      <a:pt x="397" y="273"/>
                      <a:pt x="397" y="273"/>
                    </a:cubicBezTo>
                    <a:cubicBezTo>
                      <a:pt x="383" y="258"/>
                      <a:pt x="383" y="258"/>
                      <a:pt x="383" y="258"/>
                    </a:cubicBezTo>
                    <a:cubicBezTo>
                      <a:pt x="378" y="253"/>
                      <a:pt x="380" y="244"/>
                      <a:pt x="387" y="242"/>
                    </a:cubicBezTo>
                    <a:cubicBezTo>
                      <a:pt x="406" y="236"/>
                      <a:pt x="406" y="236"/>
                      <a:pt x="406" y="236"/>
                    </a:cubicBezTo>
                    <a:cubicBezTo>
                      <a:pt x="390" y="225"/>
                      <a:pt x="390" y="225"/>
                      <a:pt x="390" y="225"/>
                    </a:cubicBezTo>
                    <a:cubicBezTo>
                      <a:pt x="384" y="220"/>
                      <a:pt x="384" y="211"/>
                      <a:pt x="391" y="208"/>
                    </a:cubicBezTo>
                    <a:cubicBezTo>
                      <a:pt x="409" y="199"/>
                      <a:pt x="409" y="199"/>
                      <a:pt x="409" y="199"/>
                    </a:cubicBezTo>
                    <a:cubicBezTo>
                      <a:pt x="390" y="190"/>
                      <a:pt x="390" y="190"/>
                      <a:pt x="390" y="190"/>
                    </a:cubicBezTo>
                    <a:cubicBezTo>
                      <a:pt x="384" y="187"/>
                      <a:pt x="382" y="178"/>
                      <a:pt x="388" y="174"/>
                    </a:cubicBezTo>
                    <a:cubicBezTo>
                      <a:pt x="404" y="161"/>
                      <a:pt x="404" y="161"/>
                      <a:pt x="404" y="161"/>
                    </a:cubicBezTo>
                    <a:cubicBezTo>
                      <a:pt x="385" y="156"/>
                      <a:pt x="385" y="156"/>
                      <a:pt x="385" y="156"/>
                    </a:cubicBezTo>
                    <a:cubicBezTo>
                      <a:pt x="377" y="155"/>
                      <a:pt x="375" y="146"/>
                      <a:pt x="380" y="140"/>
                    </a:cubicBezTo>
                    <a:cubicBezTo>
                      <a:pt x="393" y="125"/>
                      <a:pt x="393" y="125"/>
                      <a:pt x="393" y="125"/>
                    </a:cubicBezTo>
                    <a:cubicBezTo>
                      <a:pt x="373" y="124"/>
                      <a:pt x="373" y="124"/>
                      <a:pt x="373" y="124"/>
                    </a:cubicBezTo>
                    <a:cubicBezTo>
                      <a:pt x="365" y="124"/>
                      <a:pt x="361" y="116"/>
                      <a:pt x="365" y="109"/>
                    </a:cubicBezTo>
                    <a:cubicBezTo>
                      <a:pt x="375" y="92"/>
                      <a:pt x="375" y="92"/>
                      <a:pt x="375" y="92"/>
                    </a:cubicBezTo>
                    <a:cubicBezTo>
                      <a:pt x="355" y="95"/>
                      <a:pt x="355" y="95"/>
                      <a:pt x="355" y="95"/>
                    </a:cubicBezTo>
                    <a:cubicBezTo>
                      <a:pt x="348" y="96"/>
                      <a:pt x="342" y="88"/>
                      <a:pt x="345" y="81"/>
                    </a:cubicBezTo>
                    <a:cubicBezTo>
                      <a:pt x="352" y="62"/>
                      <a:pt x="352" y="62"/>
                      <a:pt x="352" y="62"/>
                    </a:cubicBezTo>
                    <a:cubicBezTo>
                      <a:pt x="332" y="69"/>
                      <a:pt x="332" y="69"/>
                      <a:pt x="332" y="69"/>
                    </a:cubicBezTo>
                    <a:cubicBezTo>
                      <a:pt x="325" y="71"/>
                      <a:pt x="318" y="65"/>
                      <a:pt x="320" y="58"/>
                    </a:cubicBezTo>
                    <a:cubicBezTo>
                      <a:pt x="323" y="38"/>
                      <a:pt x="323" y="38"/>
                      <a:pt x="323" y="38"/>
                    </a:cubicBezTo>
                    <a:cubicBezTo>
                      <a:pt x="305" y="48"/>
                      <a:pt x="305" y="48"/>
                      <a:pt x="305" y="48"/>
                    </a:cubicBezTo>
                    <a:cubicBezTo>
                      <a:pt x="299" y="51"/>
                      <a:pt x="291" y="47"/>
                      <a:pt x="291" y="39"/>
                    </a:cubicBezTo>
                    <a:cubicBezTo>
                      <a:pt x="291" y="19"/>
                      <a:pt x="291" y="19"/>
                      <a:pt x="291" y="19"/>
                    </a:cubicBezTo>
                    <a:cubicBezTo>
                      <a:pt x="275" y="32"/>
                      <a:pt x="275" y="32"/>
                      <a:pt x="275" y="32"/>
                    </a:cubicBezTo>
                    <a:cubicBezTo>
                      <a:pt x="269" y="36"/>
                      <a:pt x="260" y="33"/>
                      <a:pt x="259" y="26"/>
                    </a:cubicBezTo>
                    <a:cubicBezTo>
                      <a:pt x="255" y="6"/>
                      <a:pt x="255" y="6"/>
                      <a:pt x="255" y="6"/>
                    </a:cubicBezTo>
                    <a:cubicBezTo>
                      <a:pt x="242" y="22"/>
                      <a:pt x="242" y="22"/>
                      <a:pt x="242" y="22"/>
                    </a:cubicBezTo>
                    <a:cubicBezTo>
                      <a:pt x="237" y="27"/>
                      <a:pt x="228" y="26"/>
                      <a:pt x="225" y="19"/>
                    </a:cubicBezTo>
                    <a:cubicBezTo>
                      <a:pt x="218" y="0"/>
                      <a:pt x="218" y="0"/>
                      <a:pt x="218" y="0"/>
                    </a:cubicBezTo>
                    <a:cubicBezTo>
                      <a:pt x="208" y="18"/>
                      <a:pt x="208" y="18"/>
                      <a:pt x="208" y="18"/>
                    </a:cubicBezTo>
                    <a:cubicBezTo>
                      <a:pt x="204" y="24"/>
                      <a:pt x="195" y="25"/>
                      <a:pt x="191" y="18"/>
                    </a:cubicBezTo>
                    <a:cubicBezTo>
                      <a:pt x="180" y="1"/>
                      <a:pt x="180" y="1"/>
                      <a:pt x="180" y="1"/>
                    </a:cubicBezTo>
                    <a:cubicBezTo>
                      <a:pt x="174" y="21"/>
                      <a:pt x="174" y="21"/>
                      <a:pt x="174" y="21"/>
                    </a:cubicBezTo>
                    <a:cubicBezTo>
                      <a:pt x="171" y="28"/>
                      <a:pt x="162" y="30"/>
                      <a:pt x="157" y="24"/>
                    </a:cubicBezTo>
                    <a:close/>
                    <a:moveTo>
                      <a:pt x="124" y="230"/>
                    </a:moveTo>
                    <a:cubicBezTo>
                      <a:pt x="110" y="185"/>
                      <a:pt x="135" y="138"/>
                      <a:pt x="179" y="124"/>
                    </a:cubicBezTo>
                    <a:cubicBezTo>
                      <a:pt x="224" y="110"/>
                      <a:pt x="271" y="134"/>
                      <a:pt x="285" y="179"/>
                    </a:cubicBezTo>
                    <a:cubicBezTo>
                      <a:pt x="299" y="223"/>
                      <a:pt x="274" y="271"/>
                      <a:pt x="230" y="285"/>
                    </a:cubicBezTo>
                    <a:cubicBezTo>
                      <a:pt x="185" y="299"/>
                      <a:pt x="138" y="274"/>
                      <a:pt x="124" y="230"/>
                    </a:cubicBezTo>
                    <a:close/>
                    <a:moveTo>
                      <a:pt x="278" y="279"/>
                    </a:moveTo>
                    <a:cubicBezTo>
                      <a:pt x="282" y="275"/>
                      <a:pt x="288" y="274"/>
                      <a:pt x="293" y="276"/>
                    </a:cubicBezTo>
                    <a:cubicBezTo>
                      <a:pt x="316" y="288"/>
                      <a:pt x="316" y="288"/>
                      <a:pt x="316" y="288"/>
                    </a:cubicBezTo>
                    <a:cubicBezTo>
                      <a:pt x="324" y="292"/>
                      <a:pt x="326" y="302"/>
                      <a:pt x="320" y="308"/>
                    </a:cubicBezTo>
                    <a:cubicBezTo>
                      <a:pt x="302" y="328"/>
                      <a:pt x="279" y="344"/>
                      <a:pt x="251" y="352"/>
                    </a:cubicBezTo>
                    <a:cubicBezTo>
                      <a:pt x="183" y="374"/>
                      <a:pt x="110" y="346"/>
                      <a:pt x="74" y="288"/>
                    </a:cubicBezTo>
                    <a:cubicBezTo>
                      <a:pt x="69" y="281"/>
                      <a:pt x="72" y="271"/>
                      <a:pt x="81" y="268"/>
                    </a:cubicBezTo>
                    <a:cubicBezTo>
                      <a:pt x="105" y="261"/>
                      <a:pt x="105" y="261"/>
                      <a:pt x="105" y="261"/>
                    </a:cubicBezTo>
                    <a:cubicBezTo>
                      <a:pt x="110" y="259"/>
                      <a:pt x="116" y="261"/>
                      <a:pt x="120" y="265"/>
                    </a:cubicBezTo>
                    <a:cubicBezTo>
                      <a:pt x="145" y="301"/>
                      <a:pt x="192" y="318"/>
                      <a:pt x="236" y="304"/>
                    </a:cubicBezTo>
                    <a:cubicBezTo>
                      <a:pt x="252" y="299"/>
                      <a:pt x="267" y="290"/>
                      <a:pt x="278" y="279"/>
                    </a:cubicBezTo>
                    <a:close/>
                    <a:moveTo>
                      <a:pt x="309" y="89"/>
                    </a:moveTo>
                    <a:cubicBezTo>
                      <a:pt x="329" y="107"/>
                      <a:pt x="344" y="130"/>
                      <a:pt x="353" y="158"/>
                    </a:cubicBezTo>
                    <a:cubicBezTo>
                      <a:pt x="362" y="187"/>
                      <a:pt x="362" y="216"/>
                      <a:pt x="355" y="244"/>
                    </a:cubicBezTo>
                    <a:cubicBezTo>
                      <a:pt x="353" y="252"/>
                      <a:pt x="344" y="256"/>
                      <a:pt x="336" y="252"/>
                    </a:cubicBezTo>
                    <a:cubicBezTo>
                      <a:pt x="314" y="240"/>
                      <a:pt x="314" y="240"/>
                      <a:pt x="314" y="240"/>
                    </a:cubicBezTo>
                    <a:cubicBezTo>
                      <a:pt x="309" y="238"/>
                      <a:pt x="306" y="232"/>
                      <a:pt x="307" y="226"/>
                    </a:cubicBezTo>
                    <a:cubicBezTo>
                      <a:pt x="311" y="209"/>
                      <a:pt x="310" y="191"/>
                      <a:pt x="304" y="173"/>
                    </a:cubicBezTo>
                    <a:cubicBezTo>
                      <a:pt x="299" y="156"/>
                      <a:pt x="290" y="142"/>
                      <a:pt x="279" y="131"/>
                    </a:cubicBezTo>
                    <a:cubicBezTo>
                      <a:pt x="275" y="127"/>
                      <a:pt x="274" y="121"/>
                      <a:pt x="277" y="116"/>
                    </a:cubicBezTo>
                    <a:cubicBezTo>
                      <a:pt x="289" y="93"/>
                      <a:pt x="289" y="93"/>
                      <a:pt x="289" y="93"/>
                    </a:cubicBezTo>
                    <a:cubicBezTo>
                      <a:pt x="293" y="85"/>
                      <a:pt x="302" y="83"/>
                      <a:pt x="309" y="89"/>
                    </a:cubicBezTo>
                    <a:close/>
                    <a:moveTo>
                      <a:pt x="244" y="54"/>
                    </a:moveTo>
                    <a:cubicBezTo>
                      <a:pt x="252" y="56"/>
                      <a:pt x="256" y="65"/>
                      <a:pt x="252" y="73"/>
                    </a:cubicBezTo>
                    <a:cubicBezTo>
                      <a:pt x="241" y="95"/>
                      <a:pt x="241" y="95"/>
                      <a:pt x="241" y="95"/>
                    </a:cubicBezTo>
                    <a:cubicBezTo>
                      <a:pt x="238" y="100"/>
                      <a:pt x="232" y="103"/>
                      <a:pt x="227" y="102"/>
                    </a:cubicBezTo>
                    <a:cubicBezTo>
                      <a:pt x="209" y="98"/>
                      <a:pt x="191" y="99"/>
                      <a:pt x="173" y="104"/>
                    </a:cubicBezTo>
                    <a:cubicBezTo>
                      <a:pt x="127" y="119"/>
                      <a:pt x="98" y="163"/>
                      <a:pt x="100" y="209"/>
                    </a:cubicBezTo>
                    <a:cubicBezTo>
                      <a:pt x="100" y="215"/>
                      <a:pt x="96" y="220"/>
                      <a:pt x="91" y="222"/>
                    </a:cubicBezTo>
                    <a:cubicBezTo>
                      <a:pt x="67" y="229"/>
                      <a:pt x="67" y="229"/>
                      <a:pt x="67" y="229"/>
                    </a:cubicBezTo>
                    <a:cubicBezTo>
                      <a:pt x="59" y="232"/>
                      <a:pt x="51" y="226"/>
                      <a:pt x="50" y="218"/>
                    </a:cubicBezTo>
                    <a:cubicBezTo>
                      <a:pt x="43" y="147"/>
                      <a:pt x="87" y="78"/>
                      <a:pt x="158" y="56"/>
                    </a:cubicBezTo>
                    <a:cubicBezTo>
                      <a:pt x="187" y="47"/>
                      <a:pt x="217" y="47"/>
                      <a:pt x="244" y="54"/>
                    </a:cubicBez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Freeform 49"/>
              <p:cNvSpPr>
                <a:spLocks noEditPoints="1"/>
              </p:cNvSpPr>
              <p:nvPr/>
            </p:nvSpPr>
            <p:spPr bwMode="auto">
              <a:xfrm>
                <a:off x="6562789" y="4812296"/>
                <a:ext cx="873292" cy="870848"/>
              </a:xfrm>
              <a:custGeom>
                <a:avLst/>
                <a:gdLst>
                  <a:gd name="T0" fmla="*/ 446 w 453"/>
                  <a:gd name="T1" fmla="*/ 172 h 452"/>
                  <a:gd name="T2" fmla="*/ 407 w 453"/>
                  <a:gd name="T3" fmla="*/ 167 h 452"/>
                  <a:gd name="T4" fmla="*/ 394 w 453"/>
                  <a:gd name="T5" fmla="*/ 151 h 452"/>
                  <a:gd name="T6" fmla="*/ 419 w 453"/>
                  <a:gd name="T7" fmla="*/ 122 h 452"/>
                  <a:gd name="T8" fmla="*/ 396 w 453"/>
                  <a:gd name="T9" fmla="*/ 76 h 452"/>
                  <a:gd name="T10" fmla="*/ 360 w 453"/>
                  <a:gd name="T11" fmla="*/ 89 h 452"/>
                  <a:gd name="T12" fmla="*/ 334 w 453"/>
                  <a:gd name="T13" fmla="*/ 76 h 452"/>
                  <a:gd name="T14" fmla="*/ 340 w 453"/>
                  <a:gd name="T15" fmla="*/ 40 h 452"/>
                  <a:gd name="T16" fmla="*/ 297 w 453"/>
                  <a:gd name="T17" fmla="*/ 12 h 452"/>
                  <a:gd name="T18" fmla="*/ 274 w 453"/>
                  <a:gd name="T19" fmla="*/ 39 h 452"/>
                  <a:gd name="T20" fmla="*/ 238 w 453"/>
                  <a:gd name="T21" fmla="*/ 41 h 452"/>
                  <a:gd name="T22" fmla="*/ 225 w 453"/>
                  <a:gd name="T23" fmla="*/ 8 h 452"/>
                  <a:gd name="T24" fmla="*/ 173 w 453"/>
                  <a:gd name="T25" fmla="*/ 7 h 452"/>
                  <a:gd name="T26" fmla="*/ 168 w 453"/>
                  <a:gd name="T27" fmla="*/ 41 h 452"/>
                  <a:gd name="T28" fmla="*/ 150 w 453"/>
                  <a:gd name="T29" fmla="*/ 56 h 452"/>
                  <a:gd name="T30" fmla="*/ 123 w 453"/>
                  <a:gd name="T31" fmla="*/ 34 h 452"/>
                  <a:gd name="T32" fmla="*/ 77 w 453"/>
                  <a:gd name="T33" fmla="*/ 57 h 452"/>
                  <a:gd name="T34" fmla="*/ 88 w 453"/>
                  <a:gd name="T35" fmla="*/ 90 h 452"/>
                  <a:gd name="T36" fmla="*/ 75 w 453"/>
                  <a:gd name="T37" fmla="*/ 117 h 452"/>
                  <a:gd name="T38" fmla="*/ 41 w 453"/>
                  <a:gd name="T39" fmla="*/ 112 h 452"/>
                  <a:gd name="T40" fmla="*/ 12 w 453"/>
                  <a:gd name="T41" fmla="*/ 155 h 452"/>
                  <a:gd name="T42" fmla="*/ 40 w 453"/>
                  <a:gd name="T43" fmla="*/ 178 h 452"/>
                  <a:gd name="T44" fmla="*/ 42 w 453"/>
                  <a:gd name="T45" fmla="*/ 214 h 452"/>
                  <a:gd name="T46" fmla="*/ 9 w 453"/>
                  <a:gd name="T47" fmla="*/ 228 h 452"/>
                  <a:gd name="T48" fmla="*/ 7 w 453"/>
                  <a:gd name="T49" fmla="*/ 279 h 452"/>
                  <a:gd name="T50" fmla="*/ 44 w 453"/>
                  <a:gd name="T51" fmla="*/ 284 h 452"/>
                  <a:gd name="T52" fmla="*/ 58 w 453"/>
                  <a:gd name="T53" fmla="*/ 301 h 452"/>
                  <a:gd name="T54" fmla="*/ 35 w 453"/>
                  <a:gd name="T55" fmla="*/ 329 h 452"/>
                  <a:gd name="T56" fmla="*/ 58 w 453"/>
                  <a:gd name="T57" fmla="*/ 375 h 452"/>
                  <a:gd name="T58" fmla="*/ 94 w 453"/>
                  <a:gd name="T59" fmla="*/ 362 h 452"/>
                  <a:gd name="T60" fmla="*/ 119 w 453"/>
                  <a:gd name="T61" fmla="*/ 374 h 452"/>
                  <a:gd name="T62" fmla="*/ 113 w 453"/>
                  <a:gd name="T63" fmla="*/ 411 h 452"/>
                  <a:gd name="T64" fmla="*/ 156 w 453"/>
                  <a:gd name="T65" fmla="*/ 440 h 452"/>
                  <a:gd name="T66" fmla="*/ 181 w 453"/>
                  <a:gd name="T67" fmla="*/ 409 h 452"/>
                  <a:gd name="T68" fmla="*/ 214 w 453"/>
                  <a:gd name="T69" fmla="*/ 406 h 452"/>
                  <a:gd name="T70" fmla="*/ 228 w 453"/>
                  <a:gd name="T71" fmla="*/ 443 h 452"/>
                  <a:gd name="T72" fmla="*/ 280 w 453"/>
                  <a:gd name="T73" fmla="*/ 445 h 452"/>
                  <a:gd name="T74" fmla="*/ 285 w 453"/>
                  <a:gd name="T75" fmla="*/ 405 h 452"/>
                  <a:gd name="T76" fmla="*/ 300 w 453"/>
                  <a:gd name="T77" fmla="*/ 391 h 452"/>
                  <a:gd name="T78" fmla="*/ 330 w 453"/>
                  <a:gd name="T79" fmla="*/ 418 h 452"/>
                  <a:gd name="T80" fmla="*/ 376 w 453"/>
                  <a:gd name="T81" fmla="*/ 395 h 452"/>
                  <a:gd name="T82" fmla="*/ 362 w 453"/>
                  <a:gd name="T83" fmla="*/ 357 h 452"/>
                  <a:gd name="T84" fmla="*/ 373 w 453"/>
                  <a:gd name="T85" fmla="*/ 332 h 452"/>
                  <a:gd name="T86" fmla="*/ 412 w 453"/>
                  <a:gd name="T87" fmla="*/ 340 h 452"/>
                  <a:gd name="T88" fmla="*/ 441 w 453"/>
                  <a:gd name="T89" fmla="*/ 297 h 452"/>
                  <a:gd name="T90" fmla="*/ 409 w 453"/>
                  <a:gd name="T91" fmla="*/ 271 h 452"/>
                  <a:gd name="T92" fmla="*/ 408 w 453"/>
                  <a:gd name="T93" fmla="*/ 238 h 452"/>
                  <a:gd name="T94" fmla="*/ 444 w 453"/>
                  <a:gd name="T95" fmla="*/ 224 h 452"/>
                  <a:gd name="T96" fmla="*/ 315 w 453"/>
                  <a:gd name="T97" fmla="*/ 351 h 452"/>
                  <a:gd name="T98" fmla="*/ 134 w 453"/>
                  <a:gd name="T99" fmla="*/ 105 h 452"/>
                  <a:gd name="T100" fmla="*/ 315 w 453"/>
                  <a:gd name="T101" fmla="*/ 35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53" h="452">
                    <a:moveTo>
                      <a:pt x="452" y="213"/>
                    </a:moveTo>
                    <a:cubicBezTo>
                      <a:pt x="446" y="172"/>
                      <a:pt x="446" y="172"/>
                      <a:pt x="446" y="172"/>
                    </a:cubicBezTo>
                    <a:cubicBezTo>
                      <a:pt x="445" y="167"/>
                      <a:pt x="440" y="164"/>
                      <a:pt x="435" y="164"/>
                    </a:cubicBezTo>
                    <a:cubicBezTo>
                      <a:pt x="407" y="167"/>
                      <a:pt x="407" y="167"/>
                      <a:pt x="407" y="167"/>
                    </a:cubicBezTo>
                    <a:cubicBezTo>
                      <a:pt x="403" y="168"/>
                      <a:pt x="399" y="165"/>
                      <a:pt x="397" y="161"/>
                    </a:cubicBezTo>
                    <a:cubicBezTo>
                      <a:pt x="396" y="158"/>
                      <a:pt x="395" y="154"/>
                      <a:pt x="394" y="151"/>
                    </a:cubicBezTo>
                    <a:cubicBezTo>
                      <a:pt x="392" y="147"/>
                      <a:pt x="393" y="143"/>
                      <a:pt x="396" y="140"/>
                    </a:cubicBezTo>
                    <a:cubicBezTo>
                      <a:pt x="419" y="122"/>
                      <a:pt x="419" y="122"/>
                      <a:pt x="419" y="122"/>
                    </a:cubicBezTo>
                    <a:cubicBezTo>
                      <a:pt x="423" y="119"/>
                      <a:pt x="423" y="113"/>
                      <a:pt x="420" y="109"/>
                    </a:cubicBezTo>
                    <a:cubicBezTo>
                      <a:pt x="396" y="76"/>
                      <a:pt x="396" y="76"/>
                      <a:pt x="396" y="76"/>
                    </a:cubicBezTo>
                    <a:cubicBezTo>
                      <a:pt x="393" y="72"/>
                      <a:pt x="387" y="71"/>
                      <a:pt x="383" y="73"/>
                    </a:cubicBezTo>
                    <a:cubicBezTo>
                      <a:pt x="360" y="89"/>
                      <a:pt x="360" y="89"/>
                      <a:pt x="360" y="89"/>
                    </a:cubicBezTo>
                    <a:cubicBezTo>
                      <a:pt x="357" y="91"/>
                      <a:pt x="352" y="91"/>
                      <a:pt x="349" y="88"/>
                    </a:cubicBezTo>
                    <a:cubicBezTo>
                      <a:pt x="344" y="84"/>
                      <a:pt x="339" y="80"/>
                      <a:pt x="334" y="76"/>
                    </a:cubicBezTo>
                    <a:cubicBezTo>
                      <a:pt x="331" y="73"/>
                      <a:pt x="329" y="69"/>
                      <a:pt x="331" y="65"/>
                    </a:cubicBezTo>
                    <a:cubicBezTo>
                      <a:pt x="340" y="40"/>
                      <a:pt x="340" y="40"/>
                      <a:pt x="340" y="40"/>
                    </a:cubicBezTo>
                    <a:cubicBezTo>
                      <a:pt x="342" y="35"/>
                      <a:pt x="340" y="30"/>
                      <a:pt x="335" y="28"/>
                    </a:cubicBezTo>
                    <a:cubicBezTo>
                      <a:pt x="297" y="12"/>
                      <a:pt x="297" y="12"/>
                      <a:pt x="297" y="12"/>
                    </a:cubicBezTo>
                    <a:cubicBezTo>
                      <a:pt x="293" y="9"/>
                      <a:pt x="287" y="11"/>
                      <a:pt x="285" y="16"/>
                    </a:cubicBezTo>
                    <a:cubicBezTo>
                      <a:pt x="274" y="39"/>
                      <a:pt x="274" y="39"/>
                      <a:pt x="274" y="39"/>
                    </a:cubicBezTo>
                    <a:cubicBezTo>
                      <a:pt x="272" y="43"/>
                      <a:pt x="268" y="45"/>
                      <a:pt x="263" y="44"/>
                    </a:cubicBezTo>
                    <a:cubicBezTo>
                      <a:pt x="255" y="42"/>
                      <a:pt x="247" y="41"/>
                      <a:pt x="238" y="41"/>
                    </a:cubicBezTo>
                    <a:cubicBezTo>
                      <a:pt x="234" y="40"/>
                      <a:pt x="230" y="37"/>
                      <a:pt x="229" y="33"/>
                    </a:cubicBezTo>
                    <a:cubicBezTo>
                      <a:pt x="225" y="8"/>
                      <a:pt x="225" y="8"/>
                      <a:pt x="225" y="8"/>
                    </a:cubicBezTo>
                    <a:cubicBezTo>
                      <a:pt x="224" y="3"/>
                      <a:pt x="219" y="0"/>
                      <a:pt x="214" y="0"/>
                    </a:cubicBezTo>
                    <a:cubicBezTo>
                      <a:pt x="173" y="7"/>
                      <a:pt x="173" y="7"/>
                      <a:pt x="173" y="7"/>
                    </a:cubicBezTo>
                    <a:cubicBezTo>
                      <a:pt x="168" y="7"/>
                      <a:pt x="164" y="12"/>
                      <a:pt x="165" y="17"/>
                    </a:cubicBezTo>
                    <a:cubicBezTo>
                      <a:pt x="168" y="41"/>
                      <a:pt x="168" y="41"/>
                      <a:pt x="168" y="41"/>
                    </a:cubicBezTo>
                    <a:cubicBezTo>
                      <a:pt x="168" y="46"/>
                      <a:pt x="165" y="50"/>
                      <a:pt x="161" y="51"/>
                    </a:cubicBezTo>
                    <a:cubicBezTo>
                      <a:pt x="158" y="53"/>
                      <a:pt x="154" y="54"/>
                      <a:pt x="150" y="56"/>
                    </a:cubicBezTo>
                    <a:cubicBezTo>
                      <a:pt x="146" y="58"/>
                      <a:pt x="141" y="57"/>
                      <a:pt x="139" y="53"/>
                    </a:cubicBezTo>
                    <a:cubicBezTo>
                      <a:pt x="123" y="34"/>
                      <a:pt x="123" y="34"/>
                      <a:pt x="123" y="34"/>
                    </a:cubicBezTo>
                    <a:cubicBezTo>
                      <a:pt x="120" y="30"/>
                      <a:pt x="114" y="29"/>
                      <a:pt x="110" y="32"/>
                    </a:cubicBezTo>
                    <a:cubicBezTo>
                      <a:pt x="77" y="57"/>
                      <a:pt x="77" y="57"/>
                      <a:pt x="77" y="57"/>
                    </a:cubicBezTo>
                    <a:cubicBezTo>
                      <a:pt x="73" y="60"/>
                      <a:pt x="72" y="66"/>
                      <a:pt x="75" y="70"/>
                    </a:cubicBezTo>
                    <a:cubicBezTo>
                      <a:pt x="88" y="90"/>
                      <a:pt x="88" y="90"/>
                      <a:pt x="88" y="90"/>
                    </a:cubicBezTo>
                    <a:cubicBezTo>
                      <a:pt x="91" y="94"/>
                      <a:pt x="90" y="99"/>
                      <a:pt x="87" y="102"/>
                    </a:cubicBezTo>
                    <a:cubicBezTo>
                      <a:pt x="83" y="107"/>
                      <a:pt x="79" y="112"/>
                      <a:pt x="75" y="117"/>
                    </a:cubicBezTo>
                    <a:cubicBezTo>
                      <a:pt x="73" y="121"/>
                      <a:pt x="68" y="122"/>
                      <a:pt x="64" y="121"/>
                    </a:cubicBezTo>
                    <a:cubicBezTo>
                      <a:pt x="41" y="112"/>
                      <a:pt x="41" y="112"/>
                      <a:pt x="41" y="112"/>
                    </a:cubicBezTo>
                    <a:cubicBezTo>
                      <a:pt x="36" y="110"/>
                      <a:pt x="31" y="112"/>
                      <a:pt x="29" y="117"/>
                    </a:cubicBezTo>
                    <a:cubicBezTo>
                      <a:pt x="12" y="155"/>
                      <a:pt x="12" y="155"/>
                      <a:pt x="12" y="155"/>
                    </a:cubicBezTo>
                    <a:cubicBezTo>
                      <a:pt x="10" y="160"/>
                      <a:pt x="12" y="165"/>
                      <a:pt x="17" y="167"/>
                    </a:cubicBezTo>
                    <a:cubicBezTo>
                      <a:pt x="40" y="178"/>
                      <a:pt x="40" y="178"/>
                      <a:pt x="40" y="178"/>
                    </a:cubicBezTo>
                    <a:cubicBezTo>
                      <a:pt x="43" y="180"/>
                      <a:pt x="46" y="184"/>
                      <a:pt x="45" y="189"/>
                    </a:cubicBezTo>
                    <a:cubicBezTo>
                      <a:pt x="43" y="197"/>
                      <a:pt x="42" y="205"/>
                      <a:pt x="42" y="214"/>
                    </a:cubicBezTo>
                    <a:cubicBezTo>
                      <a:pt x="41" y="218"/>
                      <a:pt x="38" y="222"/>
                      <a:pt x="34" y="223"/>
                    </a:cubicBezTo>
                    <a:cubicBezTo>
                      <a:pt x="9" y="228"/>
                      <a:pt x="9" y="228"/>
                      <a:pt x="9" y="228"/>
                    </a:cubicBezTo>
                    <a:cubicBezTo>
                      <a:pt x="4" y="228"/>
                      <a:pt x="0" y="233"/>
                      <a:pt x="1" y="238"/>
                    </a:cubicBezTo>
                    <a:cubicBezTo>
                      <a:pt x="7" y="279"/>
                      <a:pt x="7" y="279"/>
                      <a:pt x="7" y="279"/>
                    </a:cubicBezTo>
                    <a:cubicBezTo>
                      <a:pt x="8" y="284"/>
                      <a:pt x="13" y="288"/>
                      <a:pt x="18" y="287"/>
                    </a:cubicBezTo>
                    <a:cubicBezTo>
                      <a:pt x="44" y="284"/>
                      <a:pt x="44" y="284"/>
                      <a:pt x="44" y="284"/>
                    </a:cubicBezTo>
                    <a:cubicBezTo>
                      <a:pt x="48" y="284"/>
                      <a:pt x="52" y="286"/>
                      <a:pt x="54" y="290"/>
                    </a:cubicBezTo>
                    <a:cubicBezTo>
                      <a:pt x="55" y="294"/>
                      <a:pt x="57" y="297"/>
                      <a:pt x="58" y="301"/>
                    </a:cubicBezTo>
                    <a:cubicBezTo>
                      <a:pt x="60" y="305"/>
                      <a:pt x="59" y="309"/>
                      <a:pt x="56" y="312"/>
                    </a:cubicBezTo>
                    <a:cubicBezTo>
                      <a:pt x="35" y="329"/>
                      <a:pt x="35" y="329"/>
                      <a:pt x="35" y="329"/>
                    </a:cubicBezTo>
                    <a:cubicBezTo>
                      <a:pt x="31" y="332"/>
                      <a:pt x="30" y="338"/>
                      <a:pt x="33" y="342"/>
                    </a:cubicBezTo>
                    <a:cubicBezTo>
                      <a:pt x="58" y="375"/>
                      <a:pt x="58" y="375"/>
                      <a:pt x="58" y="375"/>
                    </a:cubicBezTo>
                    <a:cubicBezTo>
                      <a:pt x="61" y="379"/>
                      <a:pt x="66" y="380"/>
                      <a:pt x="71" y="378"/>
                    </a:cubicBezTo>
                    <a:cubicBezTo>
                      <a:pt x="94" y="362"/>
                      <a:pt x="94" y="362"/>
                      <a:pt x="94" y="362"/>
                    </a:cubicBezTo>
                    <a:cubicBezTo>
                      <a:pt x="97" y="360"/>
                      <a:pt x="102" y="360"/>
                      <a:pt x="105" y="363"/>
                    </a:cubicBezTo>
                    <a:cubicBezTo>
                      <a:pt x="110" y="367"/>
                      <a:pt x="115" y="370"/>
                      <a:pt x="119" y="374"/>
                    </a:cubicBezTo>
                    <a:cubicBezTo>
                      <a:pt x="123" y="376"/>
                      <a:pt x="124" y="381"/>
                      <a:pt x="123" y="385"/>
                    </a:cubicBezTo>
                    <a:cubicBezTo>
                      <a:pt x="113" y="411"/>
                      <a:pt x="113" y="411"/>
                      <a:pt x="113" y="411"/>
                    </a:cubicBezTo>
                    <a:cubicBezTo>
                      <a:pt x="111" y="416"/>
                      <a:pt x="113" y="421"/>
                      <a:pt x="118" y="423"/>
                    </a:cubicBezTo>
                    <a:cubicBezTo>
                      <a:pt x="156" y="440"/>
                      <a:pt x="156" y="440"/>
                      <a:pt x="156" y="440"/>
                    </a:cubicBezTo>
                    <a:cubicBezTo>
                      <a:pt x="160" y="442"/>
                      <a:pt x="166" y="440"/>
                      <a:pt x="168" y="435"/>
                    </a:cubicBezTo>
                    <a:cubicBezTo>
                      <a:pt x="181" y="409"/>
                      <a:pt x="181" y="409"/>
                      <a:pt x="181" y="409"/>
                    </a:cubicBezTo>
                    <a:cubicBezTo>
                      <a:pt x="183" y="405"/>
                      <a:pt x="187" y="403"/>
                      <a:pt x="191" y="404"/>
                    </a:cubicBezTo>
                    <a:cubicBezTo>
                      <a:pt x="199" y="405"/>
                      <a:pt x="206" y="406"/>
                      <a:pt x="214" y="406"/>
                    </a:cubicBezTo>
                    <a:cubicBezTo>
                      <a:pt x="218" y="407"/>
                      <a:pt x="222" y="410"/>
                      <a:pt x="223" y="414"/>
                    </a:cubicBezTo>
                    <a:cubicBezTo>
                      <a:pt x="228" y="443"/>
                      <a:pt x="228" y="443"/>
                      <a:pt x="228" y="443"/>
                    </a:cubicBezTo>
                    <a:cubicBezTo>
                      <a:pt x="229" y="448"/>
                      <a:pt x="234" y="452"/>
                      <a:pt x="239" y="451"/>
                    </a:cubicBezTo>
                    <a:cubicBezTo>
                      <a:pt x="280" y="445"/>
                      <a:pt x="280" y="445"/>
                      <a:pt x="280" y="445"/>
                    </a:cubicBezTo>
                    <a:cubicBezTo>
                      <a:pt x="285" y="444"/>
                      <a:pt x="289" y="440"/>
                      <a:pt x="288" y="435"/>
                    </a:cubicBezTo>
                    <a:cubicBezTo>
                      <a:pt x="285" y="405"/>
                      <a:pt x="285" y="405"/>
                      <a:pt x="285" y="405"/>
                    </a:cubicBezTo>
                    <a:cubicBezTo>
                      <a:pt x="284" y="400"/>
                      <a:pt x="287" y="396"/>
                      <a:pt x="291" y="395"/>
                    </a:cubicBezTo>
                    <a:cubicBezTo>
                      <a:pt x="294" y="393"/>
                      <a:pt x="297" y="392"/>
                      <a:pt x="300" y="391"/>
                    </a:cubicBezTo>
                    <a:cubicBezTo>
                      <a:pt x="303" y="389"/>
                      <a:pt x="308" y="391"/>
                      <a:pt x="311" y="394"/>
                    </a:cubicBezTo>
                    <a:cubicBezTo>
                      <a:pt x="330" y="418"/>
                      <a:pt x="330" y="418"/>
                      <a:pt x="330" y="418"/>
                    </a:cubicBezTo>
                    <a:cubicBezTo>
                      <a:pt x="333" y="422"/>
                      <a:pt x="339" y="423"/>
                      <a:pt x="343" y="420"/>
                    </a:cubicBezTo>
                    <a:cubicBezTo>
                      <a:pt x="376" y="395"/>
                      <a:pt x="376" y="395"/>
                      <a:pt x="376" y="395"/>
                    </a:cubicBezTo>
                    <a:cubicBezTo>
                      <a:pt x="381" y="392"/>
                      <a:pt x="382" y="386"/>
                      <a:pt x="379" y="382"/>
                    </a:cubicBezTo>
                    <a:cubicBezTo>
                      <a:pt x="362" y="357"/>
                      <a:pt x="362" y="357"/>
                      <a:pt x="362" y="357"/>
                    </a:cubicBezTo>
                    <a:cubicBezTo>
                      <a:pt x="359" y="353"/>
                      <a:pt x="359" y="348"/>
                      <a:pt x="362" y="345"/>
                    </a:cubicBezTo>
                    <a:cubicBezTo>
                      <a:pt x="366" y="341"/>
                      <a:pt x="369" y="337"/>
                      <a:pt x="373" y="332"/>
                    </a:cubicBezTo>
                    <a:cubicBezTo>
                      <a:pt x="375" y="329"/>
                      <a:pt x="380" y="327"/>
                      <a:pt x="384" y="329"/>
                    </a:cubicBezTo>
                    <a:cubicBezTo>
                      <a:pt x="412" y="340"/>
                      <a:pt x="412" y="340"/>
                      <a:pt x="412" y="340"/>
                    </a:cubicBezTo>
                    <a:cubicBezTo>
                      <a:pt x="417" y="342"/>
                      <a:pt x="422" y="339"/>
                      <a:pt x="424" y="335"/>
                    </a:cubicBezTo>
                    <a:cubicBezTo>
                      <a:pt x="441" y="297"/>
                      <a:pt x="441" y="297"/>
                      <a:pt x="441" y="297"/>
                    </a:cubicBezTo>
                    <a:cubicBezTo>
                      <a:pt x="443" y="292"/>
                      <a:pt x="441" y="286"/>
                      <a:pt x="436" y="284"/>
                    </a:cubicBezTo>
                    <a:cubicBezTo>
                      <a:pt x="409" y="271"/>
                      <a:pt x="409" y="271"/>
                      <a:pt x="409" y="271"/>
                    </a:cubicBezTo>
                    <a:cubicBezTo>
                      <a:pt x="406" y="269"/>
                      <a:pt x="403" y="265"/>
                      <a:pt x="404" y="261"/>
                    </a:cubicBezTo>
                    <a:cubicBezTo>
                      <a:pt x="406" y="253"/>
                      <a:pt x="407" y="246"/>
                      <a:pt x="408" y="238"/>
                    </a:cubicBezTo>
                    <a:cubicBezTo>
                      <a:pt x="408" y="234"/>
                      <a:pt x="411" y="230"/>
                      <a:pt x="415" y="230"/>
                    </a:cubicBezTo>
                    <a:cubicBezTo>
                      <a:pt x="444" y="224"/>
                      <a:pt x="444" y="224"/>
                      <a:pt x="444" y="224"/>
                    </a:cubicBezTo>
                    <a:cubicBezTo>
                      <a:pt x="449" y="223"/>
                      <a:pt x="453" y="218"/>
                      <a:pt x="452" y="213"/>
                    </a:cubicBezTo>
                    <a:close/>
                    <a:moveTo>
                      <a:pt x="315" y="351"/>
                    </a:moveTo>
                    <a:cubicBezTo>
                      <a:pt x="247" y="400"/>
                      <a:pt x="151" y="386"/>
                      <a:pt x="101" y="318"/>
                    </a:cubicBezTo>
                    <a:cubicBezTo>
                      <a:pt x="52" y="250"/>
                      <a:pt x="66" y="155"/>
                      <a:pt x="134" y="105"/>
                    </a:cubicBezTo>
                    <a:cubicBezTo>
                      <a:pt x="202" y="55"/>
                      <a:pt x="297" y="70"/>
                      <a:pt x="347" y="138"/>
                    </a:cubicBezTo>
                    <a:cubicBezTo>
                      <a:pt x="397" y="205"/>
                      <a:pt x="382" y="301"/>
                      <a:pt x="315" y="351"/>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9" name="Freeform 50"/>
              <p:cNvSpPr>
                <a:spLocks noEditPoints="1"/>
              </p:cNvSpPr>
              <p:nvPr/>
            </p:nvSpPr>
            <p:spPr bwMode="auto">
              <a:xfrm>
                <a:off x="6688242" y="4945082"/>
                <a:ext cx="612608" cy="612607"/>
              </a:xfrm>
              <a:custGeom>
                <a:avLst/>
                <a:gdLst>
                  <a:gd name="T0" fmla="*/ 76 w 318"/>
                  <a:gd name="T1" fmla="*/ 46 h 318"/>
                  <a:gd name="T2" fmla="*/ 46 w 318"/>
                  <a:gd name="T3" fmla="*/ 242 h 318"/>
                  <a:gd name="T4" fmla="*/ 242 w 318"/>
                  <a:gd name="T5" fmla="*/ 272 h 318"/>
                  <a:gd name="T6" fmla="*/ 272 w 318"/>
                  <a:gd name="T7" fmla="*/ 76 h 318"/>
                  <a:gd name="T8" fmla="*/ 76 w 318"/>
                  <a:gd name="T9" fmla="*/ 46 h 318"/>
                  <a:gd name="T10" fmla="*/ 233 w 318"/>
                  <a:gd name="T11" fmla="*/ 259 h 318"/>
                  <a:gd name="T12" fmla="*/ 59 w 318"/>
                  <a:gd name="T13" fmla="*/ 232 h 318"/>
                  <a:gd name="T14" fmla="*/ 86 w 318"/>
                  <a:gd name="T15" fmla="*/ 59 h 318"/>
                  <a:gd name="T16" fmla="*/ 259 w 318"/>
                  <a:gd name="T17" fmla="*/ 85 h 318"/>
                  <a:gd name="T18" fmla="*/ 233 w 318"/>
                  <a:gd name="T19" fmla="*/ 259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8" h="318">
                    <a:moveTo>
                      <a:pt x="76" y="46"/>
                    </a:moveTo>
                    <a:cubicBezTo>
                      <a:pt x="14" y="91"/>
                      <a:pt x="0" y="179"/>
                      <a:pt x="46" y="242"/>
                    </a:cubicBezTo>
                    <a:cubicBezTo>
                      <a:pt x="92" y="304"/>
                      <a:pt x="180" y="318"/>
                      <a:pt x="242" y="272"/>
                    </a:cubicBezTo>
                    <a:cubicBezTo>
                      <a:pt x="305" y="226"/>
                      <a:pt x="318" y="138"/>
                      <a:pt x="272" y="76"/>
                    </a:cubicBezTo>
                    <a:cubicBezTo>
                      <a:pt x="227" y="13"/>
                      <a:pt x="139" y="0"/>
                      <a:pt x="76" y="46"/>
                    </a:cubicBezTo>
                    <a:close/>
                    <a:moveTo>
                      <a:pt x="233" y="259"/>
                    </a:moveTo>
                    <a:cubicBezTo>
                      <a:pt x="177" y="299"/>
                      <a:pt x="100" y="287"/>
                      <a:pt x="59" y="232"/>
                    </a:cubicBezTo>
                    <a:cubicBezTo>
                      <a:pt x="19" y="177"/>
                      <a:pt x="31" y="99"/>
                      <a:pt x="86" y="59"/>
                    </a:cubicBezTo>
                    <a:cubicBezTo>
                      <a:pt x="141" y="18"/>
                      <a:pt x="219" y="30"/>
                      <a:pt x="259" y="85"/>
                    </a:cubicBezTo>
                    <a:cubicBezTo>
                      <a:pt x="300" y="141"/>
                      <a:pt x="288" y="218"/>
                      <a:pt x="233" y="259"/>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110" name="Picture 60"/>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57913" y="4064458"/>
                <a:ext cx="131157" cy="309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1" name="Freeform 63"/>
              <p:cNvSpPr>
                <a:spLocks noEditPoints="1"/>
              </p:cNvSpPr>
              <p:nvPr/>
            </p:nvSpPr>
            <p:spPr bwMode="auto">
              <a:xfrm>
                <a:off x="5306616" y="2411557"/>
                <a:ext cx="1628463" cy="1627648"/>
              </a:xfrm>
              <a:custGeom>
                <a:avLst/>
                <a:gdLst>
                  <a:gd name="T0" fmla="*/ 814 w 845"/>
                  <a:gd name="T1" fmla="*/ 532 h 845"/>
                  <a:gd name="T2" fmla="*/ 754 w 845"/>
                  <a:gd name="T3" fmla="*/ 488 h 845"/>
                  <a:gd name="T4" fmla="*/ 775 w 845"/>
                  <a:gd name="T5" fmla="*/ 430 h 845"/>
                  <a:gd name="T6" fmla="*/ 843 w 845"/>
                  <a:gd name="T7" fmla="*/ 399 h 845"/>
                  <a:gd name="T8" fmla="*/ 812 w 845"/>
                  <a:gd name="T9" fmla="*/ 308 h 845"/>
                  <a:gd name="T10" fmla="*/ 741 w 845"/>
                  <a:gd name="T11" fmla="*/ 301 h 845"/>
                  <a:gd name="T12" fmla="*/ 740 w 845"/>
                  <a:gd name="T13" fmla="*/ 262 h 845"/>
                  <a:gd name="T14" fmla="*/ 785 w 845"/>
                  <a:gd name="T15" fmla="*/ 205 h 845"/>
                  <a:gd name="T16" fmla="*/ 714 w 845"/>
                  <a:gd name="T17" fmla="*/ 138 h 845"/>
                  <a:gd name="T18" fmla="*/ 650 w 845"/>
                  <a:gd name="T19" fmla="*/ 165 h 845"/>
                  <a:gd name="T20" fmla="*/ 617 w 845"/>
                  <a:gd name="T21" fmla="*/ 122 h 845"/>
                  <a:gd name="T22" fmla="*/ 626 w 845"/>
                  <a:gd name="T23" fmla="*/ 53 h 845"/>
                  <a:gd name="T24" fmla="*/ 531 w 845"/>
                  <a:gd name="T25" fmla="*/ 31 h 845"/>
                  <a:gd name="T26" fmla="*/ 491 w 845"/>
                  <a:gd name="T27" fmla="*/ 83 h 845"/>
                  <a:gd name="T28" fmla="*/ 428 w 845"/>
                  <a:gd name="T29" fmla="*/ 62 h 845"/>
                  <a:gd name="T30" fmla="*/ 399 w 845"/>
                  <a:gd name="T31" fmla="*/ 2 h 845"/>
                  <a:gd name="T32" fmla="*/ 307 w 845"/>
                  <a:gd name="T33" fmla="*/ 33 h 845"/>
                  <a:gd name="T34" fmla="*/ 301 w 845"/>
                  <a:gd name="T35" fmla="*/ 97 h 845"/>
                  <a:gd name="T36" fmla="*/ 258 w 845"/>
                  <a:gd name="T37" fmla="*/ 100 h 845"/>
                  <a:gd name="T38" fmla="*/ 205 w 845"/>
                  <a:gd name="T39" fmla="*/ 61 h 845"/>
                  <a:gd name="T40" fmla="*/ 138 w 845"/>
                  <a:gd name="T41" fmla="*/ 131 h 845"/>
                  <a:gd name="T42" fmla="*/ 162 w 845"/>
                  <a:gd name="T43" fmla="*/ 191 h 845"/>
                  <a:gd name="T44" fmla="*/ 118 w 845"/>
                  <a:gd name="T45" fmla="*/ 227 h 845"/>
                  <a:gd name="T46" fmla="*/ 53 w 845"/>
                  <a:gd name="T47" fmla="*/ 219 h 845"/>
                  <a:gd name="T48" fmla="*/ 30 w 845"/>
                  <a:gd name="T49" fmla="*/ 314 h 845"/>
                  <a:gd name="T50" fmla="*/ 83 w 845"/>
                  <a:gd name="T51" fmla="*/ 354 h 845"/>
                  <a:gd name="T52" fmla="*/ 62 w 845"/>
                  <a:gd name="T53" fmla="*/ 417 h 845"/>
                  <a:gd name="T54" fmla="*/ 1 w 845"/>
                  <a:gd name="T55" fmla="*/ 446 h 845"/>
                  <a:gd name="T56" fmla="*/ 32 w 845"/>
                  <a:gd name="T57" fmla="*/ 538 h 845"/>
                  <a:gd name="T58" fmla="*/ 100 w 845"/>
                  <a:gd name="T59" fmla="*/ 544 h 845"/>
                  <a:gd name="T60" fmla="*/ 103 w 845"/>
                  <a:gd name="T61" fmla="*/ 584 h 845"/>
                  <a:gd name="T62" fmla="*/ 61 w 845"/>
                  <a:gd name="T63" fmla="*/ 640 h 845"/>
                  <a:gd name="T64" fmla="*/ 131 w 845"/>
                  <a:gd name="T65" fmla="*/ 707 h 845"/>
                  <a:gd name="T66" fmla="*/ 196 w 845"/>
                  <a:gd name="T67" fmla="*/ 678 h 845"/>
                  <a:gd name="T68" fmla="*/ 229 w 845"/>
                  <a:gd name="T69" fmla="*/ 720 h 845"/>
                  <a:gd name="T70" fmla="*/ 219 w 845"/>
                  <a:gd name="T71" fmla="*/ 792 h 845"/>
                  <a:gd name="T72" fmla="*/ 313 w 845"/>
                  <a:gd name="T73" fmla="*/ 814 h 845"/>
                  <a:gd name="T74" fmla="*/ 356 w 845"/>
                  <a:gd name="T75" fmla="*/ 755 h 845"/>
                  <a:gd name="T76" fmla="*/ 415 w 845"/>
                  <a:gd name="T77" fmla="*/ 775 h 845"/>
                  <a:gd name="T78" fmla="*/ 446 w 845"/>
                  <a:gd name="T79" fmla="*/ 844 h 845"/>
                  <a:gd name="T80" fmla="*/ 537 w 845"/>
                  <a:gd name="T81" fmla="*/ 813 h 845"/>
                  <a:gd name="T82" fmla="*/ 543 w 845"/>
                  <a:gd name="T83" fmla="*/ 738 h 845"/>
                  <a:gd name="T84" fmla="*/ 580 w 845"/>
                  <a:gd name="T85" fmla="*/ 737 h 845"/>
                  <a:gd name="T86" fmla="*/ 640 w 845"/>
                  <a:gd name="T87" fmla="*/ 785 h 845"/>
                  <a:gd name="T88" fmla="*/ 707 w 845"/>
                  <a:gd name="T89" fmla="*/ 715 h 845"/>
                  <a:gd name="T90" fmla="*/ 676 w 845"/>
                  <a:gd name="T91" fmla="*/ 646 h 845"/>
                  <a:gd name="T92" fmla="*/ 716 w 845"/>
                  <a:gd name="T93" fmla="*/ 615 h 845"/>
                  <a:gd name="T94" fmla="*/ 792 w 845"/>
                  <a:gd name="T95" fmla="*/ 626 h 845"/>
                  <a:gd name="T96" fmla="*/ 606 w 845"/>
                  <a:gd name="T97" fmla="*/ 665 h 845"/>
                  <a:gd name="T98" fmla="*/ 244 w 845"/>
                  <a:gd name="T99" fmla="*/ 172 h 845"/>
                  <a:gd name="T100" fmla="*/ 606 w 845"/>
                  <a:gd name="T101" fmla="*/ 665 h 8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45" h="845">
                    <a:moveTo>
                      <a:pt x="823" y="555"/>
                    </a:moveTo>
                    <a:cubicBezTo>
                      <a:pt x="826" y="546"/>
                      <a:pt x="823" y="536"/>
                      <a:pt x="814" y="532"/>
                    </a:cubicBezTo>
                    <a:cubicBezTo>
                      <a:pt x="764" y="508"/>
                      <a:pt x="764" y="508"/>
                      <a:pt x="764" y="508"/>
                    </a:cubicBezTo>
                    <a:cubicBezTo>
                      <a:pt x="757" y="504"/>
                      <a:pt x="753" y="496"/>
                      <a:pt x="754" y="488"/>
                    </a:cubicBezTo>
                    <a:cubicBezTo>
                      <a:pt x="757" y="474"/>
                      <a:pt x="759" y="460"/>
                      <a:pt x="761" y="446"/>
                    </a:cubicBezTo>
                    <a:cubicBezTo>
                      <a:pt x="761" y="438"/>
                      <a:pt x="767" y="431"/>
                      <a:pt x="775" y="430"/>
                    </a:cubicBezTo>
                    <a:cubicBezTo>
                      <a:pt x="829" y="420"/>
                      <a:pt x="829" y="420"/>
                      <a:pt x="829" y="420"/>
                    </a:cubicBezTo>
                    <a:cubicBezTo>
                      <a:pt x="838" y="418"/>
                      <a:pt x="845" y="409"/>
                      <a:pt x="843" y="399"/>
                    </a:cubicBezTo>
                    <a:cubicBezTo>
                      <a:pt x="832" y="323"/>
                      <a:pt x="832" y="323"/>
                      <a:pt x="832" y="323"/>
                    </a:cubicBezTo>
                    <a:cubicBezTo>
                      <a:pt x="830" y="313"/>
                      <a:pt x="822" y="307"/>
                      <a:pt x="812" y="308"/>
                    </a:cubicBezTo>
                    <a:cubicBezTo>
                      <a:pt x="760" y="313"/>
                      <a:pt x="760" y="313"/>
                      <a:pt x="760" y="313"/>
                    </a:cubicBezTo>
                    <a:cubicBezTo>
                      <a:pt x="752" y="314"/>
                      <a:pt x="744" y="309"/>
                      <a:pt x="741" y="301"/>
                    </a:cubicBezTo>
                    <a:cubicBezTo>
                      <a:pt x="739" y="295"/>
                      <a:pt x="737" y="289"/>
                      <a:pt x="734" y="283"/>
                    </a:cubicBezTo>
                    <a:cubicBezTo>
                      <a:pt x="731" y="276"/>
                      <a:pt x="733" y="267"/>
                      <a:pt x="740" y="262"/>
                    </a:cubicBezTo>
                    <a:cubicBezTo>
                      <a:pt x="781" y="229"/>
                      <a:pt x="781" y="229"/>
                      <a:pt x="781" y="229"/>
                    </a:cubicBezTo>
                    <a:cubicBezTo>
                      <a:pt x="789" y="223"/>
                      <a:pt x="790" y="213"/>
                      <a:pt x="785" y="205"/>
                    </a:cubicBezTo>
                    <a:cubicBezTo>
                      <a:pt x="739" y="142"/>
                      <a:pt x="739" y="142"/>
                      <a:pt x="739" y="142"/>
                    </a:cubicBezTo>
                    <a:cubicBezTo>
                      <a:pt x="733" y="135"/>
                      <a:pt x="722" y="133"/>
                      <a:pt x="714" y="138"/>
                    </a:cubicBezTo>
                    <a:cubicBezTo>
                      <a:pt x="672" y="167"/>
                      <a:pt x="672" y="167"/>
                      <a:pt x="672" y="167"/>
                    </a:cubicBezTo>
                    <a:cubicBezTo>
                      <a:pt x="666" y="171"/>
                      <a:pt x="657" y="170"/>
                      <a:pt x="650" y="165"/>
                    </a:cubicBezTo>
                    <a:cubicBezTo>
                      <a:pt x="642" y="157"/>
                      <a:pt x="633" y="150"/>
                      <a:pt x="623" y="143"/>
                    </a:cubicBezTo>
                    <a:cubicBezTo>
                      <a:pt x="617" y="138"/>
                      <a:pt x="614" y="130"/>
                      <a:pt x="617" y="122"/>
                    </a:cubicBezTo>
                    <a:cubicBezTo>
                      <a:pt x="635" y="76"/>
                      <a:pt x="635" y="76"/>
                      <a:pt x="635" y="76"/>
                    </a:cubicBezTo>
                    <a:cubicBezTo>
                      <a:pt x="639" y="67"/>
                      <a:pt x="634" y="57"/>
                      <a:pt x="626" y="53"/>
                    </a:cubicBezTo>
                    <a:cubicBezTo>
                      <a:pt x="555" y="22"/>
                      <a:pt x="555" y="22"/>
                      <a:pt x="555" y="22"/>
                    </a:cubicBezTo>
                    <a:cubicBezTo>
                      <a:pt x="546" y="19"/>
                      <a:pt x="536" y="22"/>
                      <a:pt x="531" y="31"/>
                    </a:cubicBezTo>
                    <a:cubicBezTo>
                      <a:pt x="511" y="74"/>
                      <a:pt x="511" y="74"/>
                      <a:pt x="511" y="74"/>
                    </a:cubicBezTo>
                    <a:cubicBezTo>
                      <a:pt x="507" y="81"/>
                      <a:pt x="499" y="85"/>
                      <a:pt x="491" y="83"/>
                    </a:cubicBezTo>
                    <a:cubicBezTo>
                      <a:pt x="475" y="80"/>
                      <a:pt x="460" y="78"/>
                      <a:pt x="444" y="77"/>
                    </a:cubicBezTo>
                    <a:cubicBezTo>
                      <a:pt x="436" y="76"/>
                      <a:pt x="429" y="70"/>
                      <a:pt x="428" y="62"/>
                    </a:cubicBezTo>
                    <a:cubicBezTo>
                      <a:pt x="419" y="16"/>
                      <a:pt x="419" y="16"/>
                      <a:pt x="419" y="16"/>
                    </a:cubicBezTo>
                    <a:cubicBezTo>
                      <a:pt x="417" y="7"/>
                      <a:pt x="408" y="0"/>
                      <a:pt x="399" y="2"/>
                    </a:cubicBezTo>
                    <a:cubicBezTo>
                      <a:pt x="322" y="13"/>
                      <a:pt x="322" y="13"/>
                      <a:pt x="322" y="13"/>
                    </a:cubicBezTo>
                    <a:cubicBezTo>
                      <a:pt x="313" y="15"/>
                      <a:pt x="306" y="23"/>
                      <a:pt x="307" y="33"/>
                    </a:cubicBezTo>
                    <a:cubicBezTo>
                      <a:pt x="312" y="78"/>
                      <a:pt x="312" y="78"/>
                      <a:pt x="312" y="78"/>
                    </a:cubicBezTo>
                    <a:cubicBezTo>
                      <a:pt x="313" y="86"/>
                      <a:pt x="308" y="94"/>
                      <a:pt x="301" y="97"/>
                    </a:cubicBezTo>
                    <a:cubicBezTo>
                      <a:pt x="293" y="99"/>
                      <a:pt x="286" y="102"/>
                      <a:pt x="279" y="106"/>
                    </a:cubicBezTo>
                    <a:cubicBezTo>
                      <a:pt x="272" y="109"/>
                      <a:pt x="263" y="107"/>
                      <a:pt x="258" y="100"/>
                    </a:cubicBezTo>
                    <a:cubicBezTo>
                      <a:pt x="229" y="65"/>
                      <a:pt x="229" y="65"/>
                      <a:pt x="229" y="65"/>
                    </a:cubicBezTo>
                    <a:cubicBezTo>
                      <a:pt x="223" y="57"/>
                      <a:pt x="213" y="56"/>
                      <a:pt x="205" y="61"/>
                    </a:cubicBezTo>
                    <a:cubicBezTo>
                      <a:pt x="143" y="107"/>
                      <a:pt x="143" y="107"/>
                      <a:pt x="143" y="107"/>
                    </a:cubicBezTo>
                    <a:cubicBezTo>
                      <a:pt x="135" y="113"/>
                      <a:pt x="133" y="124"/>
                      <a:pt x="138" y="131"/>
                    </a:cubicBezTo>
                    <a:cubicBezTo>
                      <a:pt x="164" y="169"/>
                      <a:pt x="164" y="169"/>
                      <a:pt x="164" y="169"/>
                    </a:cubicBezTo>
                    <a:cubicBezTo>
                      <a:pt x="168" y="176"/>
                      <a:pt x="168" y="185"/>
                      <a:pt x="162" y="191"/>
                    </a:cubicBezTo>
                    <a:cubicBezTo>
                      <a:pt x="154" y="201"/>
                      <a:pt x="146" y="210"/>
                      <a:pt x="139" y="220"/>
                    </a:cubicBezTo>
                    <a:cubicBezTo>
                      <a:pt x="135" y="227"/>
                      <a:pt x="126" y="230"/>
                      <a:pt x="118" y="227"/>
                    </a:cubicBezTo>
                    <a:cubicBezTo>
                      <a:pt x="76" y="210"/>
                      <a:pt x="76" y="210"/>
                      <a:pt x="76" y="210"/>
                    </a:cubicBezTo>
                    <a:cubicBezTo>
                      <a:pt x="67" y="207"/>
                      <a:pt x="57" y="211"/>
                      <a:pt x="53" y="219"/>
                    </a:cubicBezTo>
                    <a:cubicBezTo>
                      <a:pt x="22" y="290"/>
                      <a:pt x="22" y="290"/>
                      <a:pt x="22" y="290"/>
                    </a:cubicBezTo>
                    <a:cubicBezTo>
                      <a:pt x="18" y="299"/>
                      <a:pt x="22" y="309"/>
                      <a:pt x="30" y="314"/>
                    </a:cubicBezTo>
                    <a:cubicBezTo>
                      <a:pt x="73" y="334"/>
                      <a:pt x="73" y="334"/>
                      <a:pt x="73" y="334"/>
                    </a:cubicBezTo>
                    <a:cubicBezTo>
                      <a:pt x="80" y="338"/>
                      <a:pt x="84" y="346"/>
                      <a:pt x="83" y="354"/>
                    </a:cubicBezTo>
                    <a:cubicBezTo>
                      <a:pt x="80" y="369"/>
                      <a:pt x="78" y="385"/>
                      <a:pt x="77" y="401"/>
                    </a:cubicBezTo>
                    <a:cubicBezTo>
                      <a:pt x="76" y="409"/>
                      <a:pt x="70" y="416"/>
                      <a:pt x="62" y="417"/>
                    </a:cubicBezTo>
                    <a:cubicBezTo>
                      <a:pt x="16" y="426"/>
                      <a:pt x="16" y="426"/>
                      <a:pt x="16" y="426"/>
                    </a:cubicBezTo>
                    <a:cubicBezTo>
                      <a:pt x="6" y="428"/>
                      <a:pt x="0" y="437"/>
                      <a:pt x="1" y="446"/>
                    </a:cubicBezTo>
                    <a:cubicBezTo>
                      <a:pt x="13" y="523"/>
                      <a:pt x="13" y="523"/>
                      <a:pt x="13" y="523"/>
                    </a:cubicBezTo>
                    <a:cubicBezTo>
                      <a:pt x="14" y="532"/>
                      <a:pt x="23" y="539"/>
                      <a:pt x="32" y="538"/>
                    </a:cubicBezTo>
                    <a:cubicBezTo>
                      <a:pt x="82" y="532"/>
                      <a:pt x="82" y="532"/>
                      <a:pt x="82" y="532"/>
                    </a:cubicBezTo>
                    <a:cubicBezTo>
                      <a:pt x="89" y="532"/>
                      <a:pt x="97" y="536"/>
                      <a:pt x="100" y="544"/>
                    </a:cubicBezTo>
                    <a:cubicBezTo>
                      <a:pt x="102" y="550"/>
                      <a:pt x="105" y="556"/>
                      <a:pt x="108" y="563"/>
                    </a:cubicBezTo>
                    <a:cubicBezTo>
                      <a:pt x="112" y="570"/>
                      <a:pt x="110" y="579"/>
                      <a:pt x="103" y="584"/>
                    </a:cubicBezTo>
                    <a:cubicBezTo>
                      <a:pt x="64" y="615"/>
                      <a:pt x="64" y="615"/>
                      <a:pt x="64" y="615"/>
                    </a:cubicBezTo>
                    <a:cubicBezTo>
                      <a:pt x="57" y="621"/>
                      <a:pt x="55" y="632"/>
                      <a:pt x="61" y="640"/>
                    </a:cubicBezTo>
                    <a:cubicBezTo>
                      <a:pt x="107" y="702"/>
                      <a:pt x="107" y="702"/>
                      <a:pt x="107" y="702"/>
                    </a:cubicBezTo>
                    <a:cubicBezTo>
                      <a:pt x="112" y="710"/>
                      <a:pt x="123" y="712"/>
                      <a:pt x="131" y="707"/>
                    </a:cubicBezTo>
                    <a:cubicBezTo>
                      <a:pt x="175" y="677"/>
                      <a:pt x="175" y="677"/>
                      <a:pt x="175" y="677"/>
                    </a:cubicBezTo>
                    <a:cubicBezTo>
                      <a:pt x="181" y="673"/>
                      <a:pt x="190" y="673"/>
                      <a:pt x="196" y="678"/>
                    </a:cubicBezTo>
                    <a:cubicBezTo>
                      <a:pt x="204" y="686"/>
                      <a:pt x="213" y="693"/>
                      <a:pt x="222" y="699"/>
                    </a:cubicBezTo>
                    <a:cubicBezTo>
                      <a:pt x="229" y="704"/>
                      <a:pt x="232" y="712"/>
                      <a:pt x="229" y="720"/>
                    </a:cubicBezTo>
                    <a:cubicBezTo>
                      <a:pt x="209" y="769"/>
                      <a:pt x="209" y="769"/>
                      <a:pt x="209" y="769"/>
                    </a:cubicBezTo>
                    <a:cubicBezTo>
                      <a:pt x="206" y="778"/>
                      <a:pt x="210" y="788"/>
                      <a:pt x="219" y="792"/>
                    </a:cubicBezTo>
                    <a:cubicBezTo>
                      <a:pt x="290" y="823"/>
                      <a:pt x="290" y="823"/>
                      <a:pt x="290" y="823"/>
                    </a:cubicBezTo>
                    <a:cubicBezTo>
                      <a:pt x="299" y="827"/>
                      <a:pt x="309" y="823"/>
                      <a:pt x="313" y="814"/>
                    </a:cubicBezTo>
                    <a:cubicBezTo>
                      <a:pt x="337" y="765"/>
                      <a:pt x="337" y="765"/>
                      <a:pt x="337" y="765"/>
                    </a:cubicBezTo>
                    <a:cubicBezTo>
                      <a:pt x="341" y="758"/>
                      <a:pt x="348" y="754"/>
                      <a:pt x="356" y="755"/>
                    </a:cubicBezTo>
                    <a:cubicBezTo>
                      <a:pt x="370" y="758"/>
                      <a:pt x="384" y="760"/>
                      <a:pt x="399" y="760"/>
                    </a:cubicBezTo>
                    <a:cubicBezTo>
                      <a:pt x="407" y="761"/>
                      <a:pt x="413" y="767"/>
                      <a:pt x="415" y="775"/>
                    </a:cubicBezTo>
                    <a:cubicBezTo>
                      <a:pt x="425" y="829"/>
                      <a:pt x="425" y="829"/>
                      <a:pt x="425" y="829"/>
                    </a:cubicBezTo>
                    <a:cubicBezTo>
                      <a:pt x="427" y="839"/>
                      <a:pt x="436" y="845"/>
                      <a:pt x="446" y="844"/>
                    </a:cubicBezTo>
                    <a:cubicBezTo>
                      <a:pt x="522" y="832"/>
                      <a:pt x="522" y="832"/>
                      <a:pt x="522" y="832"/>
                    </a:cubicBezTo>
                    <a:cubicBezTo>
                      <a:pt x="532" y="831"/>
                      <a:pt x="538" y="822"/>
                      <a:pt x="537" y="813"/>
                    </a:cubicBezTo>
                    <a:cubicBezTo>
                      <a:pt x="531" y="757"/>
                      <a:pt x="531" y="757"/>
                      <a:pt x="531" y="757"/>
                    </a:cubicBezTo>
                    <a:cubicBezTo>
                      <a:pt x="530" y="749"/>
                      <a:pt x="535" y="741"/>
                      <a:pt x="543" y="738"/>
                    </a:cubicBezTo>
                    <a:cubicBezTo>
                      <a:pt x="548" y="736"/>
                      <a:pt x="553" y="734"/>
                      <a:pt x="559" y="732"/>
                    </a:cubicBezTo>
                    <a:cubicBezTo>
                      <a:pt x="566" y="729"/>
                      <a:pt x="575" y="731"/>
                      <a:pt x="580" y="737"/>
                    </a:cubicBezTo>
                    <a:cubicBezTo>
                      <a:pt x="616" y="782"/>
                      <a:pt x="616" y="782"/>
                      <a:pt x="616" y="782"/>
                    </a:cubicBezTo>
                    <a:cubicBezTo>
                      <a:pt x="622" y="789"/>
                      <a:pt x="632" y="791"/>
                      <a:pt x="640" y="785"/>
                    </a:cubicBezTo>
                    <a:cubicBezTo>
                      <a:pt x="702" y="739"/>
                      <a:pt x="702" y="739"/>
                      <a:pt x="702" y="739"/>
                    </a:cubicBezTo>
                    <a:cubicBezTo>
                      <a:pt x="710" y="734"/>
                      <a:pt x="712" y="723"/>
                      <a:pt x="707" y="715"/>
                    </a:cubicBezTo>
                    <a:cubicBezTo>
                      <a:pt x="675" y="667"/>
                      <a:pt x="675" y="667"/>
                      <a:pt x="675" y="667"/>
                    </a:cubicBezTo>
                    <a:cubicBezTo>
                      <a:pt x="670" y="661"/>
                      <a:pt x="671" y="652"/>
                      <a:pt x="676" y="646"/>
                    </a:cubicBezTo>
                    <a:cubicBezTo>
                      <a:pt x="683" y="638"/>
                      <a:pt x="689" y="630"/>
                      <a:pt x="695" y="621"/>
                    </a:cubicBezTo>
                    <a:cubicBezTo>
                      <a:pt x="700" y="615"/>
                      <a:pt x="709" y="612"/>
                      <a:pt x="716" y="615"/>
                    </a:cubicBezTo>
                    <a:cubicBezTo>
                      <a:pt x="769" y="636"/>
                      <a:pt x="769" y="636"/>
                      <a:pt x="769" y="636"/>
                    </a:cubicBezTo>
                    <a:cubicBezTo>
                      <a:pt x="778" y="639"/>
                      <a:pt x="788" y="635"/>
                      <a:pt x="792" y="626"/>
                    </a:cubicBezTo>
                    <a:lnTo>
                      <a:pt x="823" y="555"/>
                    </a:lnTo>
                    <a:close/>
                    <a:moveTo>
                      <a:pt x="606" y="665"/>
                    </a:moveTo>
                    <a:cubicBezTo>
                      <a:pt x="470" y="765"/>
                      <a:pt x="278" y="736"/>
                      <a:pt x="178" y="599"/>
                    </a:cubicBezTo>
                    <a:cubicBezTo>
                      <a:pt x="79" y="463"/>
                      <a:pt x="108" y="272"/>
                      <a:pt x="244" y="172"/>
                    </a:cubicBezTo>
                    <a:cubicBezTo>
                      <a:pt x="380" y="72"/>
                      <a:pt x="571" y="102"/>
                      <a:pt x="671" y="238"/>
                    </a:cubicBezTo>
                    <a:cubicBezTo>
                      <a:pt x="771" y="374"/>
                      <a:pt x="742" y="565"/>
                      <a:pt x="606" y="665"/>
                    </a:cubicBez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2" name="Freeform 65"/>
              <p:cNvSpPr>
                <a:spLocks noEditPoints="1"/>
              </p:cNvSpPr>
              <p:nvPr/>
            </p:nvSpPr>
            <p:spPr bwMode="auto">
              <a:xfrm>
                <a:off x="5458953" y="2550046"/>
                <a:ext cx="1333564" cy="1335193"/>
              </a:xfrm>
              <a:custGeom>
                <a:avLst/>
                <a:gdLst>
                  <a:gd name="T0" fmla="*/ 592 w 692"/>
                  <a:gd name="T1" fmla="*/ 166 h 693"/>
                  <a:gd name="T2" fmla="*/ 165 w 692"/>
                  <a:gd name="T3" fmla="*/ 100 h 693"/>
                  <a:gd name="T4" fmla="*/ 99 w 692"/>
                  <a:gd name="T5" fmla="*/ 527 h 693"/>
                  <a:gd name="T6" fmla="*/ 527 w 692"/>
                  <a:gd name="T7" fmla="*/ 593 h 693"/>
                  <a:gd name="T8" fmla="*/ 592 w 692"/>
                  <a:gd name="T9" fmla="*/ 166 h 693"/>
                  <a:gd name="T10" fmla="*/ 512 w 692"/>
                  <a:gd name="T11" fmla="*/ 573 h 693"/>
                  <a:gd name="T12" fmla="*/ 119 w 692"/>
                  <a:gd name="T13" fmla="*/ 513 h 693"/>
                  <a:gd name="T14" fmla="*/ 180 w 692"/>
                  <a:gd name="T15" fmla="*/ 120 h 693"/>
                  <a:gd name="T16" fmla="*/ 573 w 692"/>
                  <a:gd name="T17" fmla="*/ 180 h 693"/>
                  <a:gd name="T18" fmla="*/ 512 w 692"/>
                  <a:gd name="T19" fmla="*/ 573 h 6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2" h="693">
                    <a:moveTo>
                      <a:pt x="592" y="166"/>
                    </a:moveTo>
                    <a:cubicBezTo>
                      <a:pt x="492" y="30"/>
                      <a:pt x="301" y="0"/>
                      <a:pt x="165" y="100"/>
                    </a:cubicBezTo>
                    <a:cubicBezTo>
                      <a:pt x="29" y="200"/>
                      <a:pt x="0" y="391"/>
                      <a:pt x="99" y="527"/>
                    </a:cubicBezTo>
                    <a:cubicBezTo>
                      <a:pt x="199" y="664"/>
                      <a:pt x="391" y="693"/>
                      <a:pt x="527" y="593"/>
                    </a:cubicBezTo>
                    <a:cubicBezTo>
                      <a:pt x="663" y="493"/>
                      <a:pt x="692" y="302"/>
                      <a:pt x="592" y="166"/>
                    </a:cubicBezTo>
                    <a:close/>
                    <a:moveTo>
                      <a:pt x="512" y="573"/>
                    </a:moveTo>
                    <a:cubicBezTo>
                      <a:pt x="387" y="665"/>
                      <a:pt x="211" y="638"/>
                      <a:pt x="119" y="513"/>
                    </a:cubicBezTo>
                    <a:cubicBezTo>
                      <a:pt x="27" y="388"/>
                      <a:pt x="54" y="212"/>
                      <a:pt x="180" y="120"/>
                    </a:cubicBezTo>
                    <a:cubicBezTo>
                      <a:pt x="305" y="28"/>
                      <a:pt x="481" y="55"/>
                      <a:pt x="573" y="180"/>
                    </a:cubicBezTo>
                    <a:cubicBezTo>
                      <a:pt x="664" y="305"/>
                      <a:pt x="637" y="481"/>
                      <a:pt x="512" y="573"/>
                    </a:cubicBezTo>
                    <a:close/>
                  </a:path>
                </a:pathLst>
              </a:custGeom>
              <a:solidFill>
                <a:schemeClr val="accent1">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3" name="Freeform 68"/>
              <p:cNvSpPr>
                <a:spLocks noEditPoints="1"/>
              </p:cNvSpPr>
              <p:nvPr/>
            </p:nvSpPr>
            <p:spPr bwMode="auto">
              <a:xfrm>
                <a:off x="5511089" y="2604627"/>
                <a:ext cx="1226846" cy="1226845"/>
              </a:xfrm>
              <a:custGeom>
                <a:avLst/>
                <a:gdLst>
                  <a:gd name="T0" fmla="*/ 546 w 637"/>
                  <a:gd name="T1" fmla="*/ 152 h 637"/>
                  <a:gd name="T2" fmla="*/ 153 w 637"/>
                  <a:gd name="T3" fmla="*/ 92 h 637"/>
                  <a:gd name="T4" fmla="*/ 92 w 637"/>
                  <a:gd name="T5" fmla="*/ 485 h 637"/>
                  <a:gd name="T6" fmla="*/ 485 w 637"/>
                  <a:gd name="T7" fmla="*/ 545 h 637"/>
                  <a:gd name="T8" fmla="*/ 546 w 637"/>
                  <a:gd name="T9" fmla="*/ 152 h 637"/>
                  <a:gd name="T10" fmla="*/ 450 w 637"/>
                  <a:gd name="T11" fmla="*/ 497 h 637"/>
                  <a:gd name="T12" fmla="*/ 141 w 637"/>
                  <a:gd name="T13" fmla="*/ 449 h 637"/>
                  <a:gd name="T14" fmla="*/ 188 w 637"/>
                  <a:gd name="T15" fmla="*/ 140 h 637"/>
                  <a:gd name="T16" fmla="*/ 497 w 637"/>
                  <a:gd name="T17" fmla="*/ 188 h 637"/>
                  <a:gd name="T18" fmla="*/ 450 w 637"/>
                  <a:gd name="T19" fmla="*/ 497 h 6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7" h="637">
                    <a:moveTo>
                      <a:pt x="546" y="152"/>
                    </a:moveTo>
                    <a:cubicBezTo>
                      <a:pt x="454" y="27"/>
                      <a:pt x="278" y="0"/>
                      <a:pt x="153" y="92"/>
                    </a:cubicBezTo>
                    <a:cubicBezTo>
                      <a:pt x="27" y="184"/>
                      <a:pt x="0" y="360"/>
                      <a:pt x="92" y="485"/>
                    </a:cubicBezTo>
                    <a:cubicBezTo>
                      <a:pt x="184" y="610"/>
                      <a:pt x="360" y="637"/>
                      <a:pt x="485" y="545"/>
                    </a:cubicBezTo>
                    <a:cubicBezTo>
                      <a:pt x="610" y="453"/>
                      <a:pt x="637" y="277"/>
                      <a:pt x="546" y="152"/>
                    </a:cubicBezTo>
                    <a:close/>
                    <a:moveTo>
                      <a:pt x="450" y="497"/>
                    </a:moveTo>
                    <a:cubicBezTo>
                      <a:pt x="351" y="569"/>
                      <a:pt x="213" y="548"/>
                      <a:pt x="141" y="449"/>
                    </a:cubicBezTo>
                    <a:cubicBezTo>
                      <a:pt x="69" y="351"/>
                      <a:pt x="90" y="213"/>
                      <a:pt x="188" y="140"/>
                    </a:cubicBezTo>
                    <a:cubicBezTo>
                      <a:pt x="287" y="68"/>
                      <a:pt x="425" y="90"/>
                      <a:pt x="497" y="188"/>
                    </a:cubicBezTo>
                    <a:cubicBezTo>
                      <a:pt x="569" y="286"/>
                      <a:pt x="548" y="424"/>
                      <a:pt x="450" y="49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 name="Freeform 74"/>
              <p:cNvSpPr>
                <a:spLocks noEditPoints="1"/>
              </p:cNvSpPr>
              <p:nvPr/>
            </p:nvSpPr>
            <p:spPr bwMode="auto">
              <a:xfrm>
                <a:off x="4000750" y="5640785"/>
                <a:ext cx="943351" cy="943351"/>
              </a:xfrm>
              <a:custGeom>
                <a:avLst/>
                <a:gdLst>
                  <a:gd name="T0" fmla="*/ 472 w 490"/>
                  <a:gd name="T1" fmla="*/ 309 h 490"/>
                  <a:gd name="T2" fmla="*/ 438 w 490"/>
                  <a:gd name="T3" fmla="*/ 283 h 490"/>
                  <a:gd name="T4" fmla="*/ 450 w 490"/>
                  <a:gd name="T5" fmla="*/ 249 h 490"/>
                  <a:gd name="T6" fmla="*/ 489 w 490"/>
                  <a:gd name="T7" fmla="*/ 232 h 490"/>
                  <a:gd name="T8" fmla="*/ 471 w 490"/>
                  <a:gd name="T9" fmla="*/ 179 h 490"/>
                  <a:gd name="T10" fmla="*/ 430 w 490"/>
                  <a:gd name="T11" fmla="*/ 175 h 490"/>
                  <a:gd name="T12" fmla="*/ 429 w 490"/>
                  <a:gd name="T13" fmla="*/ 152 h 490"/>
                  <a:gd name="T14" fmla="*/ 455 w 490"/>
                  <a:gd name="T15" fmla="*/ 119 h 490"/>
                  <a:gd name="T16" fmla="*/ 415 w 490"/>
                  <a:gd name="T17" fmla="*/ 80 h 490"/>
                  <a:gd name="T18" fmla="*/ 377 w 490"/>
                  <a:gd name="T19" fmla="*/ 96 h 490"/>
                  <a:gd name="T20" fmla="*/ 358 w 490"/>
                  <a:gd name="T21" fmla="*/ 71 h 490"/>
                  <a:gd name="T22" fmla="*/ 363 w 490"/>
                  <a:gd name="T23" fmla="*/ 31 h 490"/>
                  <a:gd name="T24" fmla="*/ 308 w 490"/>
                  <a:gd name="T25" fmla="*/ 18 h 490"/>
                  <a:gd name="T26" fmla="*/ 285 w 490"/>
                  <a:gd name="T27" fmla="*/ 48 h 490"/>
                  <a:gd name="T28" fmla="*/ 248 w 490"/>
                  <a:gd name="T29" fmla="*/ 36 h 490"/>
                  <a:gd name="T30" fmla="*/ 232 w 490"/>
                  <a:gd name="T31" fmla="*/ 1 h 490"/>
                  <a:gd name="T32" fmla="*/ 178 w 490"/>
                  <a:gd name="T33" fmla="*/ 19 h 490"/>
                  <a:gd name="T34" fmla="*/ 175 w 490"/>
                  <a:gd name="T35" fmla="*/ 56 h 490"/>
                  <a:gd name="T36" fmla="*/ 150 w 490"/>
                  <a:gd name="T37" fmla="*/ 58 h 490"/>
                  <a:gd name="T38" fmla="*/ 119 w 490"/>
                  <a:gd name="T39" fmla="*/ 36 h 490"/>
                  <a:gd name="T40" fmla="*/ 80 w 490"/>
                  <a:gd name="T41" fmla="*/ 76 h 490"/>
                  <a:gd name="T42" fmla="*/ 94 w 490"/>
                  <a:gd name="T43" fmla="*/ 111 h 490"/>
                  <a:gd name="T44" fmla="*/ 69 w 490"/>
                  <a:gd name="T45" fmla="*/ 131 h 490"/>
                  <a:gd name="T46" fmla="*/ 31 w 490"/>
                  <a:gd name="T47" fmla="*/ 127 h 490"/>
                  <a:gd name="T48" fmla="*/ 18 w 490"/>
                  <a:gd name="T49" fmla="*/ 182 h 490"/>
                  <a:gd name="T50" fmla="*/ 48 w 490"/>
                  <a:gd name="T51" fmla="*/ 205 h 490"/>
                  <a:gd name="T52" fmla="*/ 36 w 490"/>
                  <a:gd name="T53" fmla="*/ 242 h 490"/>
                  <a:gd name="T54" fmla="*/ 1 w 490"/>
                  <a:gd name="T55" fmla="*/ 259 h 490"/>
                  <a:gd name="T56" fmla="*/ 19 w 490"/>
                  <a:gd name="T57" fmla="*/ 312 h 490"/>
                  <a:gd name="T58" fmla="*/ 58 w 490"/>
                  <a:gd name="T59" fmla="*/ 315 h 490"/>
                  <a:gd name="T60" fmla="*/ 60 w 490"/>
                  <a:gd name="T61" fmla="*/ 339 h 490"/>
                  <a:gd name="T62" fmla="*/ 36 w 490"/>
                  <a:gd name="T63" fmla="*/ 371 h 490"/>
                  <a:gd name="T64" fmla="*/ 76 w 490"/>
                  <a:gd name="T65" fmla="*/ 410 h 490"/>
                  <a:gd name="T66" fmla="*/ 114 w 490"/>
                  <a:gd name="T67" fmla="*/ 394 h 490"/>
                  <a:gd name="T68" fmla="*/ 133 w 490"/>
                  <a:gd name="T69" fmla="*/ 418 h 490"/>
                  <a:gd name="T70" fmla="*/ 127 w 490"/>
                  <a:gd name="T71" fmla="*/ 459 h 490"/>
                  <a:gd name="T72" fmla="*/ 182 w 490"/>
                  <a:gd name="T73" fmla="*/ 472 h 490"/>
                  <a:gd name="T74" fmla="*/ 207 w 490"/>
                  <a:gd name="T75" fmla="*/ 438 h 490"/>
                  <a:gd name="T76" fmla="*/ 241 w 490"/>
                  <a:gd name="T77" fmla="*/ 449 h 490"/>
                  <a:gd name="T78" fmla="*/ 259 w 490"/>
                  <a:gd name="T79" fmla="*/ 489 h 490"/>
                  <a:gd name="T80" fmla="*/ 312 w 490"/>
                  <a:gd name="T81" fmla="*/ 472 h 490"/>
                  <a:gd name="T82" fmla="*/ 315 w 490"/>
                  <a:gd name="T83" fmla="*/ 428 h 490"/>
                  <a:gd name="T84" fmla="*/ 336 w 490"/>
                  <a:gd name="T85" fmla="*/ 427 h 490"/>
                  <a:gd name="T86" fmla="*/ 371 w 490"/>
                  <a:gd name="T87" fmla="*/ 455 h 490"/>
                  <a:gd name="T88" fmla="*/ 410 w 490"/>
                  <a:gd name="T89" fmla="*/ 415 h 490"/>
                  <a:gd name="T90" fmla="*/ 392 w 490"/>
                  <a:gd name="T91" fmla="*/ 375 h 490"/>
                  <a:gd name="T92" fmla="*/ 416 w 490"/>
                  <a:gd name="T93" fmla="*/ 357 h 490"/>
                  <a:gd name="T94" fmla="*/ 459 w 490"/>
                  <a:gd name="T95" fmla="*/ 363 h 490"/>
                  <a:gd name="T96" fmla="*/ 352 w 490"/>
                  <a:gd name="T97" fmla="*/ 386 h 490"/>
                  <a:gd name="T98" fmla="*/ 142 w 490"/>
                  <a:gd name="T99" fmla="*/ 100 h 490"/>
                  <a:gd name="T100" fmla="*/ 352 w 490"/>
                  <a:gd name="T101" fmla="*/ 386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90" h="490">
                    <a:moveTo>
                      <a:pt x="477" y="322"/>
                    </a:moveTo>
                    <a:cubicBezTo>
                      <a:pt x="479" y="317"/>
                      <a:pt x="477" y="311"/>
                      <a:pt x="472" y="309"/>
                    </a:cubicBezTo>
                    <a:cubicBezTo>
                      <a:pt x="443" y="295"/>
                      <a:pt x="443" y="295"/>
                      <a:pt x="443" y="295"/>
                    </a:cubicBezTo>
                    <a:cubicBezTo>
                      <a:pt x="439" y="293"/>
                      <a:pt x="437" y="288"/>
                      <a:pt x="438" y="283"/>
                    </a:cubicBezTo>
                    <a:cubicBezTo>
                      <a:pt x="439" y="275"/>
                      <a:pt x="441" y="267"/>
                      <a:pt x="441" y="259"/>
                    </a:cubicBezTo>
                    <a:cubicBezTo>
                      <a:pt x="442" y="254"/>
                      <a:pt x="445" y="250"/>
                      <a:pt x="450" y="249"/>
                    </a:cubicBezTo>
                    <a:cubicBezTo>
                      <a:pt x="481" y="243"/>
                      <a:pt x="481" y="243"/>
                      <a:pt x="481" y="243"/>
                    </a:cubicBezTo>
                    <a:cubicBezTo>
                      <a:pt x="486" y="242"/>
                      <a:pt x="490" y="237"/>
                      <a:pt x="489" y="232"/>
                    </a:cubicBezTo>
                    <a:cubicBezTo>
                      <a:pt x="483" y="187"/>
                      <a:pt x="483" y="187"/>
                      <a:pt x="483" y="187"/>
                    </a:cubicBezTo>
                    <a:cubicBezTo>
                      <a:pt x="482" y="182"/>
                      <a:pt x="477" y="178"/>
                      <a:pt x="471" y="179"/>
                    </a:cubicBezTo>
                    <a:cubicBezTo>
                      <a:pt x="441" y="182"/>
                      <a:pt x="441" y="182"/>
                      <a:pt x="441" y="182"/>
                    </a:cubicBezTo>
                    <a:cubicBezTo>
                      <a:pt x="436" y="182"/>
                      <a:pt x="432" y="179"/>
                      <a:pt x="430" y="175"/>
                    </a:cubicBezTo>
                    <a:cubicBezTo>
                      <a:pt x="429" y="171"/>
                      <a:pt x="428" y="168"/>
                      <a:pt x="426" y="164"/>
                    </a:cubicBezTo>
                    <a:cubicBezTo>
                      <a:pt x="424" y="160"/>
                      <a:pt x="426" y="155"/>
                      <a:pt x="429" y="152"/>
                    </a:cubicBezTo>
                    <a:cubicBezTo>
                      <a:pt x="453" y="133"/>
                      <a:pt x="453" y="133"/>
                      <a:pt x="453" y="133"/>
                    </a:cubicBezTo>
                    <a:cubicBezTo>
                      <a:pt x="458" y="130"/>
                      <a:pt x="458" y="123"/>
                      <a:pt x="455" y="119"/>
                    </a:cubicBezTo>
                    <a:cubicBezTo>
                      <a:pt x="429" y="83"/>
                      <a:pt x="429" y="83"/>
                      <a:pt x="429" y="83"/>
                    </a:cubicBezTo>
                    <a:cubicBezTo>
                      <a:pt x="425" y="78"/>
                      <a:pt x="419" y="77"/>
                      <a:pt x="415" y="80"/>
                    </a:cubicBezTo>
                    <a:cubicBezTo>
                      <a:pt x="390" y="97"/>
                      <a:pt x="390" y="97"/>
                      <a:pt x="390" y="97"/>
                    </a:cubicBezTo>
                    <a:cubicBezTo>
                      <a:pt x="386" y="99"/>
                      <a:pt x="381" y="99"/>
                      <a:pt x="377" y="96"/>
                    </a:cubicBezTo>
                    <a:cubicBezTo>
                      <a:pt x="372" y="91"/>
                      <a:pt x="367" y="87"/>
                      <a:pt x="362" y="83"/>
                    </a:cubicBezTo>
                    <a:cubicBezTo>
                      <a:pt x="358" y="80"/>
                      <a:pt x="357" y="75"/>
                      <a:pt x="358" y="71"/>
                    </a:cubicBezTo>
                    <a:cubicBezTo>
                      <a:pt x="369" y="44"/>
                      <a:pt x="369" y="44"/>
                      <a:pt x="369" y="44"/>
                    </a:cubicBezTo>
                    <a:cubicBezTo>
                      <a:pt x="371" y="39"/>
                      <a:pt x="368" y="33"/>
                      <a:pt x="363" y="31"/>
                    </a:cubicBezTo>
                    <a:cubicBezTo>
                      <a:pt x="322" y="13"/>
                      <a:pt x="322" y="13"/>
                      <a:pt x="322" y="13"/>
                    </a:cubicBezTo>
                    <a:cubicBezTo>
                      <a:pt x="317" y="11"/>
                      <a:pt x="311" y="13"/>
                      <a:pt x="308" y="18"/>
                    </a:cubicBezTo>
                    <a:cubicBezTo>
                      <a:pt x="296" y="43"/>
                      <a:pt x="296" y="43"/>
                      <a:pt x="296" y="43"/>
                    </a:cubicBezTo>
                    <a:cubicBezTo>
                      <a:pt x="294" y="47"/>
                      <a:pt x="290" y="49"/>
                      <a:pt x="285" y="48"/>
                    </a:cubicBezTo>
                    <a:cubicBezTo>
                      <a:pt x="276" y="46"/>
                      <a:pt x="267" y="45"/>
                      <a:pt x="258" y="45"/>
                    </a:cubicBezTo>
                    <a:cubicBezTo>
                      <a:pt x="253" y="44"/>
                      <a:pt x="249" y="41"/>
                      <a:pt x="248" y="36"/>
                    </a:cubicBezTo>
                    <a:cubicBezTo>
                      <a:pt x="243" y="9"/>
                      <a:pt x="243" y="9"/>
                      <a:pt x="243" y="9"/>
                    </a:cubicBezTo>
                    <a:cubicBezTo>
                      <a:pt x="242" y="4"/>
                      <a:pt x="237" y="0"/>
                      <a:pt x="232" y="1"/>
                    </a:cubicBezTo>
                    <a:cubicBezTo>
                      <a:pt x="187" y="8"/>
                      <a:pt x="187" y="8"/>
                      <a:pt x="187" y="8"/>
                    </a:cubicBezTo>
                    <a:cubicBezTo>
                      <a:pt x="182" y="9"/>
                      <a:pt x="178" y="14"/>
                      <a:pt x="178" y="19"/>
                    </a:cubicBezTo>
                    <a:cubicBezTo>
                      <a:pt x="181" y="45"/>
                      <a:pt x="181" y="45"/>
                      <a:pt x="181" y="45"/>
                    </a:cubicBezTo>
                    <a:cubicBezTo>
                      <a:pt x="182" y="50"/>
                      <a:pt x="179" y="55"/>
                      <a:pt x="175" y="56"/>
                    </a:cubicBezTo>
                    <a:cubicBezTo>
                      <a:pt x="170" y="58"/>
                      <a:pt x="166" y="59"/>
                      <a:pt x="162" y="61"/>
                    </a:cubicBezTo>
                    <a:cubicBezTo>
                      <a:pt x="158" y="63"/>
                      <a:pt x="153" y="62"/>
                      <a:pt x="150" y="58"/>
                    </a:cubicBezTo>
                    <a:cubicBezTo>
                      <a:pt x="133" y="38"/>
                      <a:pt x="133" y="38"/>
                      <a:pt x="133" y="38"/>
                    </a:cubicBezTo>
                    <a:cubicBezTo>
                      <a:pt x="130" y="33"/>
                      <a:pt x="124" y="32"/>
                      <a:pt x="119" y="36"/>
                    </a:cubicBezTo>
                    <a:cubicBezTo>
                      <a:pt x="83" y="62"/>
                      <a:pt x="83" y="62"/>
                      <a:pt x="83" y="62"/>
                    </a:cubicBezTo>
                    <a:cubicBezTo>
                      <a:pt x="78" y="66"/>
                      <a:pt x="77" y="72"/>
                      <a:pt x="80" y="76"/>
                    </a:cubicBezTo>
                    <a:cubicBezTo>
                      <a:pt x="95" y="98"/>
                      <a:pt x="95" y="98"/>
                      <a:pt x="95" y="98"/>
                    </a:cubicBezTo>
                    <a:cubicBezTo>
                      <a:pt x="98" y="102"/>
                      <a:pt x="98" y="107"/>
                      <a:pt x="94" y="111"/>
                    </a:cubicBezTo>
                    <a:cubicBezTo>
                      <a:pt x="90" y="116"/>
                      <a:pt x="85" y="122"/>
                      <a:pt x="81" y="128"/>
                    </a:cubicBezTo>
                    <a:cubicBezTo>
                      <a:pt x="78" y="132"/>
                      <a:pt x="73" y="133"/>
                      <a:pt x="69" y="131"/>
                    </a:cubicBezTo>
                    <a:cubicBezTo>
                      <a:pt x="44" y="122"/>
                      <a:pt x="44" y="122"/>
                      <a:pt x="44" y="122"/>
                    </a:cubicBezTo>
                    <a:cubicBezTo>
                      <a:pt x="39" y="120"/>
                      <a:pt x="33" y="122"/>
                      <a:pt x="31" y="127"/>
                    </a:cubicBezTo>
                    <a:cubicBezTo>
                      <a:pt x="13" y="169"/>
                      <a:pt x="13" y="169"/>
                      <a:pt x="13" y="169"/>
                    </a:cubicBezTo>
                    <a:cubicBezTo>
                      <a:pt x="11" y="174"/>
                      <a:pt x="13" y="179"/>
                      <a:pt x="18" y="182"/>
                    </a:cubicBezTo>
                    <a:cubicBezTo>
                      <a:pt x="42" y="194"/>
                      <a:pt x="42" y="194"/>
                      <a:pt x="42" y="194"/>
                    </a:cubicBezTo>
                    <a:cubicBezTo>
                      <a:pt x="47" y="196"/>
                      <a:pt x="49" y="201"/>
                      <a:pt x="48" y="205"/>
                    </a:cubicBezTo>
                    <a:cubicBezTo>
                      <a:pt x="46" y="214"/>
                      <a:pt x="45" y="223"/>
                      <a:pt x="45" y="232"/>
                    </a:cubicBezTo>
                    <a:cubicBezTo>
                      <a:pt x="44" y="237"/>
                      <a:pt x="41" y="241"/>
                      <a:pt x="36" y="242"/>
                    </a:cubicBezTo>
                    <a:cubicBezTo>
                      <a:pt x="9" y="247"/>
                      <a:pt x="9" y="247"/>
                      <a:pt x="9" y="247"/>
                    </a:cubicBezTo>
                    <a:cubicBezTo>
                      <a:pt x="4" y="248"/>
                      <a:pt x="0" y="253"/>
                      <a:pt x="1" y="259"/>
                    </a:cubicBezTo>
                    <a:cubicBezTo>
                      <a:pt x="7" y="303"/>
                      <a:pt x="7" y="303"/>
                      <a:pt x="7" y="303"/>
                    </a:cubicBezTo>
                    <a:cubicBezTo>
                      <a:pt x="8" y="309"/>
                      <a:pt x="13" y="313"/>
                      <a:pt x="19" y="312"/>
                    </a:cubicBezTo>
                    <a:cubicBezTo>
                      <a:pt x="47" y="309"/>
                      <a:pt x="47" y="309"/>
                      <a:pt x="47" y="309"/>
                    </a:cubicBezTo>
                    <a:cubicBezTo>
                      <a:pt x="52" y="308"/>
                      <a:pt x="56" y="311"/>
                      <a:pt x="58" y="315"/>
                    </a:cubicBezTo>
                    <a:cubicBezTo>
                      <a:pt x="60" y="319"/>
                      <a:pt x="61" y="323"/>
                      <a:pt x="63" y="326"/>
                    </a:cubicBezTo>
                    <a:cubicBezTo>
                      <a:pt x="65" y="331"/>
                      <a:pt x="64" y="336"/>
                      <a:pt x="60" y="339"/>
                    </a:cubicBezTo>
                    <a:cubicBezTo>
                      <a:pt x="37" y="357"/>
                      <a:pt x="37" y="357"/>
                      <a:pt x="37" y="357"/>
                    </a:cubicBezTo>
                    <a:cubicBezTo>
                      <a:pt x="33" y="360"/>
                      <a:pt x="32" y="367"/>
                      <a:pt x="36" y="371"/>
                    </a:cubicBezTo>
                    <a:cubicBezTo>
                      <a:pt x="62" y="407"/>
                      <a:pt x="62" y="407"/>
                      <a:pt x="62" y="407"/>
                    </a:cubicBezTo>
                    <a:cubicBezTo>
                      <a:pt x="65" y="412"/>
                      <a:pt x="72" y="413"/>
                      <a:pt x="76" y="410"/>
                    </a:cubicBezTo>
                    <a:cubicBezTo>
                      <a:pt x="101" y="393"/>
                      <a:pt x="101" y="393"/>
                      <a:pt x="101" y="393"/>
                    </a:cubicBezTo>
                    <a:cubicBezTo>
                      <a:pt x="105" y="390"/>
                      <a:pt x="110" y="391"/>
                      <a:pt x="114" y="394"/>
                    </a:cubicBezTo>
                    <a:cubicBezTo>
                      <a:pt x="119" y="398"/>
                      <a:pt x="124" y="402"/>
                      <a:pt x="129" y="405"/>
                    </a:cubicBezTo>
                    <a:cubicBezTo>
                      <a:pt x="133" y="408"/>
                      <a:pt x="135" y="413"/>
                      <a:pt x="133" y="418"/>
                    </a:cubicBezTo>
                    <a:cubicBezTo>
                      <a:pt x="122" y="446"/>
                      <a:pt x="122" y="446"/>
                      <a:pt x="122" y="446"/>
                    </a:cubicBezTo>
                    <a:cubicBezTo>
                      <a:pt x="120" y="451"/>
                      <a:pt x="122" y="457"/>
                      <a:pt x="127" y="459"/>
                    </a:cubicBezTo>
                    <a:cubicBezTo>
                      <a:pt x="168" y="477"/>
                      <a:pt x="168" y="477"/>
                      <a:pt x="168" y="477"/>
                    </a:cubicBezTo>
                    <a:cubicBezTo>
                      <a:pt x="173" y="480"/>
                      <a:pt x="179" y="477"/>
                      <a:pt x="182" y="472"/>
                    </a:cubicBezTo>
                    <a:cubicBezTo>
                      <a:pt x="196" y="444"/>
                      <a:pt x="196" y="444"/>
                      <a:pt x="196" y="444"/>
                    </a:cubicBezTo>
                    <a:cubicBezTo>
                      <a:pt x="198" y="440"/>
                      <a:pt x="202" y="437"/>
                      <a:pt x="207" y="438"/>
                    </a:cubicBezTo>
                    <a:cubicBezTo>
                      <a:pt x="215" y="440"/>
                      <a:pt x="223" y="441"/>
                      <a:pt x="231" y="441"/>
                    </a:cubicBezTo>
                    <a:cubicBezTo>
                      <a:pt x="236" y="441"/>
                      <a:pt x="240" y="445"/>
                      <a:pt x="241" y="449"/>
                    </a:cubicBezTo>
                    <a:cubicBezTo>
                      <a:pt x="247" y="481"/>
                      <a:pt x="247" y="481"/>
                      <a:pt x="247" y="481"/>
                    </a:cubicBezTo>
                    <a:cubicBezTo>
                      <a:pt x="248" y="487"/>
                      <a:pt x="253" y="490"/>
                      <a:pt x="259" y="489"/>
                    </a:cubicBezTo>
                    <a:cubicBezTo>
                      <a:pt x="303" y="483"/>
                      <a:pt x="303" y="483"/>
                      <a:pt x="303" y="483"/>
                    </a:cubicBezTo>
                    <a:cubicBezTo>
                      <a:pt x="308" y="482"/>
                      <a:pt x="312" y="477"/>
                      <a:pt x="312" y="472"/>
                    </a:cubicBezTo>
                    <a:cubicBezTo>
                      <a:pt x="308" y="439"/>
                      <a:pt x="308" y="439"/>
                      <a:pt x="308" y="439"/>
                    </a:cubicBezTo>
                    <a:cubicBezTo>
                      <a:pt x="308" y="434"/>
                      <a:pt x="311" y="430"/>
                      <a:pt x="315" y="428"/>
                    </a:cubicBezTo>
                    <a:cubicBezTo>
                      <a:pt x="318" y="427"/>
                      <a:pt x="321" y="426"/>
                      <a:pt x="324" y="424"/>
                    </a:cubicBezTo>
                    <a:cubicBezTo>
                      <a:pt x="329" y="423"/>
                      <a:pt x="334" y="424"/>
                      <a:pt x="336" y="427"/>
                    </a:cubicBezTo>
                    <a:cubicBezTo>
                      <a:pt x="357" y="453"/>
                      <a:pt x="357" y="453"/>
                      <a:pt x="357" y="453"/>
                    </a:cubicBezTo>
                    <a:cubicBezTo>
                      <a:pt x="361" y="458"/>
                      <a:pt x="367" y="459"/>
                      <a:pt x="371" y="455"/>
                    </a:cubicBezTo>
                    <a:cubicBezTo>
                      <a:pt x="408" y="429"/>
                      <a:pt x="408" y="429"/>
                      <a:pt x="408" y="429"/>
                    </a:cubicBezTo>
                    <a:cubicBezTo>
                      <a:pt x="412" y="426"/>
                      <a:pt x="413" y="419"/>
                      <a:pt x="410" y="415"/>
                    </a:cubicBezTo>
                    <a:cubicBezTo>
                      <a:pt x="391" y="387"/>
                      <a:pt x="391" y="387"/>
                      <a:pt x="391" y="387"/>
                    </a:cubicBezTo>
                    <a:cubicBezTo>
                      <a:pt x="389" y="383"/>
                      <a:pt x="389" y="378"/>
                      <a:pt x="392" y="375"/>
                    </a:cubicBezTo>
                    <a:cubicBezTo>
                      <a:pt x="396" y="370"/>
                      <a:pt x="400" y="365"/>
                      <a:pt x="404" y="361"/>
                    </a:cubicBezTo>
                    <a:cubicBezTo>
                      <a:pt x="406" y="357"/>
                      <a:pt x="411" y="355"/>
                      <a:pt x="416" y="357"/>
                    </a:cubicBezTo>
                    <a:cubicBezTo>
                      <a:pt x="446" y="369"/>
                      <a:pt x="446" y="369"/>
                      <a:pt x="446" y="369"/>
                    </a:cubicBezTo>
                    <a:cubicBezTo>
                      <a:pt x="451" y="371"/>
                      <a:pt x="457" y="368"/>
                      <a:pt x="459" y="363"/>
                    </a:cubicBezTo>
                    <a:lnTo>
                      <a:pt x="477" y="322"/>
                    </a:lnTo>
                    <a:close/>
                    <a:moveTo>
                      <a:pt x="352" y="386"/>
                    </a:moveTo>
                    <a:cubicBezTo>
                      <a:pt x="273" y="444"/>
                      <a:pt x="162" y="427"/>
                      <a:pt x="104" y="348"/>
                    </a:cubicBezTo>
                    <a:cubicBezTo>
                      <a:pt x="46" y="269"/>
                      <a:pt x="63" y="158"/>
                      <a:pt x="142" y="100"/>
                    </a:cubicBezTo>
                    <a:cubicBezTo>
                      <a:pt x="221" y="42"/>
                      <a:pt x="332" y="59"/>
                      <a:pt x="390" y="138"/>
                    </a:cubicBezTo>
                    <a:cubicBezTo>
                      <a:pt x="447" y="217"/>
                      <a:pt x="430" y="328"/>
                      <a:pt x="352" y="386"/>
                    </a:cubicBez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5" name="Freeform 76"/>
              <p:cNvSpPr>
                <a:spLocks noEditPoints="1"/>
              </p:cNvSpPr>
              <p:nvPr/>
            </p:nvSpPr>
            <p:spPr bwMode="auto">
              <a:xfrm>
                <a:off x="4088730" y="5721433"/>
                <a:ext cx="773092" cy="774721"/>
              </a:xfrm>
              <a:custGeom>
                <a:avLst/>
                <a:gdLst>
                  <a:gd name="T0" fmla="*/ 344 w 401"/>
                  <a:gd name="T1" fmla="*/ 96 h 402"/>
                  <a:gd name="T2" fmla="*/ 96 w 401"/>
                  <a:gd name="T3" fmla="*/ 58 h 402"/>
                  <a:gd name="T4" fmla="*/ 58 w 401"/>
                  <a:gd name="T5" fmla="*/ 306 h 402"/>
                  <a:gd name="T6" fmla="*/ 306 w 401"/>
                  <a:gd name="T7" fmla="*/ 344 h 402"/>
                  <a:gd name="T8" fmla="*/ 344 w 401"/>
                  <a:gd name="T9" fmla="*/ 96 h 402"/>
                  <a:gd name="T10" fmla="*/ 297 w 401"/>
                  <a:gd name="T11" fmla="*/ 332 h 402"/>
                  <a:gd name="T12" fmla="*/ 69 w 401"/>
                  <a:gd name="T13" fmla="*/ 297 h 402"/>
                  <a:gd name="T14" fmla="*/ 104 w 401"/>
                  <a:gd name="T15" fmla="*/ 69 h 402"/>
                  <a:gd name="T16" fmla="*/ 332 w 401"/>
                  <a:gd name="T17" fmla="*/ 104 h 402"/>
                  <a:gd name="T18" fmla="*/ 297 w 401"/>
                  <a:gd name="T19" fmla="*/ 332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1" h="402">
                    <a:moveTo>
                      <a:pt x="344" y="96"/>
                    </a:moveTo>
                    <a:cubicBezTo>
                      <a:pt x="286" y="17"/>
                      <a:pt x="175" y="0"/>
                      <a:pt x="96" y="58"/>
                    </a:cubicBezTo>
                    <a:cubicBezTo>
                      <a:pt x="17" y="116"/>
                      <a:pt x="0" y="227"/>
                      <a:pt x="58" y="306"/>
                    </a:cubicBezTo>
                    <a:cubicBezTo>
                      <a:pt x="116" y="385"/>
                      <a:pt x="227" y="402"/>
                      <a:pt x="306" y="344"/>
                    </a:cubicBezTo>
                    <a:cubicBezTo>
                      <a:pt x="384" y="286"/>
                      <a:pt x="401" y="175"/>
                      <a:pt x="344" y="96"/>
                    </a:cubicBezTo>
                    <a:close/>
                    <a:moveTo>
                      <a:pt x="297" y="332"/>
                    </a:moveTo>
                    <a:cubicBezTo>
                      <a:pt x="224" y="386"/>
                      <a:pt x="122" y="370"/>
                      <a:pt x="69" y="297"/>
                    </a:cubicBezTo>
                    <a:cubicBezTo>
                      <a:pt x="16" y="225"/>
                      <a:pt x="32" y="123"/>
                      <a:pt x="104" y="69"/>
                    </a:cubicBezTo>
                    <a:cubicBezTo>
                      <a:pt x="177" y="16"/>
                      <a:pt x="279" y="32"/>
                      <a:pt x="332" y="104"/>
                    </a:cubicBezTo>
                    <a:cubicBezTo>
                      <a:pt x="385" y="177"/>
                      <a:pt x="370" y="279"/>
                      <a:pt x="297" y="332"/>
                    </a:cubicBezTo>
                    <a:close/>
                  </a:path>
                </a:pathLst>
              </a:custGeom>
              <a:solidFill>
                <a:schemeClr val="accent2">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6" name="Freeform 79"/>
              <p:cNvSpPr>
                <a:spLocks noEditPoints="1"/>
              </p:cNvSpPr>
              <p:nvPr/>
            </p:nvSpPr>
            <p:spPr bwMode="auto">
              <a:xfrm>
                <a:off x="4119686" y="5752391"/>
                <a:ext cx="711179" cy="712808"/>
              </a:xfrm>
              <a:custGeom>
                <a:avLst/>
                <a:gdLst>
                  <a:gd name="T0" fmla="*/ 316 w 369"/>
                  <a:gd name="T1" fmla="*/ 88 h 370"/>
                  <a:gd name="T2" fmla="*/ 88 w 369"/>
                  <a:gd name="T3" fmla="*/ 53 h 370"/>
                  <a:gd name="T4" fmla="*/ 53 w 369"/>
                  <a:gd name="T5" fmla="*/ 281 h 370"/>
                  <a:gd name="T6" fmla="*/ 281 w 369"/>
                  <a:gd name="T7" fmla="*/ 316 h 370"/>
                  <a:gd name="T8" fmla="*/ 316 w 369"/>
                  <a:gd name="T9" fmla="*/ 88 h 370"/>
                  <a:gd name="T10" fmla="*/ 264 w 369"/>
                  <a:gd name="T11" fmla="*/ 293 h 370"/>
                  <a:gd name="T12" fmla="*/ 76 w 369"/>
                  <a:gd name="T13" fmla="*/ 264 h 370"/>
                  <a:gd name="T14" fmla="*/ 105 w 369"/>
                  <a:gd name="T15" fmla="*/ 76 h 370"/>
                  <a:gd name="T16" fmla="*/ 293 w 369"/>
                  <a:gd name="T17" fmla="*/ 105 h 370"/>
                  <a:gd name="T18" fmla="*/ 264 w 369"/>
                  <a:gd name="T19" fmla="*/ 293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9" h="370">
                    <a:moveTo>
                      <a:pt x="316" y="88"/>
                    </a:moveTo>
                    <a:cubicBezTo>
                      <a:pt x="263" y="16"/>
                      <a:pt x="161" y="0"/>
                      <a:pt x="88" y="53"/>
                    </a:cubicBezTo>
                    <a:cubicBezTo>
                      <a:pt x="16" y="107"/>
                      <a:pt x="0" y="209"/>
                      <a:pt x="53" y="281"/>
                    </a:cubicBezTo>
                    <a:cubicBezTo>
                      <a:pt x="106" y="354"/>
                      <a:pt x="208" y="370"/>
                      <a:pt x="281" y="316"/>
                    </a:cubicBezTo>
                    <a:cubicBezTo>
                      <a:pt x="354" y="263"/>
                      <a:pt x="369" y="161"/>
                      <a:pt x="316" y="88"/>
                    </a:cubicBezTo>
                    <a:close/>
                    <a:moveTo>
                      <a:pt x="264" y="293"/>
                    </a:moveTo>
                    <a:cubicBezTo>
                      <a:pt x="204" y="337"/>
                      <a:pt x="120" y="324"/>
                      <a:pt x="76" y="264"/>
                    </a:cubicBezTo>
                    <a:cubicBezTo>
                      <a:pt x="32" y="205"/>
                      <a:pt x="45" y="120"/>
                      <a:pt x="105" y="76"/>
                    </a:cubicBezTo>
                    <a:cubicBezTo>
                      <a:pt x="165" y="32"/>
                      <a:pt x="249" y="45"/>
                      <a:pt x="293" y="105"/>
                    </a:cubicBezTo>
                    <a:cubicBezTo>
                      <a:pt x="337" y="165"/>
                      <a:pt x="324" y="249"/>
                      <a:pt x="264" y="293"/>
                    </a:cubicBez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7" name="Freeform 80"/>
              <p:cNvSpPr>
                <a:spLocks noEditPoints="1"/>
              </p:cNvSpPr>
              <p:nvPr/>
            </p:nvSpPr>
            <p:spPr bwMode="auto">
              <a:xfrm>
                <a:off x="4840641" y="5128376"/>
                <a:ext cx="988156" cy="985712"/>
              </a:xfrm>
              <a:custGeom>
                <a:avLst/>
                <a:gdLst>
                  <a:gd name="T0" fmla="*/ 136 w 513"/>
                  <a:gd name="T1" fmla="*/ 29 h 512"/>
                  <a:gd name="T2" fmla="*/ 119 w 513"/>
                  <a:gd name="T3" fmla="*/ 66 h 512"/>
                  <a:gd name="T4" fmla="*/ 102 w 513"/>
                  <a:gd name="T5" fmla="*/ 80 h 512"/>
                  <a:gd name="T6" fmla="*/ 62 w 513"/>
                  <a:gd name="T7" fmla="*/ 88 h 512"/>
                  <a:gd name="T8" fmla="*/ 60 w 513"/>
                  <a:gd name="T9" fmla="*/ 129 h 512"/>
                  <a:gd name="T10" fmla="*/ 49 w 513"/>
                  <a:gd name="T11" fmla="*/ 148 h 512"/>
                  <a:gd name="T12" fmla="*/ 15 w 513"/>
                  <a:gd name="T13" fmla="*/ 170 h 512"/>
                  <a:gd name="T14" fmla="*/ 27 w 513"/>
                  <a:gd name="T15" fmla="*/ 208 h 512"/>
                  <a:gd name="T16" fmla="*/ 24 w 513"/>
                  <a:gd name="T17" fmla="*/ 230 h 512"/>
                  <a:gd name="T18" fmla="*/ 0 w 513"/>
                  <a:gd name="T19" fmla="*/ 263 h 512"/>
                  <a:gd name="T20" fmla="*/ 26 w 513"/>
                  <a:gd name="T21" fmla="*/ 294 h 512"/>
                  <a:gd name="T22" fmla="*/ 30 w 513"/>
                  <a:gd name="T23" fmla="*/ 316 h 512"/>
                  <a:gd name="T24" fmla="*/ 20 w 513"/>
                  <a:gd name="T25" fmla="*/ 355 h 512"/>
                  <a:gd name="T26" fmla="*/ 55 w 513"/>
                  <a:gd name="T27" fmla="*/ 375 h 512"/>
                  <a:gd name="T28" fmla="*/ 67 w 513"/>
                  <a:gd name="T29" fmla="*/ 393 h 512"/>
                  <a:gd name="T30" fmla="*/ 72 w 513"/>
                  <a:gd name="T31" fmla="*/ 434 h 512"/>
                  <a:gd name="T32" fmla="*/ 112 w 513"/>
                  <a:gd name="T33" fmla="*/ 440 h 512"/>
                  <a:gd name="T34" fmla="*/ 130 w 513"/>
                  <a:gd name="T35" fmla="*/ 452 h 512"/>
                  <a:gd name="T36" fmla="*/ 148 w 513"/>
                  <a:gd name="T37" fmla="*/ 488 h 512"/>
                  <a:gd name="T38" fmla="*/ 188 w 513"/>
                  <a:gd name="T39" fmla="*/ 479 h 512"/>
                  <a:gd name="T40" fmla="*/ 209 w 513"/>
                  <a:gd name="T41" fmla="*/ 485 h 512"/>
                  <a:gd name="T42" fmla="*/ 240 w 513"/>
                  <a:gd name="T43" fmla="*/ 512 h 512"/>
                  <a:gd name="T44" fmla="*/ 273 w 513"/>
                  <a:gd name="T45" fmla="*/ 489 h 512"/>
                  <a:gd name="T46" fmla="*/ 295 w 513"/>
                  <a:gd name="T47" fmla="*/ 486 h 512"/>
                  <a:gd name="T48" fmla="*/ 333 w 513"/>
                  <a:gd name="T49" fmla="*/ 500 h 512"/>
                  <a:gd name="T50" fmla="*/ 357 w 513"/>
                  <a:gd name="T51" fmla="*/ 467 h 512"/>
                  <a:gd name="T52" fmla="*/ 376 w 513"/>
                  <a:gd name="T53" fmla="*/ 457 h 512"/>
                  <a:gd name="T54" fmla="*/ 417 w 513"/>
                  <a:gd name="T55" fmla="*/ 456 h 512"/>
                  <a:gd name="T56" fmla="*/ 426 w 513"/>
                  <a:gd name="T57" fmla="*/ 417 h 512"/>
                  <a:gd name="T58" fmla="*/ 441 w 513"/>
                  <a:gd name="T59" fmla="*/ 400 h 512"/>
                  <a:gd name="T60" fmla="*/ 478 w 513"/>
                  <a:gd name="T61" fmla="*/ 385 h 512"/>
                  <a:gd name="T62" fmla="*/ 473 w 513"/>
                  <a:gd name="T63" fmla="*/ 344 h 512"/>
                  <a:gd name="T64" fmla="*/ 480 w 513"/>
                  <a:gd name="T65" fmla="*/ 324 h 512"/>
                  <a:gd name="T66" fmla="*/ 510 w 513"/>
                  <a:gd name="T67" fmla="*/ 296 h 512"/>
                  <a:gd name="T68" fmla="*/ 490 w 513"/>
                  <a:gd name="T69" fmla="*/ 260 h 512"/>
                  <a:gd name="T70" fmla="*/ 490 w 513"/>
                  <a:gd name="T71" fmla="*/ 238 h 512"/>
                  <a:gd name="T72" fmla="*/ 507 w 513"/>
                  <a:gd name="T73" fmla="*/ 202 h 512"/>
                  <a:gd name="T74" fmla="*/ 476 w 513"/>
                  <a:gd name="T75" fmla="*/ 175 h 512"/>
                  <a:gd name="T76" fmla="*/ 468 w 513"/>
                  <a:gd name="T77" fmla="*/ 155 h 512"/>
                  <a:gd name="T78" fmla="*/ 471 w 513"/>
                  <a:gd name="T79" fmla="*/ 115 h 512"/>
                  <a:gd name="T80" fmla="*/ 432 w 513"/>
                  <a:gd name="T81" fmla="*/ 101 h 512"/>
                  <a:gd name="T82" fmla="*/ 417 w 513"/>
                  <a:gd name="T83" fmla="*/ 86 h 512"/>
                  <a:gd name="T84" fmla="*/ 405 w 513"/>
                  <a:gd name="T85" fmla="*/ 47 h 512"/>
                  <a:gd name="T86" fmla="*/ 365 w 513"/>
                  <a:gd name="T87" fmla="*/ 48 h 512"/>
                  <a:gd name="T88" fmla="*/ 345 w 513"/>
                  <a:gd name="T89" fmla="*/ 39 h 512"/>
                  <a:gd name="T90" fmla="*/ 320 w 513"/>
                  <a:gd name="T91" fmla="*/ 7 h 512"/>
                  <a:gd name="T92" fmla="*/ 282 w 513"/>
                  <a:gd name="T93" fmla="*/ 23 h 512"/>
                  <a:gd name="T94" fmla="*/ 260 w 513"/>
                  <a:gd name="T95" fmla="*/ 22 h 512"/>
                  <a:gd name="T96" fmla="*/ 226 w 513"/>
                  <a:gd name="T97" fmla="*/ 1 h 512"/>
                  <a:gd name="T98" fmla="*/ 197 w 513"/>
                  <a:gd name="T99" fmla="*/ 30 h 512"/>
                  <a:gd name="T100" fmla="*/ 176 w 513"/>
                  <a:gd name="T101" fmla="*/ 36 h 512"/>
                  <a:gd name="T102" fmla="*/ 407 w 513"/>
                  <a:gd name="T103" fmla="*/ 207 h 512"/>
                  <a:gd name="T104" fmla="*/ 106 w 513"/>
                  <a:gd name="T105" fmla="*/ 304 h 512"/>
                  <a:gd name="T106" fmla="*/ 407 w 513"/>
                  <a:gd name="T107" fmla="*/ 207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13" h="512">
                    <a:moveTo>
                      <a:pt x="156" y="44"/>
                    </a:moveTo>
                    <a:cubicBezTo>
                      <a:pt x="136" y="29"/>
                      <a:pt x="136" y="29"/>
                      <a:pt x="136" y="29"/>
                    </a:cubicBezTo>
                    <a:cubicBezTo>
                      <a:pt x="137" y="55"/>
                      <a:pt x="137" y="55"/>
                      <a:pt x="137" y="55"/>
                    </a:cubicBezTo>
                    <a:cubicBezTo>
                      <a:pt x="137" y="64"/>
                      <a:pt x="127" y="70"/>
                      <a:pt x="119" y="66"/>
                    </a:cubicBezTo>
                    <a:cubicBezTo>
                      <a:pt x="96" y="55"/>
                      <a:pt x="96" y="55"/>
                      <a:pt x="96" y="55"/>
                    </a:cubicBezTo>
                    <a:cubicBezTo>
                      <a:pt x="102" y="80"/>
                      <a:pt x="102" y="80"/>
                      <a:pt x="102" y="80"/>
                    </a:cubicBezTo>
                    <a:cubicBezTo>
                      <a:pt x="104" y="89"/>
                      <a:pt x="96" y="97"/>
                      <a:pt x="87" y="95"/>
                    </a:cubicBezTo>
                    <a:cubicBezTo>
                      <a:pt x="62" y="88"/>
                      <a:pt x="62" y="88"/>
                      <a:pt x="62" y="88"/>
                    </a:cubicBezTo>
                    <a:cubicBezTo>
                      <a:pt x="72" y="111"/>
                      <a:pt x="72" y="111"/>
                      <a:pt x="72" y="111"/>
                    </a:cubicBezTo>
                    <a:cubicBezTo>
                      <a:pt x="76" y="120"/>
                      <a:pt x="69" y="129"/>
                      <a:pt x="60" y="129"/>
                    </a:cubicBezTo>
                    <a:cubicBezTo>
                      <a:pt x="35" y="127"/>
                      <a:pt x="35" y="127"/>
                      <a:pt x="35" y="127"/>
                    </a:cubicBezTo>
                    <a:cubicBezTo>
                      <a:pt x="49" y="148"/>
                      <a:pt x="49" y="148"/>
                      <a:pt x="49" y="148"/>
                    </a:cubicBezTo>
                    <a:cubicBezTo>
                      <a:pt x="54" y="156"/>
                      <a:pt x="49" y="166"/>
                      <a:pt x="40" y="167"/>
                    </a:cubicBezTo>
                    <a:cubicBezTo>
                      <a:pt x="15" y="170"/>
                      <a:pt x="15" y="170"/>
                      <a:pt x="15" y="170"/>
                    </a:cubicBezTo>
                    <a:cubicBezTo>
                      <a:pt x="32" y="188"/>
                      <a:pt x="32" y="188"/>
                      <a:pt x="32" y="188"/>
                    </a:cubicBezTo>
                    <a:cubicBezTo>
                      <a:pt x="39" y="194"/>
                      <a:pt x="36" y="206"/>
                      <a:pt x="27" y="208"/>
                    </a:cubicBezTo>
                    <a:cubicBezTo>
                      <a:pt x="3" y="216"/>
                      <a:pt x="3" y="216"/>
                      <a:pt x="3" y="216"/>
                    </a:cubicBezTo>
                    <a:cubicBezTo>
                      <a:pt x="24" y="230"/>
                      <a:pt x="24" y="230"/>
                      <a:pt x="24" y="230"/>
                    </a:cubicBezTo>
                    <a:cubicBezTo>
                      <a:pt x="32" y="235"/>
                      <a:pt x="31" y="247"/>
                      <a:pt x="22" y="251"/>
                    </a:cubicBezTo>
                    <a:cubicBezTo>
                      <a:pt x="0" y="263"/>
                      <a:pt x="0" y="263"/>
                      <a:pt x="0" y="263"/>
                    </a:cubicBezTo>
                    <a:cubicBezTo>
                      <a:pt x="23" y="273"/>
                      <a:pt x="23" y="273"/>
                      <a:pt x="23" y="273"/>
                    </a:cubicBezTo>
                    <a:cubicBezTo>
                      <a:pt x="32" y="277"/>
                      <a:pt x="33" y="289"/>
                      <a:pt x="26" y="294"/>
                    </a:cubicBezTo>
                    <a:cubicBezTo>
                      <a:pt x="6" y="310"/>
                      <a:pt x="6" y="310"/>
                      <a:pt x="6" y="310"/>
                    </a:cubicBezTo>
                    <a:cubicBezTo>
                      <a:pt x="30" y="316"/>
                      <a:pt x="30" y="316"/>
                      <a:pt x="30" y="316"/>
                    </a:cubicBezTo>
                    <a:cubicBezTo>
                      <a:pt x="39" y="318"/>
                      <a:pt x="43" y="329"/>
                      <a:pt x="37" y="336"/>
                    </a:cubicBezTo>
                    <a:cubicBezTo>
                      <a:pt x="20" y="355"/>
                      <a:pt x="20" y="355"/>
                      <a:pt x="20" y="355"/>
                    </a:cubicBezTo>
                    <a:cubicBezTo>
                      <a:pt x="45" y="356"/>
                      <a:pt x="45" y="356"/>
                      <a:pt x="45" y="356"/>
                    </a:cubicBezTo>
                    <a:cubicBezTo>
                      <a:pt x="54" y="357"/>
                      <a:pt x="60" y="367"/>
                      <a:pt x="55" y="375"/>
                    </a:cubicBezTo>
                    <a:cubicBezTo>
                      <a:pt x="42" y="397"/>
                      <a:pt x="42" y="397"/>
                      <a:pt x="42" y="397"/>
                    </a:cubicBezTo>
                    <a:cubicBezTo>
                      <a:pt x="67" y="393"/>
                      <a:pt x="67" y="393"/>
                      <a:pt x="67" y="393"/>
                    </a:cubicBezTo>
                    <a:cubicBezTo>
                      <a:pt x="76" y="392"/>
                      <a:pt x="84" y="401"/>
                      <a:pt x="80" y="410"/>
                    </a:cubicBezTo>
                    <a:cubicBezTo>
                      <a:pt x="72" y="434"/>
                      <a:pt x="72" y="434"/>
                      <a:pt x="72" y="434"/>
                    </a:cubicBezTo>
                    <a:cubicBezTo>
                      <a:pt x="96" y="426"/>
                      <a:pt x="96" y="426"/>
                      <a:pt x="96" y="426"/>
                    </a:cubicBezTo>
                    <a:cubicBezTo>
                      <a:pt x="105" y="423"/>
                      <a:pt x="113" y="430"/>
                      <a:pt x="112" y="440"/>
                    </a:cubicBezTo>
                    <a:cubicBezTo>
                      <a:pt x="108" y="465"/>
                      <a:pt x="108" y="465"/>
                      <a:pt x="108" y="465"/>
                    </a:cubicBezTo>
                    <a:cubicBezTo>
                      <a:pt x="130" y="452"/>
                      <a:pt x="130" y="452"/>
                      <a:pt x="130" y="452"/>
                    </a:cubicBezTo>
                    <a:cubicBezTo>
                      <a:pt x="138" y="448"/>
                      <a:pt x="148" y="454"/>
                      <a:pt x="148" y="463"/>
                    </a:cubicBezTo>
                    <a:cubicBezTo>
                      <a:pt x="148" y="488"/>
                      <a:pt x="148" y="488"/>
                      <a:pt x="148" y="488"/>
                    </a:cubicBezTo>
                    <a:cubicBezTo>
                      <a:pt x="168" y="472"/>
                      <a:pt x="168" y="472"/>
                      <a:pt x="168" y="472"/>
                    </a:cubicBezTo>
                    <a:cubicBezTo>
                      <a:pt x="175" y="466"/>
                      <a:pt x="186" y="470"/>
                      <a:pt x="188" y="479"/>
                    </a:cubicBezTo>
                    <a:cubicBezTo>
                      <a:pt x="193" y="504"/>
                      <a:pt x="193" y="504"/>
                      <a:pt x="193" y="504"/>
                    </a:cubicBezTo>
                    <a:cubicBezTo>
                      <a:pt x="209" y="485"/>
                      <a:pt x="209" y="485"/>
                      <a:pt x="209" y="485"/>
                    </a:cubicBezTo>
                    <a:cubicBezTo>
                      <a:pt x="215" y="478"/>
                      <a:pt x="227" y="479"/>
                      <a:pt x="230" y="488"/>
                    </a:cubicBezTo>
                    <a:cubicBezTo>
                      <a:pt x="240" y="512"/>
                      <a:pt x="240" y="512"/>
                      <a:pt x="240" y="512"/>
                    </a:cubicBezTo>
                    <a:cubicBezTo>
                      <a:pt x="252" y="490"/>
                      <a:pt x="252" y="490"/>
                      <a:pt x="252" y="490"/>
                    </a:cubicBezTo>
                    <a:cubicBezTo>
                      <a:pt x="257" y="481"/>
                      <a:pt x="268" y="481"/>
                      <a:pt x="273" y="489"/>
                    </a:cubicBezTo>
                    <a:cubicBezTo>
                      <a:pt x="287" y="510"/>
                      <a:pt x="287" y="510"/>
                      <a:pt x="287" y="510"/>
                    </a:cubicBezTo>
                    <a:cubicBezTo>
                      <a:pt x="295" y="486"/>
                      <a:pt x="295" y="486"/>
                      <a:pt x="295" y="486"/>
                    </a:cubicBezTo>
                    <a:cubicBezTo>
                      <a:pt x="298" y="477"/>
                      <a:pt x="310" y="475"/>
                      <a:pt x="316" y="482"/>
                    </a:cubicBezTo>
                    <a:cubicBezTo>
                      <a:pt x="333" y="500"/>
                      <a:pt x="333" y="500"/>
                      <a:pt x="333" y="500"/>
                    </a:cubicBezTo>
                    <a:cubicBezTo>
                      <a:pt x="337" y="475"/>
                      <a:pt x="337" y="475"/>
                      <a:pt x="337" y="475"/>
                    </a:cubicBezTo>
                    <a:cubicBezTo>
                      <a:pt x="338" y="466"/>
                      <a:pt x="349" y="462"/>
                      <a:pt x="357" y="467"/>
                    </a:cubicBezTo>
                    <a:cubicBezTo>
                      <a:pt x="377" y="482"/>
                      <a:pt x="377" y="482"/>
                      <a:pt x="377" y="482"/>
                    </a:cubicBezTo>
                    <a:cubicBezTo>
                      <a:pt x="376" y="457"/>
                      <a:pt x="376" y="457"/>
                      <a:pt x="376" y="457"/>
                    </a:cubicBezTo>
                    <a:cubicBezTo>
                      <a:pt x="376" y="447"/>
                      <a:pt x="385" y="441"/>
                      <a:pt x="394" y="445"/>
                    </a:cubicBezTo>
                    <a:cubicBezTo>
                      <a:pt x="417" y="456"/>
                      <a:pt x="417" y="456"/>
                      <a:pt x="417" y="456"/>
                    </a:cubicBezTo>
                    <a:cubicBezTo>
                      <a:pt x="411" y="431"/>
                      <a:pt x="411" y="431"/>
                      <a:pt x="411" y="431"/>
                    </a:cubicBezTo>
                    <a:cubicBezTo>
                      <a:pt x="409" y="422"/>
                      <a:pt x="417" y="414"/>
                      <a:pt x="426" y="417"/>
                    </a:cubicBezTo>
                    <a:cubicBezTo>
                      <a:pt x="451" y="423"/>
                      <a:pt x="451" y="423"/>
                      <a:pt x="451" y="423"/>
                    </a:cubicBezTo>
                    <a:cubicBezTo>
                      <a:pt x="441" y="400"/>
                      <a:pt x="441" y="400"/>
                      <a:pt x="441" y="400"/>
                    </a:cubicBezTo>
                    <a:cubicBezTo>
                      <a:pt x="437" y="391"/>
                      <a:pt x="444" y="382"/>
                      <a:pt x="453" y="383"/>
                    </a:cubicBezTo>
                    <a:cubicBezTo>
                      <a:pt x="478" y="385"/>
                      <a:pt x="478" y="385"/>
                      <a:pt x="478" y="385"/>
                    </a:cubicBezTo>
                    <a:cubicBezTo>
                      <a:pt x="464" y="364"/>
                      <a:pt x="464" y="364"/>
                      <a:pt x="464" y="364"/>
                    </a:cubicBezTo>
                    <a:cubicBezTo>
                      <a:pt x="459" y="356"/>
                      <a:pt x="464" y="345"/>
                      <a:pt x="473" y="344"/>
                    </a:cubicBezTo>
                    <a:cubicBezTo>
                      <a:pt x="498" y="342"/>
                      <a:pt x="498" y="342"/>
                      <a:pt x="498" y="342"/>
                    </a:cubicBezTo>
                    <a:cubicBezTo>
                      <a:pt x="480" y="324"/>
                      <a:pt x="480" y="324"/>
                      <a:pt x="480" y="324"/>
                    </a:cubicBezTo>
                    <a:cubicBezTo>
                      <a:pt x="474" y="317"/>
                      <a:pt x="476" y="306"/>
                      <a:pt x="485" y="303"/>
                    </a:cubicBezTo>
                    <a:cubicBezTo>
                      <a:pt x="510" y="296"/>
                      <a:pt x="510" y="296"/>
                      <a:pt x="510" y="296"/>
                    </a:cubicBezTo>
                    <a:cubicBezTo>
                      <a:pt x="489" y="281"/>
                      <a:pt x="489" y="281"/>
                      <a:pt x="489" y="281"/>
                    </a:cubicBezTo>
                    <a:cubicBezTo>
                      <a:pt x="481" y="276"/>
                      <a:pt x="482" y="264"/>
                      <a:pt x="490" y="260"/>
                    </a:cubicBezTo>
                    <a:cubicBezTo>
                      <a:pt x="513" y="249"/>
                      <a:pt x="513" y="249"/>
                      <a:pt x="513" y="249"/>
                    </a:cubicBezTo>
                    <a:cubicBezTo>
                      <a:pt x="490" y="238"/>
                      <a:pt x="490" y="238"/>
                      <a:pt x="490" y="238"/>
                    </a:cubicBezTo>
                    <a:cubicBezTo>
                      <a:pt x="481" y="234"/>
                      <a:pt x="480" y="223"/>
                      <a:pt x="487" y="217"/>
                    </a:cubicBezTo>
                    <a:cubicBezTo>
                      <a:pt x="507" y="202"/>
                      <a:pt x="507" y="202"/>
                      <a:pt x="507" y="202"/>
                    </a:cubicBezTo>
                    <a:cubicBezTo>
                      <a:pt x="482" y="196"/>
                      <a:pt x="482" y="196"/>
                      <a:pt x="482" y="196"/>
                    </a:cubicBezTo>
                    <a:cubicBezTo>
                      <a:pt x="473" y="193"/>
                      <a:pt x="470" y="182"/>
                      <a:pt x="476" y="175"/>
                    </a:cubicBezTo>
                    <a:cubicBezTo>
                      <a:pt x="493" y="156"/>
                      <a:pt x="493" y="156"/>
                      <a:pt x="493" y="156"/>
                    </a:cubicBezTo>
                    <a:cubicBezTo>
                      <a:pt x="468" y="155"/>
                      <a:pt x="468" y="155"/>
                      <a:pt x="468" y="155"/>
                    </a:cubicBezTo>
                    <a:cubicBezTo>
                      <a:pt x="458" y="155"/>
                      <a:pt x="453" y="144"/>
                      <a:pt x="458" y="136"/>
                    </a:cubicBezTo>
                    <a:cubicBezTo>
                      <a:pt x="471" y="115"/>
                      <a:pt x="471" y="115"/>
                      <a:pt x="471" y="115"/>
                    </a:cubicBezTo>
                    <a:cubicBezTo>
                      <a:pt x="445" y="118"/>
                      <a:pt x="445" y="118"/>
                      <a:pt x="445" y="118"/>
                    </a:cubicBezTo>
                    <a:cubicBezTo>
                      <a:pt x="436" y="119"/>
                      <a:pt x="429" y="110"/>
                      <a:pt x="432" y="101"/>
                    </a:cubicBezTo>
                    <a:cubicBezTo>
                      <a:pt x="441" y="78"/>
                      <a:pt x="441" y="78"/>
                      <a:pt x="441" y="78"/>
                    </a:cubicBezTo>
                    <a:cubicBezTo>
                      <a:pt x="417" y="86"/>
                      <a:pt x="417" y="86"/>
                      <a:pt x="417" y="86"/>
                    </a:cubicBezTo>
                    <a:cubicBezTo>
                      <a:pt x="408" y="89"/>
                      <a:pt x="399" y="81"/>
                      <a:pt x="401" y="72"/>
                    </a:cubicBezTo>
                    <a:cubicBezTo>
                      <a:pt x="405" y="47"/>
                      <a:pt x="405" y="47"/>
                      <a:pt x="405" y="47"/>
                    </a:cubicBezTo>
                    <a:cubicBezTo>
                      <a:pt x="383" y="59"/>
                      <a:pt x="383" y="59"/>
                      <a:pt x="383" y="59"/>
                    </a:cubicBezTo>
                    <a:cubicBezTo>
                      <a:pt x="375" y="63"/>
                      <a:pt x="365" y="58"/>
                      <a:pt x="365" y="48"/>
                    </a:cubicBezTo>
                    <a:cubicBezTo>
                      <a:pt x="364" y="23"/>
                      <a:pt x="364" y="23"/>
                      <a:pt x="364" y="23"/>
                    </a:cubicBezTo>
                    <a:cubicBezTo>
                      <a:pt x="345" y="39"/>
                      <a:pt x="345" y="39"/>
                      <a:pt x="345" y="39"/>
                    </a:cubicBezTo>
                    <a:cubicBezTo>
                      <a:pt x="337" y="45"/>
                      <a:pt x="326" y="41"/>
                      <a:pt x="325" y="32"/>
                    </a:cubicBezTo>
                    <a:cubicBezTo>
                      <a:pt x="320" y="7"/>
                      <a:pt x="320" y="7"/>
                      <a:pt x="320" y="7"/>
                    </a:cubicBezTo>
                    <a:cubicBezTo>
                      <a:pt x="303" y="27"/>
                      <a:pt x="303" y="27"/>
                      <a:pt x="303" y="27"/>
                    </a:cubicBezTo>
                    <a:cubicBezTo>
                      <a:pt x="297" y="34"/>
                      <a:pt x="286" y="32"/>
                      <a:pt x="282" y="23"/>
                    </a:cubicBezTo>
                    <a:cubicBezTo>
                      <a:pt x="273" y="0"/>
                      <a:pt x="273" y="0"/>
                      <a:pt x="273" y="0"/>
                    </a:cubicBezTo>
                    <a:cubicBezTo>
                      <a:pt x="260" y="22"/>
                      <a:pt x="260" y="22"/>
                      <a:pt x="260" y="22"/>
                    </a:cubicBezTo>
                    <a:cubicBezTo>
                      <a:pt x="256" y="30"/>
                      <a:pt x="244" y="30"/>
                      <a:pt x="239" y="22"/>
                    </a:cubicBezTo>
                    <a:cubicBezTo>
                      <a:pt x="226" y="1"/>
                      <a:pt x="226" y="1"/>
                      <a:pt x="226" y="1"/>
                    </a:cubicBezTo>
                    <a:cubicBezTo>
                      <a:pt x="217" y="25"/>
                      <a:pt x="217" y="25"/>
                      <a:pt x="217" y="25"/>
                    </a:cubicBezTo>
                    <a:cubicBezTo>
                      <a:pt x="214" y="34"/>
                      <a:pt x="203" y="36"/>
                      <a:pt x="197" y="30"/>
                    </a:cubicBezTo>
                    <a:cubicBezTo>
                      <a:pt x="179" y="11"/>
                      <a:pt x="179" y="11"/>
                      <a:pt x="179" y="11"/>
                    </a:cubicBezTo>
                    <a:cubicBezTo>
                      <a:pt x="176" y="36"/>
                      <a:pt x="176" y="36"/>
                      <a:pt x="176" y="36"/>
                    </a:cubicBezTo>
                    <a:cubicBezTo>
                      <a:pt x="174" y="45"/>
                      <a:pt x="164" y="50"/>
                      <a:pt x="156" y="44"/>
                    </a:cubicBezTo>
                    <a:close/>
                    <a:moveTo>
                      <a:pt x="407" y="207"/>
                    </a:moveTo>
                    <a:cubicBezTo>
                      <a:pt x="434" y="290"/>
                      <a:pt x="388" y="379"/>
                      <a:pt x="305" y="406"/>
                    </a:cubicBezTo>
                    <a:cubicBezTo>
                      <a:pt x="222" y="433"/>
                      <a:pt x="133" y="387"/>
                      <a:pt x="106" y="304"/>
                    </a:cubicBezTo>
                    <a:cubicBezTo>
                      <a:pt x="79" y="221"/>
                      <a:pt x="125" y="132"/>
                      <a:pt x="208" y="105"/>
                    </a:cubicBezTo>
                    <a:cubicBezTo>
                      <a:pt x="291" y="78"/>
                      <a:pt x="380" y="124"/>
                      <a:pt x="407" y="207"/>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Freeform 53"/>
              <p:cNvSpPr>
                <a:spLocks noEditPoints="1"/>
              </p:cNvSpPr>
              <p:nvPr/>
            </p:nvSpPr>
            <p:spPr bwMode="auto">
              <a:xfrm>
                <a:off x="5932150" y="2976348"/>
                <a:ext cx="426710" cy="482589"/>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700" dirty="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9" name="组合 87"/>
            <p:cNvGrpSpPr>
              <a:grpSpLocks noChangeAspect="1"/>
            </p:cNvGrpSpPr>
            <p:nvPr/>
          </p:nvGrpSpPr>
          <p:grpSpPr>
            <a:xfrm>
              <a:off x="5680301" y="4293553"/>
              <a:ext cx="780129" cy="744629"/>
              <a:chOff x="3197225" y="3458369"/>
              <a:chExt cx="533400" cy="487363"/>
            </a:xfrm>
            <a:solidFill>
              <a:schemeClr val="accent1"/>
            </a:solidFill>
          </p:grpSpPr>
          <p:sp>
            <p:nvSpPr>
              <p:cNvPr id="120" name="Oval 312"/>
              <p:cNvSpPr>
                <a:spLocks noChangeArrowheads="1"/>
              </p:cNvSpPr>
              <p:nvPr/>
            </p:nvSpPr>
            <p:spPr bwMode="auto">
              <a:xfrm>
                <a:off x="3568700" y="3458369"/>
                <a:ext cx="93663" cy="88900"/>
              </a:xfrm>
              <a:prstGeom prst="ellipse">
                <a:avLst/>
              </a:prstGeom>
              <a:solidFill>
                <a:schemeClr val="accent1"/>
              </a:solidFill>
              <a:ln w="12700">
                <a:noFill/>
              </a:ln>
              <a:effectLst>
                <a:outerShdw blurRad="457200" dist="444500" dir="7800000" sx="89000" sy="89000" algn="tr" rotWithShape="0">
                  <a:prstClr val="black">
                    <a:alpha val="38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atin typeface="Arial" panose="020B0604020202020204" pitchFamily="34" charset="0"/>
                  <a:ea typeface="微软雅黑" panose="020B0503020204020204" pitchFamily="34" charset="-122"/>
                  <a:sym typeface="Arial" panose="020B0604020202020204" pitchFamily="34" charset="0"/>
                </a:endParaRPr>
              </a:p>
            </p:txBody>
          </p:sp>
          <p:sp>
            <p:nvSpPr>
              <p:cNvPr id="121" name="Freeform 313"/>
              <p:cNvSpPr>
                <a:spLocks/>
              </p:cNvSpPr>
              <p:nvPr/>
            </p:nvSpPr>
            <p:spPr bwMode="auto">
              <a:xfrm>
                <a:off x="3197225" y="3513932"/>
                <a:ext cx="533400" cy="431800"/>
              </a:xfrm>
              <a:custGeom>
                <a:avLst/>
                <a:gdLst>
                  <a:gd name="T0" fmla="*/ 7 w 142"/>
                  <a:gd name="T1" fmla="*/ 60 h 115"/>
                  <a:gd name="T2" fmla="*/ 9 w 142"/>
                  <a:gd name="T3" fmla="*/ 60 h 115"/>
                  <a:gd name="T4" fmla="*/ 36 w 142"/>
                  <a:gd name="T5" fmla="*/ 60 h 115"/>
                  <a:gd name="T6" fmla="*/ 77 w 142"/>
                  <a:gd name="T7" fmla="*/ 12 h 115"/>
                  <a:gd name="T8" fmla="*/ 67 w 142"/>
                  <a:gd name="T9" fmla="*/ 12 h 115"/>
                  <a:gd name="T10" fmla="*/ 48 w 142"/>
                  <a:gd name="T11" fmla="*/ 34 h 115"/>
                  <a:gd name="T12" fmla="*/ 43 w 142"/>
                  <a:gd name="T13" fmla="*/ 36 h 115"/>
                  <a:gd name="T14" fmla="*/ 37 w 142"/>
                  <a:gd name="T15" fmla="*/ 30 h 115"/>
                  <a:gd name="T16" fmla="*/ 39 w 142"/>
                  <a:gd name="T17" fmla="*/ 25 h 115"/>
                  <a:gd name="T18" fmla="*/ 59 w 142"/>
                  <a:gd name="T19" fmla="*/ 2 h 115"/>
                  <a:gd name="T20" fmla="*/ 64 w 142"/>
                  <a:gd name="T21" fmla="*/ 0 h 115"/>
                  <a:gd name="T22" fmla="*/ 93 w 142"/>
                  <a:gd name="T23" fmla="*/ 0 h 115"/>
                  <a:gd name="T24" fmla="*/ 114 w 142"/>
                  <a:gd name="T25" fmla="*/ 15 h 115"/>
                  <a:gd name="T26" fmla="*/ 114 w 142"/>
                  <a:gd name="T27" fmla="*/ 32 h 115"/>
                  <a:gd name="T28" fmla="*/ 135 w 142"/>
                  <a:gd name="T29" fmla="*/ 32 h 115"/>
                  <a:gd name="T30" fmla="*/ 139 w 142"/>
                  <a:gd name="T31" fmla="*/ 34 h 115"/>
                  <a:gd name="T32" fmla="*/ 139 w 142"/>
                  <a:gd name="T33" fmla="*/ 43 h 115"/>
                  <a:gd name="T34" fmla="*/ 135 w 142"/>
                  <a:gd name="T35" fmla="*/ 45 h 115"/>
                  <a:gd name="T36" fmla="*/ 109 w 142"/>
                  <a:gd name="T37" fmla="*/ 45 h 115"/>
                  <a:gd name="T38" fmla="*/ 101 w 142"/>
                  <a:gd name="T39" fmla="*/ 38 h 115"/>
                  <a:gd name="T40" fmla="*/ 101 w 142"/>
                  <a:gd name="T41" fmla="*/ 27 h 115"/>
                  <a:gd name="T42" fmla="*/ 86 w 142"/>
                  <a:gd name="T43" fmla="*/ 45 h 115"/>
                  <a:gd name="T44" fmla="*/ 100 w 142"/>
                  <a:gd name="T45" fmla="*/ 59 h 115"/>
                  <a:gd name="T46" fmla="*/ 101 w 142"/>
                  <a:gd name="T47" fmla="*/ 69 h 115"/>
                  <a:gd name="T48" fmla="*/ 92 w 142"/>
                  <a:gd name="T49" fmla="*/ 109 h 115"/>
                  <a:gd name="T50" fmla="*/ 85 w 142"/>
                  <a:gd name="T51" fmla="*/ 115 h 115"/>
                  <a:gd name="T52" fmla="*/ 77 w 142"/>
                  <a:gd name="T53" fmla="*/ 108 h 115"/>
                  <a:gd name="T54" fmla="*/ 77 w 142"/>
                  <a:gd name="T55" fmla="*/ 106 h 115"/>
                  <a:gd name="T56" fmla="*/ 85 w 142"/>
                  <a:gd name="T57" fmla="*/ 72 h 115"/>
                  <a:gd name="T58" fmla="*/ 66 w 142"/>
                  <a:gd name="T59" fmla="*/ 54 h 115"/>
                  <a:gd name="T60" fmla="*/ 50 w 142"/>
                  <a:gd name="T61" fmla="*/ 72 h 115"/>
                  <a:gd name="T62" fmla="*/ 41 w 142"/>
                  <a:gd name="T63" fmla="*/ 75 h 115"/>
                  <a:gd name="T64" fmla="*/ 8 w 142"/>
                  <a:gd name="T65" fmla="*/ 75 h 115"/>
                  <a:gd name="T66" fmla="*/ 1 w 142"/>
                  <a:gd name="T67" fmla="*/ 69 h 115"/>
                  <a:gd name="T68" fmla="*/ 7 w 142"/>
                  <a:gd name="T69" fmla="*/ 6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2" h="115">
                    <a:moveTo>
                      <a:pt x="7" y="60"/>
                    </a:moveTo>
                    <a:cubicBezTo>
                      <a:pt x="7" y="60"/>
                      <a:pt x="8" y="60"/>
                      <a:pt x="9" y="60"/>
                    </a:cubicBezTo>
                    <a:cubicBezTo>
                      <a:pt x="36" y="60"/>
                      <a:pt x="36" y="60"/>
                      <a:pt x="36" y="60"/>
                    </a:cubicBezTo>
                    <a:cubicBezTo>
                      <a:pt x="77" y="12"/>
                      <a:pt x="77" y="12"/>
                      <a:pt x="77" y="12"/>
                    </a:cubicBezTo>
                    <a:cubicBezTo>
                      <a:pt x="67" y="12"/>
                      <a:pt x="67" y="12"/>
                      <a:pt x="67" y="12"/>
                    </a:cubicBezTo>
                    <a:cubicBezTo>
                      <a:pt x="48" y="34"/>
                      <a:pt x="48" y="34"/>
                      <a:pt x="48" y="34"/>
                    </a:cubicBezTo>
                    <a:cubicBezTo>
                      <a:pt x="47" y="35"/>
                      <a:pt x="45" y="36"/>
                      <a:pt x="43" y="36"/>
                    </a:cubicBezTo>
                    <a:cubicBezTo>
                      <a:pt x="40" y="36"/>
                      <a:pt x="37" y="33"/>
                      <a:pt x="37" y="30"/>
                    </a:cubicBezTo>
                    <a:cubicBezTo>
                      <a:pt x="37" y="28"/>
                      <a:pt x="38" y="26"/>
                      <a:pt x="39" y="25"/>
                    </a:cubicBezTo>
                    <a:cubicBezTo>
                      <a:pt x="59" y="2"/>
                      <a:pt x="59" y="2"/>
                      <a:pt x="59" y="2"/>
                    </a:cubicBezTo>
                    <a:cubicBezTo>
                      <a:pt x="61" y="1"/>
                      <a:pt x="62" y="0"/>
                      <a:pt x="64" y="0"/>
                    </a:cubicBezTo>
                    <a:cubicBezTo>
                      <a:pt x="93" y="0"/>
                      <a:pt x="93" y="0"/>
                      <a:pt x="93" y="0"/>
                    </a:cubicBezTo>
                    <a:cubicBezTo>
                      <a:pt x="93" y="0"/>
                      <a:pt x="112" y="14"/>
                      <a:pt x="114" y="15"/>
                    </a:cubicBezTo>
                    <a:cubicBezTo>
                      <a:pt x="114" y="32"/>
                      <a:pt x="114" y="32"/>
                      <a:pt x="114" y="32"/>
                    </a:cubicBezTo>
                    <a:cubicBezTo>
                      <a:pt x="135" y="32"/>
                      <a:pt x="135" y="32"/>
                      <a:pt x="135" y="32"/>
                    </a:cubicBezTo>
                    <a:cubicBezTo>
                      <a:pt x="137" y="32"/>
                      <a:pt x="138" y="33"/>
                      <a:pt x="139" y="34"/>
                    </a:cubicBezTo>
                    <a:cubicBezTo>
                      <a:pt x="142" y="36"/>
                      <a:pt x="142" y="40"/>
                      <a:pt x="139" y="43"/>
                    </a:cubicBezTo>
                    <a:cubicBezTo>
                      <a:pt x="138" y="44"/>
                      <a:pt x="137" y="44"/>
                      <a:pt x="135" y="45"/>
                    </a:cubicBezTo>
                    <a:cubicBezTo>
                      <a:pt x="109" y="45"/>
                      <a:pt x="109" y="45"/>
                      <a:pt x="109" y="45"/>
                    </a:cubicBezTo>
                    <a:cubicBezTo>
                      <a:pt x="101" y="44"/>
                      <a:pt x="101" y="38"/>
                      <a:pt x="101" y="38"/>
                    </a:cubicBezTo>
                    <a:cubicBezTo>
                      <a:pt x="101" y="27"/>
                      <a:pt x="101" y="27"/>
                      <a:pt x="101" y="27"/>
                    </a:cubicBezTo>
                    <a:cubicBezTo>
                      <a:pt x="86" y="45"/>
                      <a:pt x="86" y="45"/>
                      <a:pt x="86" y="45"/>
                    </a:cubicBezTo>
                    <a:cubicBezTo>
                      <a:pt x="100" y="59"/>
                      <a:pt x="100" y="59"/>
                      <a:pt x="100" y="59"/>
                    </a:cubicBezTo>
                    <a:cubicBezTo>
                      <a:pt x="100" y="59"/>
                      <a:pt x="103" y="62"/>
                      <a:pt x="101" y="69"/>
                    </a:cubicBezTo>
                    <a:cubicBezTo>
                      <a:pt x="92" y="109"/>
                      <a:pt x="92" y="109"/>
                      <a:pt x="92" y="109"/>
                    </a:cubicBezTo>
                    <a:cubicBezTo>
                      <a:pt x="92" y="113"/>
                      <a:pt x="88" y="115"/>
                      <a:pt x="85" y="115"/>
                    </a:cubicBezTo>
                    <a:cubicBezTo>
                      <a:pt x="80" y="115"/>
                      <a:pt x="77" y="112"/>
                      <a:pt x="77" y="108"/>
                    </a:cubicBezTo>
                    <a:cubicBezTo>
                      <a:pt x="77" y="107"/>
                      <a:pt x="77" y="106"/>
                      <a:pt x="77" y="106"/>
                    </a:cubicBezTo>
                    <a:cubicBezTo>
                      <a:pt x="85" y="72"/>
                      <a:pt x="85" y="72"/>
                      <a:pt x="85" y="72"/>
                    </a:cubicBezTo>
                    <a:cubicBezTo>
                      <a:pt x="66" y="54"/>
                      <a:pt x="66" y="54"/>
                      <a:pt x="66" y="54"/>
                    </a:cubicBezTo>
                    <a:cubicBezTo>
                      <a:pt x="50" y="72"/>
                      <a:pt x="50" y="72"/>
                      <a:pt x="50" y="72"/>
                    </a:cubicBezTo>
                    <a:cubicBezTo>
                      <a:pt x="50" y="72"/>
                      <a:pt x="48" y="75"/>
                      <a:pt x="41" y="75"/>
                    </a:cubicBezTo>
                    <a:cubicBezTo>
                      <a:pt x="8" y="75"/>
                      <a:pt x="8" y="75"/>
                      <a:pt x="8" y="75"/>
                    </a:cubicBezTo>
                    <a:cubicBezTo>
                      <a:pt x="5" y="75"/>
                      <a:pt x="2" y="73"/>
                      <a:pt x="1" y="69"/>
                    </a:cubicBezTo>
                    <a:cubicBezTo>
                      <a:pt x="0" y="65"/>
                      <a:pt x="2" y="61"/>
                      <a:pt x="7" y="60"/>
                    </a:cubicBezTo>
                    <a:close/>
                  </a:path>
                </a:pathLst>
              </a:custGeom>
              <a:solidFill>
                <a:schemeClr val="accent1"/>
              </a:solidFill>
              <a:ln w="12700">
                <a:noFill/>
              </a:ln>
              <a:effectLst>
                <a:outerShdw blurRad="457200" dist="444500" dir="7800000" sx="89000" sy="89000" algn="tr" rotWithShape="0">
                  <a:prstClr val="black">
                    <a:alpha val="38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atin typeface="Arial" panose="020B0604020202020204" pitchFamily="34" charset="0"/>
                  <a:ea typeface="微软雅黑" panose="020B0503020204020204" pitchFamily="34" charset="-122"/>
                  <a:sym typeface="Arial" panose="020B0604020202020204" pitchFamily="34" charset="0"/>
                </a:endParaRPr>
              </a:p>
            </p:txBody>
          </p:sp>
        </p:grpSp>
      </p:grpSp>
    </p:spTree>
    <p:custDataLst>
      <p:tags r:id="rId1"/>
    </p:custDataLst>
    <p:extLst>
      <p:ext uri="{BB962C8B-B14F-4D97-AF65-F5344CB8AC3E}">
        <p14:creationId xmlns:p14="http://schemas.microsoft.com/office/powerpoint/2010/main" val="879275962"/>
      </p:ext>
    </p:extLst>
  </p:cSld>
  <p:clrMapOvr>
    <a:masterClrMapping/>
  </p:clrMapOvr>
  <mc:AlternateContent xmlns:mc="http://schemas.openxmlformats.org/markup-compatibility/2006" xmlns:p14="http://schemas.microsoft.com/office/powerpoint/2010/main">
    <mc:Choice Requires="p14">
      <p:transition spd="slow" p14:dur="1500" advClick="0" advTm="19745">
        <p:random/>
      </p:transition>
    </mc:Choice>
    <mc:Fallback xmlns="">
      <p:transition spd="slow" advClick="0" advTm="19745">
        <p:random/>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左大括号 23"/>
          <p:cNvSpPr/>
          <p:nvPr/>
        </p:nvSpPr>
        <p:spPr>
          <a:xfrm>
            <a:off x="3370855" y="1772254"/>
            <a:ext cx="422589" cy="2243825"/>
          </a:xfrm>
          <a:prstGeom prst="leftBrace">
            <a:avLst>
              <a:gd name="adj1" fmla="val 19041"/>
              <a:gd name="adj2" fmla="val 50000"/>
            </a:avLst>
          </a:prstGeom>
          <a:ln>
            <a:solidFill>
              <a:schemeClr val="accent4"/>
            </a:solidFill>
          </a:ln>
        </p:spPr>
        <p:style>
          <a:lnRef idx="1">
            <a:schemeClr val="accent1"/>
          </a:lnRef>
          <a:fillRef idx="0">
            <a:schemeClr val="accent1"/>
          </a:fillRef>
          <a:effectRef idx="0">
            <a:schemeClr val="accent1"/>
          </a:effectRef>
          <a:fontRef idx="minor">
            <a:schemeClr val="tx1"/>
          </a:fontRef>
        </p:style>
        <p:txBody>
          <a:bodyPr lIns="91419" tIns="45710" rIns="91419" bIns="45710" rtlCol="0" anchor="ctr"/>
          <a:lstStyle/>
          <a:p>
            <a:pPr algn="ctr"/>
            <a:endParaRPr lang="zh-CN" altLang="en-US" sz="1600" dirty="0">
              <a:solidFill>
                <a:schemeClr val="bg2"/>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文本框 7"/>
          <p:cNvSpPr txBox="1">
            <a:spLocks noChangeArrowheads="1"/>
          </p:cNvSpPr>
          <p:nvPr/>
        </p:nvSpPr>
        <p:spPr bwMode="auto">
          <a:xfrm>
            <a:off x="3833630" y="1679436"/>
            <a:ext cx="2301518" cy="826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20000"/>
              </a:lnSpc>
            </a:pPr>
            <a:r>
              <a:rPr lang="zh-CN" altLang="en-US" sz="2400" b="1" dirty="0" smtClean="0">
                <a:solidFill>
                  <a:schemeClr val="accent1"/>
                </a:solidFill>
                <a:latin typeface="Arial" panose="020B0604020202020204" pitchFamily="34" charset="0"/>
                <a:sym typeface="Arial" panose="020B0604020202020204" pitchFamily="34" charset="0"/>
              </a:rPr>
              <a:t>空间技术</a:t>
            </a:r>
            <a:endParaRPr lang="zh-CN" altLang="en-US" sz="2000" dirty="0">
              <a:solidFill>
                <a:schemeClr val="bg1">
                  <a:lumMod val="50000"/>
                </a:schemeClr>
              </a:solidFill>
              <a:latin typeface="Arial" panose="020B0604020202020204" pitchFamily="34" charset="0"/>
              <a:sym typeface="Arial" panose="020B0604020202020204" pitchFamily="34" charset="0"/>
            </a:endParaRPr>
          </a:p>
        </p:txBody>
      </p:sp>
      <p:sp>
        <p:nvSpPr>
          <p:cNvPr id="26" name="文本框 7"/>
          <p:cNvSpPr txBox="1">
            <a:spLocks noChangeArrowheads="1"/>
          </p:cNvSpPr>
          <p:nvPr/>
        </p:nvSpPr>
        <p:spPr bwMode="auto">
          <a:xfrm>
            <a:off x="3833630" y="2615393"/>
            <a:ext cx="2301518" cy="826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defPPr>
              <a:defRPr lang="zh-CN"/>
            </a:defPPr>
            <a:lvl1pPr>
              <a:lnSpc>
                <a:spcPct val="120000"/>
              </a:lnSpc>
              <a:defRPr sz="2400" b="1">
                <a:solidFill>
                  <a:schemeClr val="accent1"/>
                </a:solidFill>
                <a:latin typeface="Arial" panose="020B0604020202020204" pitchFamily="34" charset="0"/>
                <a:ea typeface="微软雅黑" pitchFamily="34" charset="-122"/>
              </a:defRPr>
            </a:lvl1pPr>
            <a:lvl2pPr>
              <a:defRPr sz="2800">
                <a:latin typeface="Arial Narrow" pitchFamily="34" charset="0"/>
                <a:ea typeface="微软雅黑" pitchFamily="34" charset="-122"/>
              </a:defRPr>
            </a:lvl2pPr>
            <a:lvl3pPr>
              <a:defRPr sz="2400">
                <a:latin typeface="Arial Narrow" pitchFamily="34" charset="0"/>
                <a:ea typeface="微软雅黑" pitchFamily="34" charset="-122"/>
              </a:defRPr>
            </a:lvl3pPr>
            <a:lvl4pPr>
              <a:defRPr sz="2000">
                <a:latin typeface="Arial Narrow" pitchFamily="34" charset="0"/>
                <a:ea typeface="微软雅黑" pitchFamily="34" charset="-122"/>
              </a:defRPr>
            </a:lvl4pPr>
            <a:lvl5pPr>
              <a:defRPr sz="2000">
                <a:latin typeface="Arial Narrow" pitchFamily="34" charset="0"/>
                <a:ea typeface="微软雅黑" pitchFamily="34" charset="-122"/>
              </a:defRPr>
            </a:lvl5pPr>
            <a:lvl6pPr eaLnBrk="0" fontAlgn="base" hangingPunct="0">
              <a:spcAft>
                <a:spcPct val="0"/>
              </a:spcAft>
              <a:buFont typeface="Arial" charset="0"/>
              <a:buChar char="»"/>
              <a:defRPr sz="2000">
                <a:latin typeface="Arial Narrow" pitchFamily="34" charset="0"/>
                <a:ea typeface="微软雅黑" pitchFamily="34" charset="-122"/>
              </a:defRPr>
            </a:lvl6pPr>
            <a:lvl7pPr eaLnBrk="0" fontAlgn="base" hangingPunct="0">
              <a:spcAft>
                <a:spcPct val="0"/>
              </a:spcAft>
              <a:buFont typeface="Arial" charset="0"/>
              <a:buChar char="»"/>
              <a:defRPr sz="2000">
                <a:latin typeface="Arial Narrow" pitchFamily="34" charset="0"/>
                <a:ea typeface="微软雅黑" pitchFamily="34" charset="-122"/>
              </a:defRPr>
            </a:lvl7pPr>
            <a:lvl8pPr eaLnBrk="0" fontAlgn="base" hangingPunct="0">
              <a:spcAft>
                <a:spcPct val="0"/>
              </a:spcAft>
              <a:buFont typeface="Arial" charset="0"/>
              <a:buChar char="»"/>
              <a:defRPr sz="2000">
                <a:latin typeface="Arial Narrow" pitchFamily="34" charset="0"/>
                <a:ea typeface="微软雅黑" pitchFamily="34" charset="-122"/>
              </a:defRPr>
            </a:lvl8pPr>
            <a:lvl9pPr eaLnBrk="0" fontAlgn="base" hangingPunct="0">
              <a:spcAft>
                <a:spcPct val="0"/>
              </a:spcAft>
              <a:buFont typeface="Arial" charset="0"/>
              <a:buChar char="»"/>
              <a:defRPr sz="2000">
                <a:latin typeface="Arial Narrow" pitchFamily="34" charset="0"/>
                <a:ea typeface="微软雅黑" pitchFamily="34" charset="-122"/>
              </a:defRPr>
            </a:lvl9pPr>
          </a:lstStyle>
          <a:p>
            <a:r>
              <a:rPr lang="zh-CN" altLang="en-US" dirty="0">
                <a:sym typeface="Arial" panose="020B0604020202020204" pitchFamily="34" charset="0"/>
              </a:rPr>
              <a:t>原子能技术</a:t>
            </a:r>
          </a:p>
        </p:txBody>
      </p:sp>
      <p:sp>
        <p:nvSpPr>
          <p:cNvPr id="27" name="文本框 7"/>
          <p:cNvSpPr txBox="1">
            <a:spLocks noChangeArrowheads="1"/>
          </p:cNvSpPr>
          <p:nvPr/>
        </p:nvSpPr>
        <p:spPr bwMode="auto">
          <a:xfrm>
            <a:off x="3833630" y="3551350"/>
            <a:ext cx="2301518" cy="826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20000"/>
              </a:lnSpc>
            </a:pPr>
            <a:r>
              <a:rPr lang="zh-CN" altLang="en-US" sz="2400" b="1" dirty="0" smtClean="0">
                <a:solidFill>
                  <a:srgbClr val="003399"/>
                </a:solidFill>
                <a:latin typeface="Arial" panose="020B0604020202020204" pitchFamily="34" charset="0"/>
                <a:sym typeface="Arial" panose="020B0604020202020204" pitchFamily="34" charset="0"/>
              </a:rPr>
              <a:t>人工智能</a:t>
            </a:r>
            <a:endParaRPr lang="zh-CN" altLang="en-US" sz="2000" dirty="0">
              <a:solidFill>
                <a:srgbClr val="003399"/>
              </a:solidFill>
              <a:latin typeface="Arial" panose="020B0604020202020204" pitchFamily="34" charset="0"/>
              <a:sym typeface="Arial" panose="020B0604020202020204" pitchFamily="34" charset="0"/>
            </a:endParaRPr>
          </a:p>
        </p:txBody>
      </p:sp>
      <p:sp>
        <p:nvSpPr>
          <p:cNvPr id="29" name="矩形 28"/>
          <p:cNvSpPr/>
          <p:nvPr/>
        </p:nvSpPr>
        <p:spPr>
          <a:xfrm>
            <a:off x="-20905"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0" name="Rectangle 3"/>
          <p:cNvSpPr txBox="1">
            <a:spLocks noChangeArrowheads="1"/>
          </p:cNvSpPr>
          <p:nvPr/>
        </p:nvSpPr>
        <p:spPr>
          <a:xfrm>
            <a:off x="179512" y="683449"/>
            <a:ext cx="6878848" cy="513804"/>
          </a:xfrm>
          <a:prstGeom prst="rect">
            <a:avLst/>
          </a:prstGeom>
        </p:spPr>
        <p:txBody>
          <a:bodyPr/>
          <a:lstStyle>
            <a:lvl1pPr marL="162557" indent="-162557" algn="l" defTabSz="650230" rtl="0" eaLnBrk="1" latinLnBrk="0" hangingPunct="1">
              <a:lnSpc>
                <a:spcPct val="90000"/>
              </a:lnSpc>
              <a:spcBef>
                <a:spcPts val="711"/>
              </a:spcBef>
              <a:buFont typeface="Arial" panose="020B0604020202020204" pitchFamily="34" charset="0"/>
              <a:buChar char="•"/>
              <a:defRPr sz="1991" kern="1200">
                <a:solidFill>
                  <a:schemeClr val="tx1"/>
                </a:solidFill>
                <a:latin typeface="+mn-lt"/>
                <a:ea typeface="+mn-ea"/>
                <a:cs typeface="+mn-cs"/>
              </a:defRPr>
            </a:lvl1pPr>
            <a:lvl2pPr marL="487672" indent="-162557" algn="l" defTabSz="650230" rtl="0" eaLnBrk="1" latinLnBrk="0" hangingPunct="1">
              <a:lnSpc>
                <a:spcPct val="90000"/>
              </a:lnSpc>
              <a:spcBef>
                <a:spcPts val="356"/>
              </a:spcBef>
              <a:buFont typeface="Arial" panose="020B0604020202020204" pitchFamily="34" charset="0"/>
              <a:buChar char="•"/>
              <a:defRPr sz="1707" kern="1200">
                <a:solidFill>
                  <a:schemeClr val="tx1"/>
                </a:solidFill>
                <a:latin typeface="+mn-lt"/>
                <a:ea typeface="+mn-ea"/>
                <a:cs typeface="+mn-cs"/>
              </a:defRPr>
            </a:lvl2pPr>
            <a:lvl3pPr marL="812787" indent="-162557" algn="l" defTabSz="650230" rtl="0" eaLnBrk="1" latinLnBrk="0" hangingPunct="1">
              <a:lnSpc>
                <a:spcPct val="90000"/>
              </a:lnSpc>
              <a:spcBef>
                <a:spcPts val="356"/>
              </a:spcBef>
              <a:buFont typeface="Arial" panose="020B0604020202020204" pitchFamily="34" charset="0"/>
              <a:buChar char="•"/>
              <a:defRPr sz="1422" kern="1200">
                <a:solidFill>
                  <a:schemeClr val="tx1"/>
                </a:solidFill>
                <a:latin typeface="+mn-lt"/>
                <a:ea typeface="+mn-ea"/>
                <a:cs typeface="+mn-cs"/>
              </a:defRPr>
            </a:lvl3pPr>
            <a:lvl4pPr marL="113790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4pPr>
            <a:lvl5pPr marL="146301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5pPr>
            <a:lvl6pPr marL="178813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6pPr>
            <a:lvl7pPr marL="211324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7pPr>
            <a:lvl8pPr marL="243836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8pPr>
            <a:lvl9pPr marL="276347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9pPr>
          </a:lstStyle>
          <a:p>
            <a:pPr algn="just" fontAlgn="auto">
              <a:lnSpc>
                <a:spcPct val="140000"/>
              </a:lnSpc>
              <a:spcAft>
                <a:spcPts val="0"/>
              </a:spcAft>
              <a:buClr>
                <a:schemeClr val="bg2">
                  <a:lumMod val="50000"/>
                </a:schemeClr>
              </a:buClr>
              <a:buFont typeface="Wingdings" panose="05000000000000000000" pitchFamily="2" charset="2"/>
              <a:buChar char="p"/>
            </a:pPr>
            <a:r>
              <a:rPr lang="en-US" altLang="zh-CN" sz="2000" b="1" dirty="0" smtClean="0">
                <a:latin typeface="Times New Roman" panose="02020603050405020304" pitchFamily="18" charset="0"/>
                <a:cs typeface="Times New Roman" panose="02020603050405020304" pitchFamily="18" charset="0"/>
              </a:rPr>
              <a:t> 1956</a:t>
            </a:r>
            <a:r>
              <a:rPr lang="zh-CN" altLang="en-US" sz="2000" b="1" dirty="0" smtClean="0">
                <a:latin typeface="宋体" panose="02010600030101010101" pitchFamily="2" charset="-122"/>
              </a:rPr>
              <a:t>年，人工智能</a:t>
            </a:r>
            <a:r>
              <a:rPr lang="zh-CN" altLang="en-US" sz="2000" b="1" dirty="0" smtClean="0">
                <a:latin typeface="Times New Roman" panose="02020603050405020304" pitchFamily="18" charset="0"/>
              </a:rPr>
              <a:t>（</a:t>
            </a:r>
            <a:r>
              <a:rPr lang="en-US" altLang="zh-CN" sz="2000" b="1" dirty="0" smtClean="0">
                <a:latin typeface="Times New Roman" panose="02020603050405020304" pitchFamily="18" charset="0"/>
              </a:rPr>
              <a:t>Artificial </a:t>
            </a:r>
            <a:r>
              <a:rPr lang="en-US" altLang="zh-CN" sz="2000" b="1" dirty="0">
                <a:latin typeface="Times New Roman" panose="02020603050405020304" pitchFamily="18" charset="0"/>
              </a:rPr>
              <a:t>I</a:t>
            </a:r>
            <a:r>
              <a:rPr lang="en-US" altLang="zh-CN" sz="2000" b="1" dirty="0" smtClean="0">
                <a:latin typeface="Times New Roman" panose="02020603050405020304" pitchFamily="18" charset="0"/>
              </a:rPr>
              <a:t>ntelligence, AI</a:t>
            </a:r>
            <a:r>
              <a:rPr lang="zh-CN" altLang="en-US" sz="2000" b="1" dirty="0" smtClean="0">
                <a:latin typeface="Times New Roman" panose="02020603050405020304" pitchFamily="18" charset="0"/>
              </a:rPr>
              <a:t>）</a:t>
            </a:r>
            <a:r>
              <a:rPr lang="zh-CN" altLang="en-US" sz="2000" b="1" dirty="0" smtClean="0">
                <a:latin typeface="宋体" panose="02010600030101010101" pitchFamily="2" charset="-122"/>
              </a:rPr>
              <a:t>这个术语被提出，并成为一门新兴科学的名称。</a:t>
            </a:r>
          </a:p>
        </p:txBody>
      </p:sp>
      <p:sp>
        <p:nvSpPr>
          <p:cNvPr id="31" name="矩形 30"/>
          <p:cNvSpPr/>
          <p:nvPr/>
        </p:nvSpPr>
        <p:spPr>
          <a:xfrm>
            <a:off x="161263" y="2628432"/>
            <a:ext cx="3394986" cy="472502"/>
          </a:xfrm>
          <a:prstGeom prst="rect">
            <a:avLst/>
          </a:prstGeom>
        </p:spPr>
        <p:txBody>
          <a:bodyPr wrap="square">
            <a:spAutoFit/>
          </a:bodyPr>
          <a:lstStyle/>
          <a:p>
            <a:pPr eaLnBrk="1" hangingPunct="1">
              <a:lnSpc>
                <a:spcPct val="140000"/>
              </a:lnSpc>
              <a:spcBef>
                <a:spcPct val="50000"/>
              </a:spcBef>
              <a:buClr>
                <a:schemeClr val="accent2"/>
              </a:buClr>
              <a:buFont typeface="Wingdings" panose="05000000000000000000" pitchFamily="2" charset="2"/>
              <a:buChar char="o"/>
            </a:pPr>
            <a:r>
              <a:rPr lang="en-US" altLang="zh-CN" sz="2000" b="1" dirty="0">
                <a:latin typeface="Times New Roman" panose="02020603050405020304" pitchFamily="18" charset="0"/>
                <a:cs typeface="Times New Roman" panose="02020603050405020304" pitchFamily="18" charset="0"/>
              </a:rPr>
              <a:t>20</a:t>
            </a:r>
            <a:r>
              <a:rPr lang="zh-CN" altLang="en-US" sz="2000" b="1" dirty="0">
                <a:latin typeface="宋体" panose="02010600030101010101" pitchFamily="2" charset="-122"/>
              </a:rPr>
              <a:t>世纪三大科学技术</a:t>
            </a:r>
            <a:r>
              <a:rPr lang="zh-CN" altLang="en-US" sz="2000" b="1" dirty="0" smtClean="0">
                <a:latin typeface="宋体" panose="02010600030101010101" pitchFamily="2" charset="-122"/>
              </a:rPr>
              <a:t>成就</a:t>
            </a:r>
            <a:endParaRPr lang="zh-CN" altLang="en-US" sz="2000" b="1" dirty="0">
              <a:latin typeface="宋体" panose="02010600030101010101" pitchFamily="2" charset="-122"/>
            </a:endParaRPr>
          </a:p>
        </p:txBody>
      </p:sp>
      <p:sp>
        <p:nvSpPr>
          <p:cNvPr id="32" name="矩形 31"/>
          <p:cNvSpPr/>
          <p:nvPr/>
        </p:nvSpPr>
        <p:spPr>
          <a:xfrm>
            <a:off x="-20905" y="-5714"/>
            <a:ext cx="4148893" cy="689163"/>
          </a:xfrm>
          <a:prstGeom prst="rect">
            <a:avLst/>
          </a:prstGeom>
        </p:spPr>
        <p:txBody>
          <a:bodyPr wrap="none">
            <a:spAutoFit/>
          </a:bodyPr>
          <a:lstStyle/>
          <a:p>
            <a:pPr marL="0" indent="0" fontAlgn="auto">
              <a:lnSpc>
                <a:spcPct val="160000"/>
              </a:lnSpc>
              <a:spcAft>
                <a:spcPts val="0"/>
              </a:spcAft>
              <a:buNone/>
            </a:pPr>
            <a:r>
              <a:rPr lang="en-US" altLang="zh-CN" sz="2800" b="1" dirty="0">
                <a:latin typeface="Times New Roman" panose="02020603050405020304" pitchFamily="18" charset="0"/>
              </a:rPr>
              <a:t>1.1  </a:t>
            </a:r>
            <a:r>
              <a:rPr lang="zh-CN" altLang="en-US" sz="2800" b="1" dirty="0">
                <a:latin typeface="Times New Roman" panose="02020603050405020304" pitchFamily="18" charset="0"/>
              </a:rPr>
              <a:t>人工智能的基本概念 </a:t>
            </a:r>
          </a:p>
        </p:txBody>
      </p:sp>
      <p:sp>
        <p:nvSpPr>
          <p:cNvPr id="2" name="矩形 1"/>
          <p:cNvSpPr/>
          <p:nvPr/>
        </p:nvSpPr>
        <p:spPr>
          <a:xfrm>
            <a:off x="194131" y="4322763"/>
            <a:ext cx="8532440" cy="707886"/>
          </a:xfrm>
          <a:prstGeom prst="rect">
            <a:avLst/>
          </a:prstGeom>
        </p:spPr>
        <p:txBody>
          <a:bodyPr wrap="square">
            <a:spAutoFit/>
          </a:bodyPr>
          <a:lstStyle/>
          <a:p>
            <a:pPr marL="285750" indent="-285750">
              <a:buClr>
                <a:schemeClr val="bg2">
                  <a:lumMod val="50000"/>
                </a:schemeClr>
              </a:buClr>
              <a:buFont typeface="Wingdings" panose="05000000000000000000" pitchFamily="2" charset="2"/>
              <a:buChar char="p"/>
            </a:pPr>
            <a:r>
              <a:rPr lang="zh-CN" altLang="en-US" sz="2000" b="1" dirty="0" smtClean="0">
                <a:latin typeface="宋体" panose="02010600030101010101" pitchFamily="2" charset="-122"/>
              </a:rPr>
              <a:t>人工智能是一门研究如何构造智能机器（智能计算机）或智能系统，使它能模拟、延伸、扩展人类智能的学科。</a:t>
            </a:r>
            <a:endParaRPr lang="zh-CN" altLang="en-US" sz="2000" dirty="0"/>
          </a:p>
        </p:txBody>
      </p:sp>
    </p:spTree>
    <p:custDataLst>
      <p:tags r:id="rId1"/>
    </p:custDataLst>
    <p:extLst>
      <p:ext uri="{BB962C8B-B14F-4D97-AF65-F5344CB8AC3E}">
        <p14:creationId xmlns:p14="http://schemas.microsoft.com/office/powerpoint/2010/main" val="247058860"/>
      </p:ext>
    </p:extLst>
  </p:cSld>
  <p:clrMapOvr>
    <a:masterClrMapping/>
  </p:clrMapOvr>
  <mc:AlternateContent xmlns:mc="http://schemas.openxmlformats.org/markup-compatibility/2006" xmlns:p14="http://schemas.microsoft.com/office/powerpoint/2010/main">
    <mc:Choice Requires="p14">
      <p:transition spd="slow" p14:dur="1500" advClick="0" advTm="31962">
        <p:random/>
      </p:transition>
    </mc:Choice>
    <mc:Fallback xmlns="">
      <p:transition spd="slow" advClick="0" advTm="31962">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outHorizontal)">
                                      <p:cBhvr>
                                        <p:cTn id="7" dur="1000"/>
                                        <p:tgtEl>
                                          <p:spTgt spid="24"/>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750"/>
                                        <p:tgtEl>
                                          <p:spTgt spid="25"/>
                                        </p:tgtEl>
                                      </p:cBhvr>
                                    </p:animEffect>
                                  </p:childTnLst>
                                </p:cTn>
                              </p:par>
                            </p:childTnLst>
                          </p:cTn>
                        </p:par>
                        <p:par>
                          <p:cTn id="12" fill="hold">
                            <p:stCondLst>
                              <p:cond delay="1750"/>
                            </p:stCondLst>
                            <p:childTnLst>
                              <p:par>
                                <p:cTn id="13" presetID="22" presetClass="entr" presetSubtype="8"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wipe(left)">
                                      <p:cBhvr>
                                        <p:cTn id="15" dur="750"/>
                                        <p:tgtEl>
                                          <p:spTgt spid="26"/>
                                        </p:tgtEl>
                                      </p:cBhvr>
                                    </p:animEffect>
                                  </p:childTnLst>
                                </p:cTn>
                              </p:par>
                            </p:childTnLst>
                          </p:cTn>
                        </p:par>
                        <p:par>
                          <p:cTn id="16" fill="hold">
                            <p:stCondLst>
                              <p:cond delay="2500"/>
                            </p:stCondLst>
                            <p:childTnLst>
                              <p:par>
                                <p:cTn id="17" presetID="22" presetClass="entr" presetSubtype="8"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wipe(left)">
                                      <p:cBhvr>
                                        <p:cTn id="19" dur="75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p:bldP spid="26" grpId="0"/>
      <p:bldP spid="2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a:off x="-8828" y="31854"/>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2" name="矩形 31"/>
          <p:cNvSpPr/>
          <p:nvPr/>
        </p:nvSpPr>
        <p:spPr>
          <a:xfrm>
            <a:off x="324860" y="-5272"/>
            <a:ext cx="5327260" cy="1471172"/>
          </a:xfrm>
          <a:prstGeom prst="rect">
            <a:avLst/>
          </a:prstGeom>
        </p:spPr>
        <p:txBody>
          <a:bodyPr wrap="square">
            <a:spAutoFit/>
          </a:bodyPr>
          <a:lstStyle/>
          <a:p>
            <a:pPr fontAlgn="auto">
              <a:lnSpc>
                <a:spcPct val="160000"/>
              </a:lnSpc>
              <a:spcAft>
                <a:spcPts val="0"/>
              </a:spcAft>
            </a:pPr>
            <a:r>
              <a:rPr lang="en-US" altLang="zh-CN" sz="2800" b="1" dirty="0" smtClean="0">
                <a:latin typeface="Times New Roman" panose="02020603050405020304" pitchFamily="18" charset="0"/>
              </a:rPr>
              <a:t>1.1.1 </a:t>
            </a:r>
            <a:r>
              <a:rPr lang="zh-CN" altLang="en-US" sz="2800" b="1" dirty="0" smtClean="0">
                <a:latin typeface="宋体" panose="02010600030101010101" pitchFamily="2" charset="-122"/>
              </a:rPr>
              <a:t>什么</a:t>
            </a:r>
            <a:r>
              <a:rPr lang="zh-CN" altLang="en-US" sz="2800" b="1" dirty="0">
                <a:latin typeface="宋体" panose="02010600030101010101" pitchFamily="2" charset="-122"/>
              </a:rPr>
              <a:t>是</a:t>
            </a:r>
            <a:r>
              <a:rPr lang="zh-CN" altLang="en-US" sz="2800" b="1" dirty="0" smtClean="0">
                <a:latin typeface="宋体" panose="02010600030101010101" pitchFamily="2" charset="-122"/>
              </a:rPr>
              <a:t>智能</a:t>
            </a:r>
            <a:endParaRPr lang="en-US" altLang="zh-CN" sz="2800" b="1" dirty="0">
              <a:latin typeface="宋体" panose="02010600030101010101" pitchFamily="2" charset="-122"/>
            </a:endParaRPr>
          </a:p>
          <a:p>
            <a:pPr marL="0" indent="0" fontAlgn="auto">
              <a:lnSpc>
                <a:spcPct val="160000"/>
              </a:lnSpc>
              <a:spcAft>
                <a:spcPts val="0"/>
              </a:spcAft>
              <a:buNone/>
            </a:pPr>
            <a:endParaRPr lang="zh-CN" altLang="en-US" sz="2800" b="1" dirty="0">
              <a:latin typeface="Times New Roman" panose="02020603050405020304" pitchFamily="18" charset="0"/>
            </a:endParaRPr>
          </a:p>
        </p:txBody>
      </p:sp>
      <p:sp>
        <p:nvSpPr>
          <p:cNvPr id="11" name="Rectangle 3"/>
          <p:cNvSpPr txBox="1">
            <a:spLocks noChangeArrowheads="1"/>
          </p:cNvSpPr>
          <p:nvPr/>
        </p:nvSpPr>
        <p:spPr>
          <a:xfrm>
            <a:off x="152400" y="847725"/>
            <a:ext cx="8893175" cy="2732137"/>
          </a:xfrm>
          <a:prstGeom prst="rect">
            <a:avLst/>
          </a:prstGeom>
        </p:spPr>
        <p:txBody>
          <a:bodyPr/>
          <a:lstStyle>
            <a:lvl1pPr marL="162557" indent="-162557" algn="l" defTabSz="650230" rtl="0" eaLnBrk="1" latinLnBrk="0" hangingPunct="1">
              <a:lnSpc>
                <a:spcPct val="90000"/>
              </a:lnSpc>
              <a:spcBef>
                <a:spcPts val="711"/>
              </a:spcBef>
              <a:buFont typeface="Arial" panose="020B0604020202020204" pitchFamily="34" charset="0"/>
              <a:buChar char="•"/>
              <a:defRPr sz="1991" kern="1200">
                <a:solidFill>
                  <a:schemeClr val="tx1"/>
                </a:solidFill>
                <a:latin typeface="+mn-lt"/>
                <a:ea typeface="+mn-ea"/>
                <a:cs typeface="+mn-cs"/>
              </a:defRPr>
            </a:lvl1pPr>
            <a:lvl2pPr marL="487672" indent="-162557" algn="l" defTabSz="650230" rtl="0" eaLnBrk="1" latinLnBrk="0" hangingPunct="1">
              <a:lnSpc>
                <a:spcPct val="90000"/>
              </a:lnSpc>
              <a:spcBef>
                <a:spcPts val="356"/>
              </a:spcBef>
              <a:buFont typeface="Arial" panose="020B0604020202020204" pitchFamily="34" charset="0"/>
              <a:buChar char="•"/>
              <a:defRPr sz="1707" kern="1200">
                <a:solidFill>
                  <a:schemeClr val="tx1"/>
                </a:solidFill>
                <a:latin typeface="+mn-lt"/>
                <a:ea typeface="+mn-ea"/>
                <a:cs typeface="+mn-cs"/>
              </a:defRPr>
            </a:lvl2pPr>
            <a:lvl3pPr marL="812787" indent="-162557" algn="l" defTabSz="650230" rtl="0" eaLnBrk="1" latinLnBrk="0" hangingPunct="1">
              <a:lnSpc>
                <a:spcPct val="90000"/>
              </a:lnSpc>
              <a:spcBef>
                <a:spcPts val="356"/>
              </a:spcBef>
              <a:buFont typeface="Arial" panose="020B0604020202020204" pitchFamily="34" charset="0"/>
              <a:buChar char="•"/>
              <a:defRPr sz="1422" kern="1200">
                <a:solidFill>
                  <a:schemeClr val="tx1"/>
                </a:solidFill>
                <a:latin typeface="+mn-lt"/>
                <a:ea typeface="+mn-ea"/>
                <a:cs typeface="+mn-cs"/>
              </a:defRPr>
            </a:lvl3pPr>
            <a:lvl4pPr marL="113790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4pPr>
            <a:lvl5pPr marL="146301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5pPr>
            <a:lvl6pPr marL="178813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6pPr>
            <a:lvl7pPr marL="211324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7pPr>
            <a:lvl8pPr marL="243836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8pPr>
            <a:lvl9pPr marL="276347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9pPr>
          </a:lstStyle>
          <a:p>
            <a:pPr marL="0" indent="0" algn="just" fontAlgn="auto">
              <a:spcAft>
                <a:spcPts val="0"/>
              </a:spcAft>
              <a:buNone/>
            </a:pPr>
            <a:r>
              <a:rPr lang="zh-CN" altLang="en-US" sz="2600" b="1" dirty="0" smtClean="0">
                <a:latin typeface="宋体" panose="02010600030101010101" pitchFamily="2" charset="-122"/>
              </a:rPr>
              <a:t>目前，对智能还没有确切的定义，主要流派有：</a:t>
            </a:r>
          </a:p>
          <a:p>
            <a:pPr marL="190500" indent="-190500" algn="just" fontAlgn="auto">
              <a:lnSpc>
                <a:spcPct val="130000"/>
              </a:lnSpc>
              <a:spcBef>
                <a:spcPct val="0"/>
              </a:spcBef>
              <a:spcAft>
                <a:spcPts val="0"/>
              </a:spcAft>
              <a:buFont typeface="Wingdings" panose="05000000000000000000" pitchFamily="2" charset="2"/>
              <a:buNone/>
            </a:pPr>
            <a:r>
              <a:rPr lang="zh-CN" altLang="en-US" sz="2600" b="1" dirty="0" smtClean="0">
                <a:latin typeface="Times New Roman" panose="02020603050405020304" pitchFamily="18" charset="0"/>
              </a:rPr>
              <a:t>  （</a:t>
            </a:r>
            <a:r>
              <a:rPr lang="en-US" altLang="zh-CN" sz="2600" b="1" dirty="0" smtClean="0">
                <a:latin typeface="Times New Roman" panose="02020603050405020304" pitchFamily="18" charset="0"/>
              </a:rPr>
              <a:t>1</a:t>
            </a:r>
            <a:r>
              <a:rPr lang="zh-CN" altLang="en-US" sz="2600" b="1" dirty="0" smtClean="0">
                <a:latin typeface="Times New Roman" panose="02020603050405020304" pitchFamily="18" charset="0"/>
              </a:rPr>
              <a:t>）思维理论：智能的核心是思维</a:t>
            </a:r>
          </a:p>
          <a:p>
            <a:pPr marL="190500" indent="-190500" algn="just" fontAlgn="auto">
              <a:lnSpc>
                <a:spcPct val="130000"/>
              </a:lnSpc>
              <a:spcBef>
                <a:spcPct val="0"/>
              </a:spcBef>
              <a:spcAft>
                <a:spcPts val="0"/>
              </a:spcAft>
              <a:buFont typeface="Wingdings" panose="05000000000000000000" pitchFamily="2" charset="2"/>
              <a:buNone/>
            </a:pPr>
            <a:r>
              <a:rPr lang="zh-CN" altLang="en-US" sz="2600" b="1" dirty="0" smtClean="0">
                <a:latin typeface="Times New Roman" panose="02020603050405020304" pitchFamily="18" charset="0"/>
              </a:rPr>
              <a:t>  （</a:t>
            </a:r>
            <a:r>
              <a:rPr lang="en-US" altLang="zh-CN" sz="2600" b="1" dirty="0" smtClean="0">
                <a:latin typeface="Times New Roman" panose="02020603050405020304" pitchFamily="18" charset="0"/>
              </a:rPr>
              <a:t>2</a:t>
            </a:r>
            <a:r>
              <a:rPr lang="zh-CN" altLang="en-US" sz="2600" b="1" dirty="0" smtClean="0">
                <a:latin typeface="Times New Roman" panose="02020603050405020304" pitchFamily="18" charset="0"/>
              </a:rPr>
              <a:t>）知识阈值理论：智能取决于知识的数量及一般化程度</a:t>
            </a:r>
          </a:p>
          <a:p>
            <a:pPr marL="190500" indent="-190500" fontAlgn="auto">
              <a:lnSpc>
                <a:spcPct val="130000"/>
              </a:lnSpc>
              <a:spcBef>
                <a:spcPct val="0"/>
              </a:spcBef>
              <a:spcAft>
                <a:spcPts val="0"/>
              </a:spcAft>
              <a:buFont typeface="Wingdings" panose="05000000000000000000" pitchFamily="2" charset="2"/>
              <a:buNone/>
            </a:pPr>
            <a:r>
              <a:rPr lang="zh-CN" altLang="en-US" sz="2600" b="1" dirty="0" smtClean="0">
                <a:latin typeface="Times New Roman" panose="02020603050405020304" pitchFamily="18" charset="0"/>
              </a:rPr>
              <a:t>  （</a:t>
            </a:r>
            <a:r>
              <a:rPr lang="en-US" altLang="zh-CN" sz="2600" b="1" dirty="0" smtClean="0">
                <a:latin typeface="Times New Roman" panose="02020603050405020304" pitchFamily="18" charset="0"/>
              </a:rPr>
              <a:t>3</a:t>
            </a:r>
            <a:r>
              <a:rPr lang="zh-CN" altLang="en-US" sz="2600" b="1" dirty="0" smtClean="0">
                <a:latin typeface="Times New Roman" panose="02020603050405020304" pitchFamily="18" charset="0"/>
              </a:rPr>
              <a:t>）进化理论：用</a:t>
            </a:r>
            <a:r>
              <a:rPr lang="zh-CN" altLang="en-US" sz="2600" b="1" dirty="0" smtClean="0">
                <a:latin typeface="宋体" panose="02010600030101010101" pitchFamily="2" charset="-122"/>
              </a:rPr>
              <a:t>控制取代知识的表示  </a:t>
            </a:r>
            <a:endParaRPr lang="zh-CN" altLang="en-US" sz="2600" b="1" dirty="0" smtClean="0">
              <a:latin typeface="Times New Roman" panose="02020603050405020304" pitchFamily="18" charset="0"/>
            </a:endParaRPr>
          </a:p>
          <a:p>
            <a:pPr fontAlgn="auto">
              <a:spcBef>
                <a:spcPct val="0"/>
              </a:spcBef>
              <a:spcAft>
                <a:spcPts val="0"/>
              </a:spcAft>
              <a:buClr>
                <a:srgbClr val="0000FF"/>
              </a:buClr>
              <a:buFont typeface="Wingdings" panose="05000000000000000000" pitchFamily="2" charset="2"/>
              <a:buChar char="p"/>
            </a:pPr>
            <a:r>
              <a:rPr lang="zh-CN" altLang="en-US" sz="2600" b="1" dirty="0" smtClean="0">
                <a:latin typeface="Times New Roman" panose="02020603050405020304" pitchFamily="18" charset="0"/>
              </a:rPr>
              <a:t>  智能是</a:t>
            </a:r>
            <a:r>
              <a:rPr lang="zh-CN" altLang="en-US" sz="2600" b="1" dirty="0" smtClean="0">
                <a:solidFill>
                  <a:srgbClr val="0000FF"/>
                </a:solidFill>
                <a:latin typeface="Times New Roman" panose="02020603050405020304" pitchFamily="18" charset="0"/>
              </a:rPr>
              <a:t>知识</a:t>
            </a:r>
            <a:r>
              <a:rPr lang="zh-CN" altLang="en-US" sz="2600" b="1" dirty="0" smtClean="0">
                <a:latin typeface="Times New Roman" panose="02020603050405020304" pitchFamily="18" charset="0"/>
              </a:rPr>
              <a:t>与</a:t>
            </a:r>
            <a:r>
              <a:rPr lang="zh-CN" altLang="en-US" sz="2600" b="1" dirty="0" smtClean="0">
                <a:solidFill>
                  <a:srgbClr val="0000FF"/>
                </a:solidFill>
                <a:latin typeface="Times New Roman" panose="02020603050405020304" pitchFamily="18" charset="0"/>
              </a:rPr>
              <a:t>智力</a:t>
            </a:r>
            <a:r>
              <a:rPr lang="zh-CN" altLang="en-US" sz="2600" b="1" dirty="0" smtClean="0">
                <a:latin typeface="Times New Roman" panose="02020603050405020304" pitchFamily="18" charset="0"/>
              </a:rPr>
              <a:t>的总和</a:t>
            </a:r>
            <a:r>
              <a:rPr lang="zh-CN" altLang="en-US" sz="2600" b="1" dirty="0">
                <a:latin typeface="Times New Roman" panose="02020603050405020304" pitchFamily="18" charset="0"/>
              </a:rPr>
              <a:t>。</a:t>
            </a:r>
            <a:endParaRPr lang="zh-CN" altLang="en-US" sz="2600" b="1" dirty="0" smtClean="0">
              <a:latin typeface="Times New Roman" panose="02020603050405020304" pitchFamily="18" charset="0"/>
            </a:endParaRPr>
          </a:p>
        </p:txBody>
      </p:sp>
      <p:sp>
        <p:nvSpPr>
          <p:cNvPr id="2" name="矩形 1"/>
          <p:cNvSpPr/>
          <p:nvPr/>
        </p:nvSpPr>
        <p:spPr>
          <a:xfrm>
            <a:off x="683313" y="3278188"/>
            <a:ext cx="3262433" cy="369332"/>
          </a:xfrm>
          <a:prstGeom prst="rect">
            <a:avLst/>
          </a:prstGeom>
        </p:spPr>
        <p:txBody>
          <a:bodyPr wrap="none">
            <a:spAutoFit/>
          </a:bodyPr>
          <a:lstStyle/>
          <a:p>
            <a:pPr marL="285750" indent="-285750" algn="ctr">
              <a:buFont typeface="Wingdings" panose="05000000000000000000" pitchFamily="2" charset="2"/>
              <a:buChar char="Ø"/>
              <a:defRPr/>
            </a:pPr>
            <a:r>
              <a:rPr lang="zh-CN" altLang="en-US" b="1" dirty="0">
                <a:latin typeface="Times New Roman" charset="0"/>
              </a:rPr>
              <a:t>知识是一切智能行为的基础</a:t>
            </a:r>
          </a:p>
        </p:txBody>
      </p:sp>
      <p:sp>
        <p:nvSpPr>
          <p:cNvPr id="3" name="矩形 2"/>
          <p:cNvSpPr/>
          <p:nvPr/>
        </p:nvSpPr>
        <p:spPr>
          <a:xfrm>
            <a:off x="701382" y="3684646"/>
            <a:ext cx="4947188" cy="369332"/>
          </a:xfrm>
          <a:prstGeom prst="rect">
            <a:avLst/>
          </a:prstGeom>
        </p:spPr>
        <p:txBody>
          <a:bodyPr wrap="none">
            <a:spAutoFit/>
          </a:bodyPr>
          <a:lstStyle/>
          <a:p>
            <a:pPr marL="285750" indent="-285750" algn="just">
              <a:buFont typeface="Wingdings" panose="05000000000000000000" pitchFamily="2" charset="2"/>
              <a:buChar char="Ø"/>
              <a:defRPr/>
            </a:pPr>
            <a:r>
              <a:rPr lang="zh-CN" altLang="en-US" b="1" dirty="0" smtClean="0">
                <a:latin typeface="宋体" pitchFamily="2" charset="-122"/>
              </a:rPr>
              <a:t>智力是获取</a:t>
            </a:r>
            <a:r>
              <a:rPr lang="zh-CN" altLang="en-US" b="1" dirty="0">
                <a:latin typeface="宋体" pitchFamily="2" charset="-122"/>
              </a:rPr>
              <a:t>知识并应用知识求解问题的能力</a:t>
            </a:r>
            <a:r>
              <a:rPr lang="zh-CN" altLang="en-US" b="1" dirty="0">
                <a:latin typeface="Times New Roman" charset="0"/>
              </a:rPr>
              <a:t> </a:t>
            </a:r>
          </a:p>
        </p:txBody>
      </p:sp>
    </p:spTree>
    <p:custDataLst>
      <p:tags r:id="rId1"/>
    </p:custDataLst>
    <p:extLst>
      <p:ext uri="{BB962C8B-B14F-4D97-AF65-F5344CB8AC3E}">
        <p14:creationId xmlns:p14="http://schemas.microsoft.com/office/powerpoint/2010/main" val="4131076744"/>
      </p:ext>
    </p:extLst>
  </p:cSld>
  <p:clrMapOvr>
    <a:masterClrMapping/>
  </p:clrMapOvr>
  <mc:AlternateContent xmlns:mc="http://schemas.openxmlformats.org/markup-compatibility/2006" xmlns:p14="http://schemas.microsoft.com/office/powerpoint/2010/main">
    <mc:Choice Requires="p14">
      <p:transition spd="slow" p14:dur="1500" advClick="0" advTm="52227">
        <p:random/>
      </p:transition>
    </mc:Choice>
    <mc:Fallback xmlns="">
      <p:transition spd="slow" advClick="0" advTm="52227">
        <p:random/>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a:off x="-20905"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Rectangle 3"/>
          <p:cNvSpPr txBox="1">
            <a:spLocks noChangeArrowheads="1"/>
          </p:cNvSpPr>
          <p:nvPr/>
        </p:nvSpPr>
        <p:spPr>
          <a:xfrm>
            <a:off x="46798" y="750312"/>
            <a:ext cx="8893175" cy="2732137"/>
          </a:xfrm>
          <a:prstGeom prst="rect">
            <a:avLst/>
          </a:prstGeom>
        </p:spPr>
        <p:txBody>
          <a:bodyPr/>
          <a:lstStyle>
            <a:lvl1pPr marL="162557" indent="-162557" algn="l" defTabSz="650230" rtl="0" eaLnBrk="1" latinLnBrk="0" hangingPunct="1">
              <a:lnSpc>
                <a:spcPct val="90000"/>
              </a:lnSpc>
              <a:spcBef>
                <a:spcPts val="711"/>
              </a:spcBef>
              <a:buFont typeface="Arial" panose="020B0604020202020204" pitchFamily="34" charset="0"/>
              <a:buChar char="•"/>
              <a:defRPr sz="1991" kern="1200">
                <a:solidFill>
                  <a:schemeClr val="tx1"/>
                </a:solidFill>
                <a:latin typeface="+mn-lt"/>
                <a:ea typeface="+mn-ea"/>
                <a:cs typeface="+mn-cs"/>
              </a:defRPr>
            </a:lvl1pPr>
            <a:lvl2pPr marL="487672" indent="-162557" algn="l" defTabSz="650230" rtl="0" eaLnBrk="1" latinLnBrk="0" hangingPunct="1">
              <a:lnSpc>
                <a:spcPct val="90000"/>
              </a:lnSpc>
              <a:spcBef>
                <a:spcPts val="356"/>
              </a:spcBef>
              <a:buFont typeface="Arial" panose="020B0604020202020204" pitchFamily="34" charset="0"/>
              <a:buChar char="•"/>
              <a:defRPr sz="1707" kern="1200">
                <a:solidFill>
                  <a:schemeClr val="tx1"/>
                </a:solidFill>
                <a:latin typeface="+mn-lt"/>
                <a:ea typeface="+mn-ea"/>
                <a:cs typeface="+mn-cs"/>
              </a:defRPr>
            </a:lvl2pPr>
            <a:lvl3pPr marL="812787" indent="-162557" algn="l" defTabSz="650230" rtl="0" eaLnBrk="1" latinLnBrk="0" hangingPunct="1">
              <a:lnSpc>
                <a:spcPct val="90000"/>
              </a:lnSpc>
              <a:spcBef>
                <a:spcPts val="356"/>
              </a:spcBef>
              <a:buFont typeface="Arial" panose="020B0604020202020204" pitchFamily="34" charset="0"/>
              <a:buChar char="•"/>
              <a:defRPr sz="1422" kern="1200">
                <a:solidFill>
                  <a:schemeClr val="tx1"/>
                </a:solidFill>
                <a:latin typeface="+mn-lt"/>
                <a:ea typeface="+mn-ea"/>
                <a:cs typeface="+mn-cs"/>
              </a:defRPr>
            </a:lvl3pPr>
            <a:lvl4pPr marL="113790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4pPr>
            <a:lvl5pPr marL="146301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5pPr>
            <a:lvl6pPr marL="178813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6pPr>
            <a:lvl7pPr marL="211324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7pPr>
            <a:lvl8pPr marL="243836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8pPr>
            <a:lvl9pPr marL="276347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9pPr>
          </a:lstStyle>
          <a:p>
            <a:pPr marL="0" indent="0" algn="just" fontAlgn="auto">
              <a:spcAft>
                <a:spcPts val="0"/>
              </a:spcAft>
              <a:buNone/>
            </a:pPr>
            <a:endParaRPr lang="en-US" altLang="zh-CN" sz="2600" b="1" dirty="0" smtClean="0">
              <a:latin typeface="宋体" panose="02010600030101010101" pitchFamily="2" charset="-122"/>
            </a:endParaRPr>
          </a:p>
        </p:txBody>
      </p:sp>
      <p:sp>
        <p:nvSpPr>
          <p:cNvPr id="8" name="Rectangle 3"/>
          <p:cNvSpPr txBox="1">
            <a:spLocks noChangeArrowheads="1"/>
          </p:cNvSpPr>
          <p:nvPr/>
        </p:nvSpPr>
        <p:spPr>
          <a:xfrm>
            <a:off x="121996" y="977061"/>
            <a:ext cx="8534400" cy="1039888"/>
          </a:xfrm>
          <a:prstGeom prst="rect">
            <a:avLst/>
          </a:prstGeom>
        </p:spPr>
        <p:txBody>
          <a:bodyPr/>
          <a:lstStyle>
            <a:lvl1pPr marL="162557" indent="-162557" algn="l" defTabSz="650230" rtl="0" eaLnBrk="1" latinLnBrk="0" hangingPunct="1">
              <a:lnSpc>
                <a:spcPct val="90000"/>
              </a:lnSpc>
              <a:spcBef>
                <a:spcPts val="711"/>
              </a:spcBef>
              <a:buFont typeface="Arial" panose="020B0604020202020204" pitchFamily="34" charset="0"/>
              <a:buChar char="•"/>
              <a:defRPr sz="1991" kern="1200">
                <a:solidFill>
                  <a:schemeClr val="tx1"/>
                </a:solidFill>
                <a:latin typeface="+mn-lt"/>
                <a:ea typeface="+mn-ea"/>
                <a:cs typeface="+mn-cs"/>
              </a:defRPr>
            </a:lvl1pPr>
            <a:lvl2pPr marL="487672" indent="-162557" algn="l" defTabSz="650230" rtl="0" eaLnBrk="1" latinLnBrk="0" hangingPunct="1">
              <a:lnSpc>
                <a:spcPct val="90000"/>
              </a:lnSpc>
              <a:spcBef>
                <a:spcPts val="356"/>
              </a:spcBef>
              <a:buFont typeface="Arial" panose="020B0604020202020204" pitchFamily="34" charset="0"/>
              <a:buChar char="•"/>
              <a:defRPr sz="1707" kern="1200">
                <a:solidFill>
                  <a:schemeClr val="tx1"/>
                </a:solidFill>
                <a:latin typeface="+mn-lt"/>
                <a:ea typeface="+mn-ea"/>
                <a:cs typeface="+mn-cs"/>
              </a:defRPr>
            </a:lvl2pPr>
            <a:lvl3pPr marL="812787" indent="-162557" algn="l" defTabSz="650230" rtl="0" eaLnBrk="1" latinLnBrk="0" hangingPunct="1">
              <a:lnSpc>
                <a:spcPct val="90000"/>
              </a:lnSpc>
              <a:spcBef>
                <a:spcPts val="356"/>
              </a:spcBef>
              <a:buFont typeface="Arial" panose="020B0604020202020204" pitchFamily="34" charset="0"/>
              <a:buChar char="•"/>
              <a:defRPr sz="1422" kern="1200">
                <a:solidFill>
                  <a:schemeClr val="tx1"/>
                </a:solidFill>
                <a:latin typeface="+mn-lt"/>
                <a:ea typeface="+mn-ea"/>
                <a:cs typeface="+mn-cs"/>
              </a:defRPr>
            </a:lvl3pPr>
            <a:lvl4pPr marL="113790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4pPr>
            <a:lvl5pPr marL="146301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5pPr>
            <a:lvl6pPr marL="178813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6pPr>
            <a:lvl7pPr marL="211324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7pPr>
            <a:lvl8pPr marL="243836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8pPr>
            <a:lvl9pPr marL="276347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9pPr>
          </a:lstStyle>
          <a:p>
            <a:pPr marL="0" indent="0" fontAlgn="auto">
              <a:lnSpc>
                <a:spcPct val="110000"/>
              </a:lnSpc>
              <a:spcAft>
                <a:spcPts val="0"/>
              </a:spcAft>
              <a:buNone/>
            </a:pPr>
            <a:r>
              <a:rPr lang="en-US" altLang="zh-CN" sz="2600" b="1" dirty="0" smtClean="0">
                <a:latin typeface="Times New Roman" panose="02020603050405020304" pitchFamily="18" charset="0"/>
              </a:rPr>
              <a:t>1. </a:t>
            </a:r>
            <a:r>
              <a:rPr lang="zh-CN" altLang="en-US" sz="2600" b="1" dirty="0" smtClean="0">
                <a:latin typeface="Times New Roman" panose="02020603050405020304" pitchFamily="18" charset="0"/>
              </a:rPr>
              <a:t>感知能力：</a:t>
            </a:r>
            <a:r>
              <a:rPr lang="zh-CN" altLang="en-US" sz="2600" dirty="0" smtClean="0">
                <a:latin typeface="Times New Roman" panose="02020603050405020304" pitchFamily="18" charset="0"/>
              </a:rPr>
              <a:t>通过视觉、听觉、触觉、嗅觉等感觉器官感知外部世界的能力。</a:t>
            </a:r>
            <a:endParaRPr lang="zh-CN" altLang="en-US" dirty="0" smtClean="0">
              <a:latin typeface="Times New Roman" panose="02020603050405020304" pitchFamily="18" charset="0"/>
            </a:endParaRPr>
          </a:p>
        </p:txBody>
      </p:sp>
      <p:sp>
        <p:nvSpPr>
          <p:cNvPr id="9" name="Rectangle 7"/>
          <p:cNvSpPr>
            <a:spLocks noChangeArrowheads="1"/>
          </p:cNvSpPr>
          <p:nvPr/>
        </p:nvSpPr>
        <p:spPr bwMode="auto">
          <a:xfrm>
            <a:off x="122498" y="1986969"/>
            <a:ext cx="8458200" cy="57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33400" indent="-533400"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marL="0" indent="0" defTabSz="650230" eaLnBrk="1" fontAlgn="auto" hangingPunct="1">
              <a:lnSpc>
                <a:spcPct val="110000"/>
              </a:lnSpc>
              <a:spcBef>
                <a:spcPts val="711"/>
              </a:spcBef>
              <a:spcAft>
                <a:spcPts val="0"/>
              </a:spcAft>
            </a:pPr>
            <a:r>
              <a:rPr lang="en-US" altLang="zh-CN" sz="2600" b="1" dirty="0" smtClean="0">
                <a:latin typeface="Times New Roman" panose="02020603050405020304" pitchFamily="18" charset="0"/>
                <a:ea typeface="+mn-ea"/>
              </a:rPr>
              <a:t>2. </a:t>
            </a:r>
            <a:r>
              <a:rPr lang="zh-CN" altLang="en-US" sz="2600" b="1" dirty="0" smtClean="0">
                <a:latin typeface="Times New Roman" panose="02020603050405020304" pitchFamily="18" charset="0"/>
                <a:ea typeface="+mn-ea"/>
              </a:rPr>
              <a:t>记忆</a:t>
            </a:r>
            <a:r>
              <a:rPr lang="zh-CN" altLang="en-US" sz="2600" b="1" dirty="0">
                <a:latin typeface="Times New Roman" panose="02020603050405020304" pitchFamily="18" charset="0"/>
                <a:ea typeface="+mn-ea"/>
              </a:rPr>
              <a:t>与思维能力</a:t>
            </a:r>
          </a:p>
        </p:txBody>
      </p:sp>
      <p:sp>
        <p:nvSpPr>
          <p:cNvPr id="14" name="AutoShape 5"/>
          <p:cNvSpPr>
            <a:spLocks/>
          </p:cNvSpPr>
          <p:nvPr/>
        </p:nvSpPr>
        <p:spPr bwMode="auto">
          <a:xfrm>
            <a:off x="1244432" y="2814344"/>
            <a:ext cx="7411963" cy="876300"/>
          </a:xfrm>
          <a:prstGeom prst="accentCallout2">
            <a:avLst>
              <a:gd name="adj1" fmla="val 13042"/>
              <a:gd name="adj2" fmla="val -1097"/>
              <a:gd name="adj3" fmla="val 13042"/>
              <a:gd name="adj4" fmla="val -4028"/>
              <a:gd name="adj5" fmla="val -49273"/>
              <a:gd name="adj6" fmla="val -6958"/>
            </a:avLst>
          </a:prstGeom>
          <a:noFill/>
          <a:ln w="9525">
            <a:solidFill>
              <a:schemeClr val="tx1"/>
            </a:solidFill>
            <a:miter lim="800000"/>
            <a:headEnd/>
            <a:tailEnd/>
          </a:ln>
          <a:effectLst/>
        </p:spPr>
        <p:txBody>
          <a:bodyPr/>
          <a:lstStyle/>
          <a:p>
            <a:pPr algn="just">
              <a:defRPr/>
            </a:pPr>
            <a:r>
              <a:rPr lang="zh-CN" altLang="en-US" sz="2600" b="1" dirty="0">
                <a:latin typeface="Times New Roman" charset="0"/>
              </a:rPr>
              <a:t>存储由感知器官感知到的外部信息以及由思维所产生的知识</a:t>
            </a:r>
          </a:p>
        </p:txBody>
      </p:sp>
      <p:sp>
        <p:nvSpPr>
          <p:cNvPr id="15" name="AutoShape 6"/>
          <p:cNvSpPr>
            <a:spLocks/>
          </p:cNvSpPr>
          <p:nvPr/>
        </p:nvSpPr>
        <p:spPr bwMode="auto">
          <a:xfrm>
            <a:off x="2768433" y="4224044"/>
            <a:ext cx="3581400" cy="457200"/>
          </a:xfrm>
          <a:prstGeom prst="accentCallout2">
            <a:avLst>
              <a:gd name="adj1" fmla="val 25000"/>
              <a:gd name="adj2" fmla="val -2130"/>
              <a:gd name="adj3" fmla="val 25000"/>
              <a:gd name="adj4" fmla="val -10991"/>
              <a:gd name="adj5" fmla="val -402778"/>
              <a:gd name="adj6" fmla="val -19856"/>
            </a:avLst>
          </a:prstGeom>
          <a:noFill/>
          <a:ln w="9525">
            <a:solidFill>
              <a:schemeClr val="tx1"/>
            </a:solidFill>
            <a:miter lim="800000"/>
            <a:headEnd/>
            <a:tailEnd/>
          </a:ln>
          <a:effectLst/>
        </p:spPr>
        <p:txBody>
          <a:bodyPr/>
          <a:lstStyle/>
          <a:p>
            <a:pPr algn="just">
              <a:defRPr/>
            </a:pPr>
            <a:r>
              <a:rPr lang="zh-CN" altLang="en-US" sz="2600" b="1" dirty="0">
                <a:latin typeface="Times New Roman" charset="0"/>
              </a:rPr>
              <a:t>对记忆的信息进行处理</a:t>
            </a:r>
          </a:p>
        </p:txBody>
      </p:sp>
      <p:sp>
        <p:nvSpPr>
          <p:cNvPr id="16" name="矩形 15"/>
          <p:cNvSpPr/>
          <p:nvPr/>
        </p:nvSpPr>
        <p:spPr>
          <a:xfrm>
            <a:off x="-20905" y="-5714"/>
            <a:ext cx="2795958" cy="689163"/>
          </a:xfrm>
          <a:prstGeom prst="rect">
            <a:avLst/>
          </a:prstGeom>
        </p:spPr>
        <p:txBody>
          <a:bodyPr wrap="none">
            <a:spAutoFit/>
          </a:bodyPr>
          <a:lstStyle/>
          <a:p>
            <a:pPr marL="0" indent="0" fontAlgn="auto">
              <a:lnSpc>
                <a:spcPct val="160000"/>
              </a:lnSpc>
              <a:spcAft>
                <a:spcPts val="0"/>
              </a:spcAft>
              <a:buNone/>
            </a:pPr>
            <a:r>
              <a:rPr lang="en-US" altLang="zh-CN" sz="2800" b="1" dirty="0" smtClean="0">
                <a:latin typeface="Times New Roman" panose="02020603050405020304" pitchFamily="18" charset="0"/>
              </a:rPr>
              <a:t>1.1.2</a:t>
            </a:r>
            <a:r>
              <a:rPr lang="zh-CN" altLang="en-US" sz="2800" b="1" dirty="0">
                <a:latin typeface="Times New Roman" panose="02020603050405020304" pitchFamily="18" charset="0"/>
              </a:rPr>
              <a:t>智能的</a:t>
            </a:r>
            <a:r>
              <a:rPr lang="zh-CN" altLang="en-US" sz="2800" b="1" dirty="0" smtClean="0">
                <a:latin typeface="Times New Roman" panose="02020603050405020304" pitchFamily="18" charset="0"/>
              </a:rPr>
              <a:t>特征 </a:t>
            </a:r>
            <a:endParaRPr lang="zh-CN" altLang="en-US" sz="2800" b="1" dirty="0">
              <a:latin typeface="Times New Roman" panose="02020603050405020304" pitchFamily="18" charset="0"/>
            </a:endParaRPr>
          </a:p>
        </p:txBody>
      </p:sp>
    </p:spTree>
    <p:custDataLst>
      <p:tags r:id="rId1"/>
    </p:custDataLst>
    <p:extLst>
      <p:ext uri="{BB962C8B-B14F-4D97-AF65-F5344CB8AC3E}">
        <p14:creationId xmlns:p14="http://schemas.microsoft.com/office/powerpoint/2010/main" val="1222141444"/>
      </p:ext>
    </p:extLst>
  </p:cSld>
  <p:clrMapOvr>
    <a:masterClrMapping/>
  </p:clrMapOvr>
  <mc:AlternateContent xmlns:mc="http://schemas.openxmlformats.org/markup-compatibility/2006" xmlns:p14="http://schemas.microsoft.com/office/powerpoint/2010/main">
    <mc:Choice Requires="p14">
      <p:transition spd="slow" p14:dur="1500" advClick="0" advTm="32890">
        <p:random/>
      </p:transition>
    </mc:Choice>
    <mc:Fallback xmlns="">
      <p:transition spd="slow" advClick="0" advTm="3289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1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499"/>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P spid="14" grpId="0" animBg="1" autoUpdateAnimBg="0"/>
      <p:bldP spid="15"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a:off x="-20905"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Rectangle 3"/>
          <p:cNvSpPr txBox="1">
            <a:spLocks noChangeArrowheads="1"/>
          </p:cNvSpPr>
          <p:nvPr/>
        </p:nvSpPr>
        <p:spPr>
          <a:xfrm>
            <a:off x="-22861" y="680340"/>
            <a:ext cx="8893175" cy="2732137"/>
          </a:xfrm>
          <a:prstGeom prst="rect">
            <a:avLst/>
          </a:prstGeom>
        </p:spPr>
        <p:txBody>
          <a:bodyPr/>
          <a:lstStyle>
            <a:lvl1pPr marL="162557" indent="-162557" algn="l" defTabSz="650230" rtl="0" eaLnBrk="1" latinLnBrk="0" hangingPunct="1">
              <a:lnSpc>
                <a:spcPct val="90000"/>
              </a:lnSpc>
              <a:spcBef>
                <a:spcPts val="711"/>
              </a:spcBef>
              <a:buFont typeface="Arial" panose="020B0604020202020204" pitchFamily="34" charset="0"/>
              <a:buChar char="•"/>
              <a:defRPr sz="1991" kern="1200">
                <a:solidFill>
                  <a:schemeClr val="tx1"/>
                </a:solidFill>
                <a:latin typeface="+mn-lt"/>
                <a:ea typeface="+mn-ea"/>
                <a:cs typeface="+mn-cs"/>
              </a:defRPr>
            </a:lvl1pPr>
            <a:lvl2pPr marL="487672" indent="-162557" algn="l" defTabSz="650230" rtl="0" eaLnBrk="1" latinLnBrk="0" hangingPunct="1">
              <a:lnSpc>
                <a:spcPct val="90000"/>
              </a:lnSpc>
              <a:spcBef>
                <a:spcPts val="356"/>
              </a:spcBef>
              <a:buFont typeface="Arial" panose="020B0604020202020204" pitchFamily="34" charset="0"/>
              <a:buChar char="•"/>
              <a:defRPr sz="1707" kern="1200">
                <a:solidFill>
                  <a:schemeClr val="tx1"/>
                </a:solidFill>
                <a:latin typeface="+mn-lt"/>
                <a:ea typeface="+mn-ea"/>
                <a:cs typeface="+mn-cs"/>
              </a:defRPr>
            </a:lvl2pPr>
            <a:lvl3pPr marL="812787" indent="-162557" algn="l" defTabSz="650230" rtl="0" eaLnBrk="1" latinLnBrk="0" hangingPunct="1">
              <a:lnSpc>
                <a:spcPct val="90000"/>
              </a:lnSpc>
              <a:spcBef>
                <a:spcPts val="356"/>
              </a:spcBef>
              <a:buFont typeface="Arial" panose="020B0604020202020204" pitchFamily="34" charset="0"/>
              <a:buChar char="•"/>
              <a:defRPr sz="1422" kern="1200">
                <a:solidFill>
                  <a:schemeClr val="tx1"/>
                </a:solidFill>
                <a:latin typeface="+mn-lt"/>
                <a:ea typeface="+mn-ea"/>
                <a:cs typeface="+mn-cs"/>
              </a:defRPr>
            </a:lvl3pPr>
            <a:lvl4pPr marL="113790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4pPr>
            <a:lvl5pPr marL="146301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5pPr>
            <a:lvl6pPr marL="178813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6pPr>
            <a:lvl7pPr marL="211324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7pPr>
            <a:lvl8pPr marL="243836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8pPr>
            <a:lvl9pPr marL="276347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9pPr>
          </a:lstStyle>
          <a:p>
            <a:pPr marL="190500" indent="-190500" algn="just" fontAlgn="auto">
              <a:spcAft>
                <a:spcPts val="0"/>
              </a:spcAft>
              <a:buFont typeface="Wingdings" panose="05000000000000000000" pitchFamily="2" charset="2"/>
              <a:buChar char="§"/>
            </a:pPr>
            <a:endParaRPr lang="en-US" altLang="zh-CN" sz="2600" b="1" dirty="0" smtClean="0">
              <a:latin typeface="宋体" panose="02010600030101010101" pitchFamily="2" charset="-122"/>
            </a:endParaRPr>
          </a:p>
        </p:txBody>
      </p:sp>
      <p:sp>
        <p:nvSpPr>
          <p:cNvPr id="12" name="Rectangle 3"/>
          <p:cNvSpPr txBox="1">
            <a:spLocks noChangeArrowheads="1"/>
          </p:cNvSpPr>
          <p:nvPr/>
        </p:nvSpPr>
        <p:spPr>
          <a:xfrm>
            <a:off x="27808" y="759303"/>
            <a:ext cx="8106817" cy="1328799"/>
          </a:xfrm>
          <a:prstGeom prst="rect">
            <a:avLst/>
          </a:prstGeom>
          <a:noFill/>
          <a:ln>
            <a:noFill/>
            <a:miter lim="800000"/>
            <a:headEnd/>
            <a:tailEnd/>
          </a:ln>
        </p:spPr>
        <p:txBody>
          <a:bodyPr/>
          <a:lstStyle>
            <a:lvl1pPr marL="162557" indent="-162557" algn="l" defTabSz="650230" rtl="0" eaLnBrk="1" latinLnBrk="0" hangingPunct="1">
              <a:lnSpc>
                <a:spcPct val="90000"/>
              </a:lnSpc>
              <a:spcBef>
                <a:spcPts val="711"/>
              </a:spcBef>
              <a:buFont typeface="Arial" panose="020B0604020202020204" pitchFamily="34" charset="0"/>
              <a:buChar char="•"/>
              <a:defRPr sz="1991" kern="1200">
                <a:solidFill>
                  <a:schemeClr val="tx1"/>
                </a:solidFill>
                <a:latin typeface="+mn-lt"/>
                <a:ea typeface="+mn-ea"/>
                <a:cs typeface="+mn-cs"/>
              </a:defRPr>
            </a:lvl1pPr>
            <a:lvl2pPr marL="487672" indent="-162557" algn="l" defTabSz="650230" rtl="0" eaLnBrk="1" latinLnBrk="0" hangingPunct="1">
              <a:lnSpc>
                <a:spcPct val="90000"/>
              </a:lnSpc>
              <a:spcBef>
                <a:spcPts val="356"/>
              </a:spcBef>
              <a:buFont typeface="Arial" panose="020B0604020202020204" pitchFamily="34" charset="0"/>
              <a:buChar char="•"/>
              <a:defRPr sz="1707" kern="1200">
                <a:solidFill>
                  <a:schemeClr val="tx1"/>
                </a:solidFill>
                <a:latin typeface="+mn-lt"/>
                <a:ea typeface="+mn-ea"/>
                <a:cs typeface="+mn-cs"/>
              </a:defRPr>
            </a:lvl2pPr>
            <a:lvl3pPr marL="812787" indent="-162557" algn="l" defTabSz="650230" rtl="0" eaLnBrk="1" latinLnBrk="0" hangingPunct="1">
              <a:lnSpc>
                <a:spcPct val="90000"/>
              </a:lnSpc>
              <a:spcBef>
                <a:spcPts val="356"/>
              </a:spcBef>
              <a:buFont typeface="Arial" panose="020B0604020202020204" pitchFamily="34" charset="0"/>
              <a:buChar char="•"/>
              <a:defRPr sz="1422" kern="1200">
                <a:solidFill>
                  <a:schemeClr val="tx1"/>
                </a:solidFill>
                <a:latin typeface="+mn-lt"/>
                <a:ea typeface="+mn-ea"/>
                <a:cs typeface="+mn-cs"/>
              </a:defRPr>
            </a:lvl3pPr>
            <a:lvl4pPr marL="113790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4pPr>
            <a:lvl5pPr marL="146301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5pPr>
            <a:lvl6pPr marL="178813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6pPr>
            <a:lvl7pPr marL="211324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7pPr>
            <a:lvl8pPr marL="243836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8pPr>
            <a:lvl9pPr marL="276347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9pPr>
          </a:lstStyle>
          <a:p>
            <a:pPr marL="381000" indent="-381000" algn="just" fontAlgn="auto">
              <a:spcAft>
                <a:spcPts val="0"/>
              </a:spcAft>
              <a:buFont typeface="Wingdings" panose="05000000000000000000" pitchFamily="2" charset="2"/>
              <a:buNone/>
            </a:pPr>
            <a:r>
              <a:rPr lang="zh-CN" altLang="en-US" sz="2400" b="1" dirty="0" smtClean="0">
                <a:latin typeface="Times New Roman" panose="02020603050405020304" pitchFamily="18" charset="0"/>
              </a:rPr>
              <a:t>（</a:t>
            </a:r>
            <a:r>
              <a:rPr lang="en-US" altLang="zh-CN" sz="2400" b="1" dirty="0" smtClean="0">
                <a:latin typeface="Times New Roman" panose="02020603050405020304" pitchFamily="18" charset="0"/>
              </a:rPr>
              <a:t>1</a:t>
            </a:r>
            <a:r>
              <a:rPr lang="zh-CN" altLang="en-US" sz="2400" b="1" dirty="0" smtClean="0">
                <a:latin typeface="Times New Roman" panose="02020603050405020304" pitchFamily="18" charset="0"/>
              </a:rPr>
              <a:t>）逻辑思维（抽象思维）</a:t>
            </a:r>
          </a:p>
          <a:p>
            <a:pPr lvl="1" algn="just" fontAlgn="auto">
              <a:spcBef>
                <a:spcPct val="20000"/>
              </a:spcBef>
              <a:spcAft>
                <a:spcPts val="0"/>
              </a:spcAft>
              <a:buSzPct val="60000"/>
              <a:buFont typeface="Wingdings" panose="05000000000000000000" pitchFamily="2" charset="2"/>
              <a:buChar char="Ø"/>
            </a:pPr>
            <a:r>
              <a:rPr lang="zh-CN" altLang="en-US" sz="1600" dirty="0" smtClean="0">
                <a:latin typeface="Times New Roman" panose="02020603050405020304" pitchFamily="18" charset="0"/>
              </a:rPr>
              <a:t>依靠逻辑进行思维。</a:t>
            </a:r>
          </a:p>
          <a:p>
            <a:pPr lvl="1" algn="just" fontAlgn="auto">
              <a:spcBef>
                <a:spcPct val="20000"/>
              </a:spcBef>
              <a:spcAft>
                <a:spcPts val="0"/>
              </a:spcAft>
              <a:buSzPct val="60000"/>
              <a:buFont typeface="Wingdings" panose="05000000000000000000" pitchFamily="2" charset="2"/>
              <a:buChar char="Ø"/>
            </a:pPr>
            <a:r>
              <a:rPr lang="zh-CN" altLang="en-US" sz="1600" dirty="0" smtClean="0">
                <a:latin typeface="Times New Roman" panose="02020603050405020304" pitchFamily="18" charset="0"/>
              </a:rPr>
              <a:t>思维过程是串行的。</a:t>
            </a:r>
          </a:p>
          <a:p>
            <a:pPr lvl="1" algn="just" fontAlgn="auto">
              <a:spcBef>
                <a:spcPct val="20000"/>
              </a:spcBef>
              <a:spcAft>
                <a:spcPts val="0"/>
              </a:spcAft>
              <a:buSzPct val="60000"/>
              <a:buFont typeface="Wingdings" panose="05000000000000000000" pitchFamily="2" charset="2"/>
              <a:buChar char="Ø"/>
            </a:pPr>
            <a:r>
              <a:rPr lang="zh-CN" altLang="en-US" sz="1600" dirty="0" smtClean="0">
                <a:latin typeface="Times New Roman" panose="02020603050405020304" pitchFamily="18" charset="0"/>
              </a:rPr>
              <a:t>容易形式化。</a:t>
            </a:r>
          </a:p>
          <a:p>
            <a:pPr lvl="1" fontAlgn="auto">
              <a:spcBef>
                <a:spcPct val="0"/>
              </a:spcBef>
              <a:spcAft>
                <a:spcPts val="0"/>
              </a:spcAft>
              <a:buSzPct val="60000"/>
              <a:buFont typeface="Wingdings" panose="05000000000000000000" pitchFamily="2" charset="2"/>
              <a:buChar char="Ø"/>
            </a:pPr>
            <a:r>
              <a:rPr lang="zh-CN" altLang="en-US" sz="1600" dirty="0" smtClean="0">
                <a:latin typeface="Times New Roman" panose="02020603050405020304" pitchFamily="18" charset="0"/>
              </a:rPr>
              <a:t>思维过程具有严密性、可靠性</a:t>
            </a:r>
            <a:r>
              <a:rPr lang="zh-CN" altLang="en-US" sz="1800" dirty="0" smtClean="0">
                <a:latin typeface="Times New Roman" panose="02020603050405020304" pitchFamily="18" charset="0"/>
              </a:rPr>
              <a:t>。</a:t>
            </a:r>
            <a:endParaRPr lang="zh-CN" altLang="en-US" sz="1800" dirty="0" smtClean="0"/>
          </a:p>
        </p:txBody>
      </p:sp>
      <p:sp>
        <p:nvSpPr>
          <p:cNvPr id="13" name="Rectangle 6"/>
          <p:cNvSpPr>
            <a:spLocks noChangeArrowheads="1"/>
          </p:cNvSpPr>
          <p:nvPr/>
        </p:nvSpPr>
        <p:spPr bwMode="auto">
          <a:xfrm>
            <a:off x="-7474" y="2191897"/>
            <a:ext cx="8496300" cy="1384995"/>
          </a:xfrm>
          <a:prstGeom prst="rect">
            <a:avLst/>
          </a:prstGeom>
          <a:noFill/>
          <a:ln w="9525">
            <a:noFill/>
            <a:miter lim="800000"/>
            <a:headEnd/>
            <a:tailEnd/>
          </a:ln>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lnSpc>
                <a:spcPct val="110000"/>
              </a:lnSpc>
              <a:spcBef>
                <a:spcPct val="50000"/>
              </a:spcBef>
              <a:buClr>
                <a:schemeClr val="accent2"/>
              </a:buClr>
              <a:buSzPct val="60000"/>
              <a:buFont typeface="Wingdings" panose="05000000000000000000" pitchFamily="2" charset="2"/>
              <a:buNone/>
            </a:pPr>
            <a:r>
              <a:rPr lang="zh-CN" altLang="en-US" sz="2400" b="1" dirty="0">
                <a:latin typeface="Times New Roman" panose="02020603050405020304" pitchFamily="18" charset="0"/>
              </a:rPr>
              <a:t>（</a:t>
            </a:r>
            <a:r>
              <a:rPr lang="en-US" altLang="zh-CN" sz="2400" b="1" dirty="0">
                <a:latin typeface="Times New Roman" panose="02020603050405020304" pitchFamily="18" charset="0"/>
              </a:rPr>
              <a:t>2</a:t>
            </a:r>
            <a:r>
              <a:rPr lang="zh-CN" altLang="en-US" sz="2400" b="1" dirty="0">
                <a:latin typeface="Times New Roman" panose="02020603050405020304" pitchFamily="18" charset="0"/>
              </a:rPr>
              <a:t>）形象思维（直感思维）</a:t>
            </a:r>
          </a:p>
          <a:p>
            <a:pPr marL="487672" lvl="1" indent="-162557" defTabSz="650230" eaLnBrk="1" fontAlgn="auto" hangingPunct="1">
              <a:lnSpc>
                <a:spcPct val="90000"/>
              </a:lnSpc>
              <a:spcAft>
                <a:spcPts val="0"/>
              </a:spcAft>
              <a:buSzPct val="60000"/>
              <a:buFont typeface="Wingdings" panose="05000000000000000000" pitchFamily="2" charset="2"/>
              <a:buChar char="Ø"/>
            </a:pPr>
            <a:r>
              <a:rPr lang="zh-CN" altLang="en-US" sz="1600" dirty="0" smtClean="0">
                <a:latin typeface="Times New Roman" panose="02020603050405020304" pitchFamily="18" charset="0"/>
                <a:ea typeface="+mn-ea"/>
              </a:rPr>
              <a:t>依据</a:t>
            </a:r>
            <a:r>
              <a:rPr lang="zh-CN" altLang="en-US" sz="1600" dirty="0">
                <a:latin typeface="Times New Roman" panose="02020603050405020304" pitchFamily="18" charset="0"/>
                <a:ea typeface="+mn-ea"/>
              </a:rPr>
              <a:t>直觉。</a:t>
            </a:r>
          </a:p>
          <a:p>
            <a:pPr marL="487672" lvl="1" indent="-162557" defTabSz="650230" eaLnBrk="1" fontAlgn="auto" hangingPunct="1">
              <a:lnSpc>
                <a:spcPct val="90000"/>
              </a:lnSpc>
              <a:spcAft>
                <a:spcPts val="0"/>
              </a:spcAft>
              <a:buSzPct val="60000"/>
              <a:buFont typeface="Wingdings" panose="05000000000000000000" pitchFamily="2" charset="2"/>
              <a:buChar char="Ø"/>
            </a:pPr>
            <a:r>
              <a:rPr lang="zh-CN" altLang="en-US" sz="1600" dirty="0" smtClean="0">
                <a:latin typeface="Times New Roman" panose="02020603050405020304" pitchFamily="18" charset="0"/>
                <a:ea typeface="+mn-ea"/>
              </a:rPr>
              <a:t>思维过程</a:t>
            </a:r>
            <a:r>
              <a:rPr lang="zh-CN" altLang="en-US" sz="1600" dirty="0">
                <a:latin typeface="Times New Roman" panose="02020603050405020304" pitchFamily="18" charset="0"/>
                <a:ea typeface="+mn-ea"/>
              </a:rPr>
              <a:t>是并行协同式的。</a:t>
            </a:r>
          </a:p>
          <a:p>
            <a:pPr marL="487672" lvl="1" indent="-162557" defTabSz="650230" eaLnBrk="1" fontAlgn="auto" hangingPunct="1">
              <a:lnSpc>
                <a:spcPct val="90000"/>
              </a:lnSpc>
              <a:spcAft>
                <a:spcPts val="0"/>
              </a:spcAft>
              <a:buSzPct val="60000"/>
              <a:buFont typeface="Wingdings" panose="05000000000000000000" pitchFamily="2" charset="2"/>
              <a:buChar char="Ø"/>
            </a:pPr>
            <a:r>
              <a:rPr lang="zh-CN" altLang="en-US" sz="1600" dirty="0" smtClean="0">
                <a:latin typeface="Times New Roman" panose="02020603050405020304" pitchFamily="18" charset="0"/>
                <a:ea typeface="+mn-ea"/>
              </a:rPr>
              <a:t>形式化</a:t>
            </a:r>
            <a:r>
              <a:rPr lang="zh-CN" altLang="en-US" sz="1600" dirty="0">
                <a:latin typeface="Times New Roman" panose="02020603050405020304" pitchFamily="18" charset="0"/>
                <a:ea typeface="+mn-ea"/>
              </a:rPr>
              <a:t>困难。</a:t>
            </a:r>
          </a:p>
          <a:p>
            <a:pPr marL="487672" lvl="1" indent="-162557" defTabSz="650230" eaLnBrk="1" fontAlgn="auto" hangingPunct="1">
              <a:lnSpc>
                <a:spcPct val="90000"/>
              </a:lnSpc>
              <a:spcAft>
                <a:spcPts val="0"/>
              </a:spcAft>
              <a:buSzPct val="60000"/>
              <a:buFont typeface="Wingdings" panose="05000000000000000000" pitchFamily="2" charset="2"/>
              <a:buChar char="Ø"/>
            </a:pPr>
            <a:r>
              <a:rPr lang="zh-CN" altLang="en-US" sz="1600" dirty="0" smtClean="0">
                <a:latin typeface="Times New Roman" panose="02020603050405020304" pitchFamily="18" charset="0"/>
                <a:ea typeface="+mn-ea"/>
              </a:rPr>
              <a:t>在</a:t>
            </a:r>
            <a:r>
              <a:rPr lang="zh-CN" altLang="en-US" sz="1600" dirty="0">
                <a:latin typeface="Times New Roman" panose="02020603050405020304" pitchFamily="18" charset="0"/>
                <a:ea typeface="+mn-ea"/>
              </a:rPr>
              <a:t>信息变形或缺少的情况下仍有可能得到比较满意的结果。</a:t>
            </a:r>
          </a:p>
        </p:txBody>
      </p:sp>
      <p:sp>
        <p:nvSpPr>
          <p:cNvPr id="16" name="Rectangle 8"/>
          <p:cNvSpPr>
            <a:spLocks noChangeArrowheads="1"/>
          </p:cNvSpPr>
          <p:nvPr/>
        </p:nvSpPr>
        <p:spPr bwMode="auto">
          <a:xfrm>
            <a:off x="-6399" y="3576892"/>
            <a:ext cx="8458200" cy="1255728"/>
          </a:xfrm>
          <a:prstGeom prst="rect">
            <a:avLst/>
          </a:prstGeom>
          <a:noFill/>
          <a:ln w="9525">
            <a:noFill/>
            <a:miter lim="800000"/>
            <a:headEnd/>
            <a:tailEnd/>
          </a:ln>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lnSpc>
                <a:spcPct val="120000"/>
              </a:lnSpc>
              <a:spcBef>
                <a:spcPct val="50000"/>
              </a:spcBef>
              <a:buClr>
                <a:schemeClr val="accent2"/>
              </a:buClr>
              <a:buFont typeface="Wingdings" panose="05000000000000000000" pitchFamily="2" charset="2"/>
              <a:buNone/>
            </a:pPr>
            <a:r>
              <a:rPr lang="zh-CN" altLang="en-US" sz="2400" b="1" dirty="0">
                <a:latin typeface="Times New Roman" panose="02020603050405020304" pitchFamily="18" charset="0"/>
              </a:rPr>
              <a:t>（</a:t>
            </a:r>
            <a:r>
              <a:rPr lang="en-US" altLang="zh-CN" sz="2400" b="1" dirty="0">
                <a:latin typeface="Times New Roman" panose="02020603050405020304" pitchFamily="18" charset="0"/>
              </a:rPr>
              <a:t>3</a:t>
            </a:r>
            <a:r>
              <a:rPr lang="zh-CN" altLang="en-US" sz="2400" b="1" dirty="0">
                <a:latin typeface="Times New Roman" panose="02020603050405020304" pitchFamily="18" charset="0"/>
              </a:rPr>
              <a:t>）顿悟思维（灵感思维）</a:t>
            </a:r>
            <a:endParaRPr lang="zh-CN" altLang="en-US" sz="2400" dirty="0">
              <a:latin typeface="Arial" panose="020B0604020202020204" pitchFamily="34" charset="0"/>
            </a:endParaRPr>
          </a:p>
          <a:p>
            <a:pPr marL="487672" lvl="1" indent="-162557" defTabSz="650230" eaLnBrk="1" fontAlgn="auto" hangingPunct="1">
              <a:lnSpc>
                <a:spcPct val="90000"/>
              </a:lnSpc>
              <a:spcAft>
                <a:spcPts val="0"/>
              </a:spcAft>
              <a:buSzPct val="60000"/>
              <a:buFont typeface="Wingdings" panose="05000000000000000000" pitchFamily="2" charset="2"/>
              <a:buChar char="Ø"/>
            </a:pPr>
            <a:r>
              <a:rPr lang="zh-CN" altLang="en-US" sz="1600" dirty="0">
                <a:latin typeface="Times New Roman" panose="02020603050405020304" pitchFamily="18" charset="0"/>
                <a:ea typeface="+mn-ea"/>
              </a:rPr>
              <a:t>  不定期的突发性。</a:t>
            </a:r>
          </a:p>
          <a:p>
            <a:pPr marL="487672" lvl="1" indent="-162557" defTabSz="650230" eaLnBrk="1" fontAlgn="auto" hangingPunct="1">
              <a:lnSpc>
                <a:spcPct val="90000"/>
              </a:lnSpc>
              <a:spcAft>
                <a:spcPts val="0"/>
              </a:spcAft>
              <a:buSzPct val="60000"/>
              <a:buFont typeface="Wingdings" panose="05000000000000000000" pitchFamily="2" charset="2"/>
              <a:buChar char="Ø"/>
            </a:pPr>
            <a:r>
              <a:rPr lang="zh-CN" altLang="en-US" sz="1600" dirty="0">
                <a:latin typeface="Times New Roman" panose="02020603050405020304" pitchFamily="18" charset="0"/>
                <a:ea typeface="+mn-ea"/>
              </a:rPr>
              <a:t>  非线性的独创性及模糊性。</a:t>
            </a:r>
          </a:p>
          <a:p>
            <a:pPr marL="487672" lvl="1" indent="-162557" defTabSz="650230" eaLnBrk="1" fontAlgn="auto" hangingPunct="1">
              <a:lnSpc>
                <a:spcPct val="90000"/>
              </a:lnSpc>
              <a:spcAft>
                <a:spcPts val="0"/>
              </a:spcAft>
              <a:buSzPct val="60000"/>
              <a:buFont typeface="Wingdings" panose="05000000000000000000" pitchFamily="2" charset="2"/>
              <a:buChar char="Ø"/>
            </a:pPr>
            <a:r>
              <a:rPr lang="zh-CN" altLang="en-US" sz="1600" dirty="0">
                <a:latin typeface="Times New Roman" panose="02020603050405020304" pitchFamily="18" charset="0"/>
                <a:ea typeface="+mn-ea"/>
              </a:rPr>
              <a:t>  穿插于形象思维与逻辑思维之中</a:t>
            </a:r>
            <a:r>
              <a:rPr lang="zh-CN" altLang="en-US" sz="2000" dirty="0">
                <a:latin typeface="Times New Roman" panose="02020603050405020304" pitchFamily="18" charset="0"/>
              </a:rPr>
              <a:t>。</a:t>
            </a:r>
            <a:r>
              <a:rPr lang="zh-CN" altLang="en-US" sz="2000" dirty="0">
                <a:latin typeface="Arial" panose="020B0604020202020204" pitchFamily="34" charset="0"/>
              </a:rPr>
              <a:t> </a:t>
            </a:r>
          </a:p>
        </p:txBody>
      </p:sp>
      <p:sp>
        <p:nvSpPr>
          <p:cNvPr id="17" name="矩形 16"/>
          <p:cNvSpPr/>
          <p:nvPr/>
        </p:nvSpPr>
        <p:spPr>
          <a:xfrm>
            <a:off x="-20905" y="-5714"/>
            <a:ext cx="2795958" cy="689163"/>
          </a:xfrm>
          <a:prstGeom prst="rect">
            <a:avLst/>
          </a:prstGeom>
        </p:spPr>
        <p:txBody>
          <a:bodyPr wrap="none">
            <a:spAutoFit/>
          </a:bodyPr>
          <a:lstStyle/>
          <a:p>
            <a:pPr marL="0" indent="0" fontAlgn="auto">
              <a:lnSpc>
                <a:spcPct val="160000"/>
              </a:lnSpc>
              <a:spcAft>
                <a:spcPts val="0"/>
              </a:spcAft>
              <a:buNone/>
            </a:pPr>
            <a:r>
              <a:rPr lang="en-US" altLang="zh-CN" sz="2800" b="1" dirty="0" smtClean="0">
                <a:latin typeface="Times New Roman" panose="02020603050405020304" pitchFamily="18" charset="0"/>
              </a:rPr>
              <a:t>1.1.2</a:t>
            </a:r>
            <a:r>
              <a:rPr lang="zh-CN" altLang="en-US" sz="2800" b="1" dirty="0">
                <a:latin typeface="Times New Roman" panose="02020603050405020304" pitchFamily="18" charset="0"/>
              </a:rPr>
              <a:t>智能的</a:t>
            </a:r>
            <a:r>
              <a:rPr lang="zh-CN" altLang="en-US" sz="2800" b="1" dirty="0" smtClean="0">
                <a:latin typeface="Times New Roman" panose="02020603050405020304" pitchFamily="18" charset="0"/>
              </a:rPr>
              <a:t>特征 </a:t>
            </a:r>
            <a:endParaRPr lang="zh-CN" altLang="en-US" sz="2800" b="1" dirty="0">
              <a:latin typeface="Times New Roman" panose="02020603050405020304" pitchFamily="18" charset="0"/>
            </a:endParaRPr>
          </a:p>
        </p:txBody>
      </p:sp>
    </p:spTree>
    <p:custDataLst>
      <p:tags r:id="rId1"/>
    </p:custDataLst>
    <p:extLst>
      <p:ext uri="{BB962C8B-B14F-4D97-AF65-F5344CB8AC3E}">
        <p14:creationId xmlns:p14="http://schemas.microsoft.com/office/powerpoint/2010/main" val="2150747351"/>
      </p:ext>
    </p:extLst>
  </p:cSld>
  <p:clrMapOvr>
    <a:masterClrMapping/>
  </p:clrMapOvr>
  <mc:AlternateContent xmlns:mc="http://schemas.openxmlformats.org/markup-compatibility/2006" xmlns:p14="http://schemas.microsoft.com/office/powerpoint/2010/main">
    <mc:Choice Requires="p14">
      <p:transition spd="slow" p14:dur="1500" advClick="0" advTm="109839">
        <p:random/>
      </p:transition>
    </mc:Choice>
    <mc:Fallback xmlns="">
      <p:transition spd="slow" advClick="0" advTm="109839">
        <p:random/>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a:off x="-20905"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 name="矩形 7"/>
          <p:cNvSpPr/>
          <p:nvPr/>
        </p:nvSpPr>
        <p:spPr>
          <a:xfrm>
            <a:off x="-20905" y="-5714"/>
            <a:ext cx="2795958" cy="689163"/>
          </a:xfrm>
          <a:prstGeom prst="rect">
            <a:avLst/>
          </a:prstGeom>
        </p:spPr>
        <p:txBody>
          <a:bodyPr wrap="none">
            <a:spAutoFit/>
          </a:bodyPr>
          <a:lstStyle/>
          <a:p>
            <a:pPr marL="0" indent="0" fontAlgn="auto">
              <a:lnSpc>
                <a:spcPct val="160000"/>
              </a:lnSpc>
              <a:spcAft>
                <a:spcPts val="0"/>
              </a:spcAft>
              <a:buNone/>
            </a:pPr>
            <a:r>
              <a:rPr lang="en-US" altLang="zh-CN" sz="2800" b="1" dirty="0" smtClean="0">
                <a:latin typeface="Times New Roman" panose="02020603050405020304" pitchFamily="18" charset="0"/>
              </a:rPr>
              <a:t>1.1.2</a:t>
            </a:r>
            <a:r>
              <a:rPr lang="zh-CN" altLang="en-US" sz="2800" b="1" dirty="0">
                <a:latin typeface="Times New Roman" panose="02020603050405020304" pitchFamily="18" charset="0"/>
              </a:rPr>
              <a:t>智能的</a:t>
            </a:r>
            <a:r>
              <a:rPr lang="zh-CN" altLang="en-US" sz="2800" b="1" dirty="0" smtClean="0">
                <a:latin typeface="Times New Roman" panose="02020603050405020304" pitchFamily="18" charset="0"/>
              </a:rPr>
              <a:t>特征 </a:t>
            </a:r>
            <a:endParaRPr lang="zh-CN" altLang="en-US" sz="2800" b="1" dirty="0">
              <a:latin typeface="Times New Roman" panose="02020603050405020304" pitchFamily="18" charset="0"/>
            </a:endParaRPr>
          </a:p>
        </p:txBody>
      </p:sp>
      <p:sp>
        <p:nvSpPr>
          <p:cNvPr id="9" name="Rectangle 3"/>
          <p:cNvSpPr txBox="1">
            <a:spLocks noChangeArrowheads="1"/>
          </p:cNvSpPr>
          <p:nvPr/>
        </p:nvSpPr>
        <p:spPr>
          <a:xfrm>
            <a:off x="247328" y="2447950"/>
            <a:ext cx="8229600" cy="609600"/>
          </a:xfrm>
          <a:prstGeom prst="rect">
            <a:avLst/>
          </a:prstGeom>
        </p:spPr>
        <p:txBody>
          <a:bodyPr/>
          <a:lstStyle>
            <a:lvl1pPr marL="162557" indent="-162557" algn="l" defTabSz="650230" rtl="0" eaLnBrk="1" latinLnBrk="0" hangingPunct="1">
              <a:lnSpc>
                <a:spcPct val="90000"/>
              </a:lnSpc>
              <a:spcBef>
                <a:spcPts val="711"/>
              </a:spcBef>
              <a:buFont typeface="Arial" panose="020B0604020202020204" pitchFamily="34" charset="0"/>
              <a:buChar char="•"/>
              <a:defRPr sz="1991" kern="1200">
                <a:solidFill>
                  <a:schemeClr val="tx1"/>
                </a:solidFill>
                <a:latin typeface="+mn-lt"/>
                <a:ea typeface="+mn-ea"/>
                <a:cs typeface="+mn-cs"/>
              </a:defRPr>
            </a:lvl1pPr>
            <a:lvl2pPr marL="487672" indent="-162557" algn="l" defTabSz="650230" rtl="0" eaLnBrk="1" latinLnBrk="0" hangingPunct="1">
              <a:lnSpc>
                <a:spcPct val="90000"/>
              </a:lnSpc>
              <a:spcBef>
                <a:spcPts val="356"/>
              </a:spcBef>
              <a:buFont typeface="Arial" panose="020B0604020202020204" pitchFamily="34" charset="0"/>
              <a:buChar char="•"/>
              <a:defRPr sz="1707" kern="1200">
                <a:solidFill>
                  <a:schemeClr val="tx1"/>
                </a:solidFill>
                <a:latin typeface="+mn-lt"/>
                <a:ea typeface="+mn-ea"/>
                <a:cs typeface="+mn-cs"/>
              </a:defRPr>
            </a:lvl2pPr>
            <a:lvl3pPr marL="812787" indent="-162557" algn="l" defTabSz="650230" rtl="0" eaLnBrk="1" latinLnBrk="0" hangingPunct="1">
              <a:lnSpc>
                <a:spcPct val="90000"/>
              </a:lnSpc>
              <a:spcBef>
                <a:spcPts val="356"/>
              </a:spcBef>
              <a:buFont typeface="Arial" panose="020B0604020202020204" pitchFamily="34" charset="0"/>
              <a:buChar char="•"/>
              <a:defRPr sz="1422" kern="1200">
                <a:solidFill>
                  <a:schemeClr val="tx1"/>
                </a:solidFill>
                <a:latin typeface="+mn-lt"/>
                <a:ea typeface="+mn-ea"/>
                <a:cs typeface="+mn-cs"/>
              </a:defRPr>
            </a:lvl3pPr>
            <a:lvl4pPr marL="113790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4pPr>
            <a:lvl5pPr marL="146301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5pPr>
            <a:lvl6pPr marL="178813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6pPr>
            <a:lvl7pPr marL="211324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7pPr>
            <a:lvl8pPr marL="243836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8pPr>
            <a:lvl9pPr marL="276347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9pPr>
          </a:lstStyle>
          <a:p>
            <a:pPr marL="190500" indent="0" fontAlgn="auto">
              <a:spcAft>
                <a:spcPts val="0"/>
              </a:spcAft>
              <a:buSzPct val="60000"/>
              <a:buFont typeface="Wingdings" panose="05000000000000000000" pitchFamily="2" charset="2"/>
              <a:buNone/>
            </a:pPr>
            <a:r>
              <a:rPr lang="en-US" altLang="zh-CN" sz="2600" b="1" dirty="0" smtClean="0">
                <a:latin typeface="Times New Roman" panose="02020603050405020304" pitchFamily="18" charset="0"/>
              </a:rPr>
              <a:t>4. </a:t>
            </a:r>
            <a:r>
              <a:rPr lang="zh-CN" altLang="en-US" sz="2600" b="1" dirty="0" smtClean="0">
                <a:latin typeface="Times New Roman" panose="02020603050405020304" pitchFamily="18" charset="0"/>
              </a:rPr>
              <a:t>行为能力</a:t>
            </a:r>
            <a:endParaRPr lang="zh-CN" altLang="en-US" sz="2600" dirty="0" smtClean="0"/>
          </a:p>
        </p:txBody>
      </p:sp>
      <p:grpSp>
        <p:nvGrpSpPr>
          <p:cNvPr id="14" name="Group 12"/>
          <p:cNvGrpSpPr>
            <a:grpSpLocks/>
          </p:cNvGrpSpPr>
          <p:nvPr/>
        </p:nvGrpSpPr>
        <p:grpSpPr bwMode="auto">
          <a:xfrm>
            <a:off x="323528" y="771550"/>
            <a:ext cx="8458200" cy="1600200"/>
            <a:chOff x="240" y="1872"/>
            <a:chExt cx="5328" cy="1008"/>
          </a:xfrm>
        </p:grpSpPr>
        <p:sp>
          <p:nvSpPr>
            <p:cNvPr id="15" name="Rectangle 9"/>
            <p:cNvSpPr>
              <a:spLocks noChangeArrowheads="1"/>
            </p:cNvSpPr>
            <p:nvPr/>
          </p:nvSpPr>
          <p:spPr bwMode="auto">
            <a:xfrm>
              <a:off x="288" y="1872"/>
              <a:ext cx="4848" cy="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lnSpc>
                  <a:spcPct val="120000"/>
                </a:lnSpc>
                <a:spcBef>
                  <a:spcPct val="50000"/>
                </a:spcBef>
                <a:buClr>
                  <a:schemeClr val="accent2"/>
                </a:buClr>
                <a:buSzPct val="60000"/>
                <a:buFont typeface="Wingdings" panose="05000000000000000000" pitchFamily="2" charset="2"/>
                <a:buNone/>
              </a:pPr>
              <a:r>
                <a:rPr lang="en-US" altLang="zh-CN" sz="2600" b="1" dirty="0">
                  <a:latin typeface="Times New Roman" panose="02020603050405020304" pitchFamily="18" charset="0"/>
                </a:rPr>
                <a:t>3. </a:t>
              </a:r>
              <a:r>
                <a:rPr lang="zh-CN" altLang="en-US" sz="2600" b="1" dirty="0">
                  <a:latin typeface="Times New Roman" panose="02020603050405020304" pitchFamily="18" charset="0"/>
                </a:rPr>
                <a:t>学习能力</a:t>
              </a:r>
              <a:r>
                <a:rPr lang="zh-CN" altLang="en-US" sz="2800" dirty="0">
                  <a:latin typeface="Times New Roman" panose="02020603050405020304" pitchFamily="18" charset="0"/>
                </a:rPr>
                <a:t>       </a:t>
              </a:r>
              <a:endParaRPr lang="zh-CN" altLang="en-US" sz="2600" dirty="0">
                <a:latin typeface="Times New Roman" panose="02020603050405020304" pitchFamily="18" charset="0"/>
              </a:endParaRPr>
            </a:p>
          </p:txBody>
        </p:sp>
        <p:sp>
          <p:nvSpPr>
            <p:cNvPr id="16" name="Rectangle 10"/>
            <p:cNvSpPr>
              <a:spLocks noChangeArrowheads="1"/>
            </p:cNvSpPr>
            <p:nvPr/>
          </p:nvSpPr>
          <p:spPr bwMode="auto">
            <a:xfrm>
              <a:off x="240" y="2264"/>
              <a:ext cx="5328" cy="616"/>
            </a:xfrm>
            <a:prstGeom prst="rect">
              <a:avLst/>
            </a:prstGeom>
            <a:solidFill>
              <a:srgbClr val="FFFFFF"/>
            </a:solidFill>
            <a:ln w="9525">
              <a:solidFill>
                <a:srgbClr val="808080"/>
              </a:solidFill>
              <a:miter lim="800000"/>
              <a:headEnd/>
              <a:tailEnd/>
            </a:ln>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lnSpc>
                  <a:spcPct val="120000"/>
                </a:lnSpc>
                <a:spcBef>
                  <a:spcPct val="50000"/>
                </a:spcBef>
                <a:buClr>
                  <a:schemeClr val="accent2"/>
                </a:buClr>
                <a:buSzPct val="60000"/>
                <a:buFont typeface="Wingdings" panose="05000000000000000000" pitchFamily="2" charset="2"/>
                <a:buNone/>
              </a:pPr>
              <a:r>
                <a:rPr lang="zh-CN" altLang="en-US" sz="2400" dirty="0">
                  <a:latin typeface="Times New Roman" panose="02020603050405020304" pitchFamily="18" charset="0"/>
                </a:rPr>
                <a:t>学习既可能是自觉的、有意识的，也可能是不自觉的、无意识的；既可以是有教师指导的，也可以是通过自己实践的。</a:t>
              </a:r>
            </a:p>
          </p:txBody>
        </p:sp>
      </p:grpSp>
      <p:sp>
        <p:nvSpPr>
          <p:cNvPr id="17" name="Rectangle 11"/>
          <p:cNvSpPr>
            <a:spLocks noChangeArrowheads="1"/>
          </p:cNvSpPr>
          <p:nvPr/>
        </p:nvSpPr>
        <p:spPr bwMode="auto">
          <a:xfrm>
            <a:off x="323528" y="3057550"/>
            <a:ext cx="8458200" cy="1055688"/>
          </a:xfrm>
          <a:prstGeom prst="rect">
            <a:avLst/>
          </a:prstGeom>
          <a:solidFill>
            <a:srgbClr val="FFFFFF"/>
          </a:solidFill>
          <a:ln w="9525">
            <a:solidFill>
              <a:srgbClr val="808080"/>
            </a:solidFill>
            <a:miter lim="800000"/>
            <a:headEnd/>
            <a:tailEnd/>
          </a:ln>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lnSpc>
                <a:spcPct val="120000"/>
              </a:lnSpc>
              <a:spcBef>
                <a:spcPct val="10000"/>
              </a:spcBef>
              <a:buClr>
                <a:schemeClr val="accent2"/>
              </a:buClr>
              <a:buFont typeface="Wingdings" panose="05000000000000000000" pitchFamily="2" charset="2"/>
              <a:buNone/>
            </a:pPr>
            <a:r>
              <a:rPr lang="zh-CN" altLang="en-US" sz="2400">
                <a:latin typeface="Times New Roman" panose="02020603050405020304" pitchFamily="18" charset="0"/>
              </a:rPr>
              <a:t>人们的感知能力：用于信息的输入。</a:t>
            </a:r>
          </a:p>
          <a:p>
            <a:pPr eaLnBrk="1" hangingPunct="1">
              <a:lnSpc>
                <a:spcPct val="120000"/>
              </a:lnSpc>
              <a:spcBef>
                <a:spcPct val="10000"/>
              </a:spcBef>
              <a:buClr>
                <a:schemeClr val="accent2"/>
              </a:buClr>
              <a:buFont typeface="Wingdings" panose="05000000000000000000" pitchFamily="2" charset="2"/>
              <a:buNone/>
            </a:pPr>
            <a:r>
              <a:rPr lang="zh-CN" altLang="en-US" sz="2400">
                <a:latin typeface="Times New Roman" panose="02020603050405020304" pitchFamily="18" charset="0"/>
              </a:rPr>
              <a:t>行为能力：信息的输出</a:t>
            </a:r>
            <a:r>
              <a:rPr lang="zh-CN" altLang="en-US" sz="2600">
                <a:latin typeface="Times New Roman" panose="02020603050405020304" pitchFamily="18" charset="0"/>
              </a:rPr>
              <a:t>。</a:t>
            </a:r>
          </a:p>
        </p:txBody>
      </p:sp>
    </p:spTree>
    <p:custDataLst>
      <p:tags r:id="rId1"/>
    </p:custDataLst>
    <p:extLst>
      <p:ext uri="{BB962C8B-B14F-4D97-AF65-F5344CB8AC3E}">
        <p14:creationId xmlns:p14="http://schemas.microsoft.com/office/powerpoint/2010/main" val="3199760185"/>
      </p:ext>
    </p:extLst>
  </p:cSld>
  <p:clrMapOvr>
    <a:masterClrMapping/>
  </p:clrMapOvr>
  <mc:AlternateContent xmlns:mc="http://schemas.openxmlformats.org/markup-compatibility/2006" xmlns:p14="http://schemas.microsoft.com/office/powerpoint/2010/main">
    <mc:Choice Requires="p14">
      <p:transition spd="slow" p14:dur="1500" advClick="0" advTm="28526">
        <p:random/>
      </p:transition>
    </mc:Choice>
    <mc:Fallback xmlns="">
      <p:transition spd="slow" advClick="0" advTm="28526">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ppt_y"/>
                                          </p:val>
                                        </p:tav>
                                        <p:tav tm="100000">
                                          <p:val>
                                            <p:strVal val="#ppt_y"/>
                                          </p:val>
                                        </p:tav>
                                      </p:tavLst>
                                    </p:anim>
                                  </p:childTnLst>
                                </p:cTn>
                              </p:par>
                            </p:childTnLst>
                          </p:cTn>
                        </p:par>
                        <p:par>
                          <p:cTn id="15" fill="hold">
                            <p:stCondLst>
                              <p:cond delay="500"/>
                            </p:stCondLst>
                            <p:childTnLst>
                              <p:par>
                                <p:cTn id="16" presetID="9" presetClass="entr" presetSubtype="0" fill="hold" grpId="0"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dissolve">
                                      <p:cBhvr>
                                        <p:cTn id="1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P spid="17"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a:off x="-20905"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 name="Rectangle 3"/>
          <p:cNvSpPr txBox="1">
            <a:spLocks noChangeArrowheads="1"/>
          </p:cNvSpPr>
          <p:nvPr/>
        </p:nvSpPr>
        <p:spPr>
          <a:xfrm>
            <a:off x="251520" y="838200"/>
            <a:ext cx="8610600" cy="990600"/>
          </a:xfrm>
          <a:prstGeom prst="rect">
            <a:avLst/>
          </a:prstGeom>
        </p:spPr>
        <p:txBody>
          <a:bodyPr/>
          <a:lstStyle>
            <a:lvl1pPr marL="162557" indent="-162557" algn="l" defTabSz="650230" rtl="0" eaLnBrk="1" latinLnBrk="0" hangingPunct="1">
              <a:lnSpc>
                <a:spcPct val="90000"/>
              </a:lnSpc>
              <a:spcBef>
                <a:spcPts val="711"/>
              </a:spcBef>
              <a:buFont typeface="Arial" panose="020B0604020202020204" pitchFamily="34" charset="0"/>
              <a:buChar char="•"/>
              <a:defRPr sz="1991" kern="1200">
                <a:solidFill>
                  <a:schemeClr val="tx1"/>
                </a:solidFill>
                <a:latin typeface="+mn-lt"/>
                <a:ea typeface="+mn-ea"/>
                <a:cs typeface="+mn-cs"/>
              </a:defRPr>
            </a:lvl1pPr>
            <a:lvl2pPr marL="487672" indent="-162557" algn="l" defTabSz="650230" rtl="0" eaLnBrk="1" latinLnBrk="0" hangingPunct="1">
              <a:lnSpc>
                <a:spcPct val="90000"/>
              </a:lnSpc>
              <a:spcBef>
                <a:spcPts val="356"/>
              </a:spcBef>
              <a:buFont typeface="Arial" panose="020B0604020202020204" pitchFamily="34" charset="0"/>
              <a:buChar char="•"/>
              <a:defRPr sz="1707" kern="1200">
                <a:solidFill>
                  <a:schemeClr val="tx1"/>
                </a:solidFill>
                <a:latin typeface="+mn-lt"/>
                <a:ea typeface="+mn-ea"/>
                <a:cs typeface="+mn-cs"/>
              </a:defRPr>
            </a:lvl2pPr>
            <a:lvl3pPr marL="812787" indent="-162557" algn="l" defTabSz="650230" rtl="0" eaLnBrk="1" latinLnBrk="0" hangingPunct="1">
              <a:lnSpc>
                <a:spcPct val="90000"/>
              </a:lnSpc>
              <a:spcBef>
                <a:spcPts val="356"/>
              </a:spcBef>
              <a:buFont typeface="Arial" panose="020B0604020202020204" pitchFamily="34" charset="0"/>
              <a:buChar char="•"/>
              <a:defRPr sz="1422" kern="1200">
                <a:solidFill>
                  <a:schemeClr val="tx1"/>
                </a:solidFill>
                <a:latin typeface="+mn-lt"/>
                <a:ea typeface="+mn-ea"/>
                <a:cs typeface="+mn-cs"/>
              </a:defRPr>
            </a:lvl3pPr>
            <a:lvl4pPr marL="113790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4pPr>
            <a:lvl5pPr marL="146301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5pPr>
            <a:lvl6pPr marL="178813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6pPr>
            <a:lvl7pPr marL="211324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7pPr>
            <a:lvl8pPr marL="243836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8pPr>
            <a:lvl9pPr marL="276347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9pPr>
          </a:lstStyle>
          <a:p>
            <a:pPr fontAlgn="auto">
              <a:spcAft>
                <a:spcPts val="0"/>
              </a:spcAft>
              <a:buClr>
                <a:srgbClr val="0000FF"/>
              </a:buClr>
              <a:buFont typeface="Wingdings" panose="05000000000000000000" pitchFamily="2" charset="2"/>
              <a:buChar char="p"/>
            </a:pPr>
            <a:r>
              <a:rPr lang="en-US" altLang="zh-CN" sz="2400" dirty="0" smtClean="0">
                <a:latin typeface="Times New Roman" panose="02020603050405020304" pitchFamily="18" charset="0"/>
              </a:rPr>
              <a:t> </a:t>
            </a:r>
            <a:r>
              <a:rPr lang="zh-CN" altLang="en-US" sz="2400" b="1" dirty="0" smtClean="0">
                <a:latin typeface="Times New Roman" panose="02020603050405020304" pitchFamily="18" charset="0"/>
              </a:rPr>
              <a:t>人工智能</a:t>
            </a:r>
            <a:r>
              <a:rPr lang="zh-CN" altLang="en-US" sz="2400" dirty="0" smtClean="0">
                <a:latin typeface="Times New Roman" panose="02020603050405020304" pitchFamily="18" charset="0"/>
              </a:rPr>
              <a:t>：用人工的方法在机器（计算机）上实现的智能；或者说是人们使机器具有类似于人的智能。</a:t>
            </a:r>
            <a:endParaRPr lang="zh-CN" altLang="en-US" sz="2400" dirty="0" smtClean="0"/>
          </a:p>
        </p:txBody>
      </p:sp>
      <p:sp>
        <p:nvSpPr>
          <p:cNvPr id="7" name="Rectangle 4"/>
          <p:cNvSpPr txBox="1">
            <a:spLocks noChangeArrowheads="1"/>
          </p:cNvSpPr>
          <p:nvPr/>
        </p:nvSpPr>
        <p:spPr>
          <a:xfrm>
            <a:off x="0" y="0"/>
            <a:ext cx="9144000" cy="838200"/>
          </a:xfrm>
          <a:prstGeom prst="rect">
            <a:avLst/>
          </a:prstGeom>
        </p:spPr>
        <p:txBody>
          <a:bodyPr/>
          <a:lstStyle>
            <a:lvl1pPr algn="l" defTabSz="650230" rtl="0" eaLnBrk="1" latinLnBrk="0" hangingPunct="1">
              <a:lnSpc>
                <a:spcPct val="90000"/>
              </a:lnSpc>
              <a:spcBef>
                <a:spcPct val="0"/>
              </a:spcBef>
              <a:buNone/>
              <a:defRPr sz="3129" kern="1200">
                <a:solidFill>
                  <a:schemeClr val="tx1"/>
                </a:solidFill>
                <a:latin typeface="+mj-lt"/>
                <a:ea typeface="+mj-ea"/>
                <a:cs typeface="+mj-cs"/>
              </a:defRPr>
            </a:lvl1pPr>
          </a:lstStyle>
          <a:p>
            <a:pPr fontAlgn="auto">
              <a:spcAft>
                <a:spcPts val="0"/>
              </a:spcAft>
            </a:pPr>
            <a:r>
              <a:rPr lang="en-US" altLang="zh-CN" sz="2800" dirty="0" smtClean="0">
                <a:latin typeface="Times New Roman" panose="02020603050405020304" pitchFamily="18" charset="0"/>
                <a:ea typeface="黑体" panose="02010609060101010101" pitchFamily="49" charset="-122"/>
              </a:rPr>
              <a:t>1.1.3 </a:t>
            </a:r>
            <a:r>
              <a:rPr lang="zh-CN" altLang="en-US" sz="2800" dirty="0" smtClean="0">
                <a:latin typeface="Times New Roman" panose="02020603050405020304" pitchFamily="18" charset="0"/>
                <a:ea typeface="黑体" panose="02010609060101010101" pitchFamily="49" charset="-122"/>
              </a:rPr>
              <a:t>人工智能</a:t>
            </a:r>
            <a:endParaRPr lang="en-US" altLang="ja-JP" sz="2800" dirty="0" smtClean="0">
              <a:latin typeface="Times New Roman" panose="02020603050405020304" pitchFamily="18" charset="0"/>
              <a:ea typeface="黑体" panose="02010609060101010101" pitchFamily="49" charset="-122"/>
            </a:endParaRPr>
          </a:p>
        </p:txBody>
      </p:sp>
      <p:sp>
        <p:nvSpPr>
          <p:cNvPr id="8" name="Rectangle 5"/>
          <p:cNvSpPr>
            <a:spLocks noChangeArrowheads="1"/>
          </p:cNvSpPr>
          <p:nvPr/>
        </p:nvSpPr>
        <p:spPr bwMode="auto">
          <a:xfrm>
            <a:off x="251520" y="1828800"/>
            <a:ext cx="84582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marL="162557" indent="-162557" defTabSz="650230" eaLnBrk="1" fontAlgn="auto" hangingPunct="1">
              <a:lnSpc>
                <a:spcPct val="90000"/>
              </a:lnSpc>
              <a:spcBef>
                <a:spcPts val="711"/>
              </a:spcBef>
              <a:spcAft>
                <a:spcPts val="0"/>
              </a:spcAft>
              <a:buClr>
                <a:srgbClr val="0000FF"/>
              </a:buClr>
              <a:buFont typeface="Wingdings" panose="05000000000000000000" pitchFamily="2" charset="2"/>
              <a:buChar char="p"/>
            </a:pPr>
            <a:r>
              <a:rPr lang="en-US" altLang="zh-CN" sz="2400" dirty="0">
                <a:latin typeface="Times New Roman" panose="02020603050405020304" pitchFamily="18" charset="0"/>
              </a:rPr>
              <a:t> </a:t>
            </a:r>
            <a:r>
              <a:rPr lang="zh-CN" altLang="en-US" sz="2400" b="1" dirty="0">
                <a:latin typeface="Times New Roman" panose="02020603050405020304" pitchFamily="18" charset="0"/>
                <a:ea typeface="+mn-ea"/>
              </a:rPr>
              <a:t>人工智能学科：一门研究如何构造智能机器（智能计算机）或智能系统，使它能模拟、延伸、扩展人类智能的学科。</a:t>
            </a:r>
            <a:endParaRPr lang="en-US" altLang="zh-CN" sz="2400" b="1" dirty="0">
              <a:latin typeface="Times New Roman" panose="02020603050405020304" pitchFamily="18" charset="0"/>
              <a:ea typeface="+mn-ea"/>
            </a:endParaRPr>
          </a:p>
          <a:p>
            <a:pPr marL="342900" indent="-342900" algn="just" eaLnBrk="1" hangingPunct="1">
              <a:lnSpc>
                <a:spcPct val="120000"/>
              </a:lnSpc>
              <a:spcBef>
                <a:spcPct val="20000"/>
              </a:spcBef>
              <a:buClr>
                <a:schemeClr val="accent2"/>
              </a:buClr>
              <a:buFont typeface="Arial" panose="020B0604020202020204" pitchFamily="34" charset="0"/>
              <a:buChar char="•"/>
            </a:pPr>
            <a:endParaRPr lang="zh-CN" altLang="en-US" sz="2400" dirty="0">
              <a:latin typeface="Times New Roman" panose="02020603050405020304" pitchFamily="18" charset="0"/>
            </a:endParaRPr>
          </a:p>
          <a:p>
            <a:pPr marL="162557" indent="-162557" defTabSz="650230" eaLnBrk="1" fontAlgn="auto" hangingPunct="1">
              <a:lnSpc>
                <a:spcPct val="90000"/>
              </a:lnSpc>
              <a:spcBef>
                <a:spcPts val="711"/>
              </a:spcBef>
              <a:spcAft>
                <a:spcPts val="0"/>
              </a:spcAft>
              <a:buClr>
                <a:srgbClr val="0000FF"/>
              </a:buClr>
              <a:buFont typeface="Wingdings" panose="05000000000000000000" pitchFamily="2" charset="2"/>
              <a:buChar char="p"/>
            </a:pPr>
            <a:r>
              <a:rPr lang="zh-CN" altLang="en-US" sz="2400" b="1" dirty="0">
                <a:latin typeface="Times New Roman" panose="02020603050405020304" pitchFamily="18" charset="0"/>
              </a:rPr>
              <a:t> </a:t>
            </a:r>
            <a:r>
              <a:rPr lang="zh-CN" altLang="en-US" sz="2400" b="1" dirty="0">
                <a:latin typeface="Times New Roman" panose="02020603050405020304" pitchFamily="18" charset="0"/>
                <a:ea typeface="+mn-ea"/>
              </a:rPr>
              <a:t>图灵测试：</a:t>
            </a:r>
            <a:r>
              <a:rPr lang="en-US" altLang="zh-CN" sz="2400" b="1" dirty="0">
                <a:latin typeface="Times New Roman" panose="02020603050405020304" pitchFamily="18" charset="0"/>
                <a:ea typeface="+mn-ea"/>
              </a:rPr>
              <a:t>1950</a:t>
            </a:r>
            <a:r>
              <a:rPr lang="zh-CN" altLang="en-US" sz="2400" b="1" dirty="0">
                <a:latin typeface="Times New Roman" panose="02020603050405020304" pitchFamily="18" charset="0"/>
                <a:ea typeface="+mn-ea"/>
              </a:rPr>
              <a:t>年图灵发表的</a:t>
            </a:r>
            <a:r>
              <a:rPr lang="en-US" altLang="zh-CN" sz="2400" b="1" dirty="0">
                <a:latin typeface="Times New Roman" panose="02020603050405020304" pitchFamily="18" charset="0"/>
                <a:ea typeface="+mn-ea"/>
              </a:rPr>
              <a:t>《</a:t>
            </a:r>
            <a:r>
              <a:rPr lang="zh-CN" altLang="en-US" sz="2400" b="1" dirty="0">
                <a:latin typeface="Times New Roman" panose="02020603050405020304" pitchFamily="18" charset="0"/>
                <a:ea typeface="+mn-ea"/>
              </a:rPr>
              <a:t>计算机与智能</a:t>
            </a:r>
            <a:r>
              <a:rPr lang="en-US" altLang="zh-CN" sz="2400" b="1" dirty="0">
                <a:latin typeface="Times New Roman" panose="02020603050405020304" pitchFamily="18" charset="0"/>
                <a:ea typeface="+mn-ea"/>
              </a:rPr>
              <a:t>》</a:t>
            </a:r>
            <a:r>
              <a:rPr lang="zh-CN" altLang="en-US" sz="2400" b="1" dirty="0">
                <a:latin typeface="Times New Roman" panose="02020603050405020304" pitchFamily="18" charset="0"/>
                <a:ea typeface="+mn-ea"/>
              </a:rPr>
              <a:t>中设计了一个测试，用以说明人工智能的概念。</a:t>
            </a:r>
          </a:p>
        </p:txBody>
      </p:sp>
    </p:spTree>
    <p:custDataLst>
      <p:tags r:id="rId1"/>
    </p:custDataLst>
    <p:extLst>
      <p:ext uri="{BB962C8B-B14F-4D97-AF65-F5344CB8AC3E}">
        <p14:creationId xmlns:p14="http://schemas.microsoft.com/office/powerpoint/2010/main" val="1145435639"/>
      </p:ext>
    </p:extLst>
  </p:cSld>
  <p:clrMapOvr>
    <a:masterClrMapping/>
  </p:clrMapOvr>
  <mc:AlternateContent xmlns:mc="http://schemas.openxmlformats.org/markup-compatibility/2006" xmlns:p14="http://schemas.microsoft.com/office/powerpoint/2010/main">
    <mc:Choice Requires="p14">
      <p:transition spd="slow" p14:dur="1500" advClick="0" advTm="97014">
        <p:random/>
      </p:transition>
    </mc:Choice>
    <mc:Fallback xmlns="">
      <p:transition spd="slow" advClick="0" advTm="97014">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a:off x="-20905"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 name="Rectangle 2"/>
          <p:cNvSpPr txBox="1">
            <a:spLocks noChangeArrowheads="1"/>
          </p:cNvSpPr>
          <p:nvPr/>
        </p:nvSpPr>
        <p:spPr>
          <a:xfrm>
            <a:off x="-1" y="18099"/>
            <a:ext cx="9673223" cy="530679"/>
          </a:xfrm>
          <a:prstGeom prst="rect">
            <a:avLst/>
          </a:prstGeom>
        </p:spPr>
        <p:txBody>
          <a:bodyPr/>
          <a:lstStyle>
            <a:lvl1pPr algn="l" defTabSz="650230" rtl="0" eaLnBrk="1" latinLnBrk="0" hangingPunct="1">
              <a:lnSpc>
                <a:spcPct val="90000"/>
              </a:lnSpc>
              <a:spcBef>
                <a:spcPct val="0"/>
              </a:spcBef>
              <a:buNone/>
              <a:defRPr sz="3129" kern="1200">
                <a:solidFill>
                  <a:schemeClr val="tx1"/>
                </a:solidFill>
                <a:latin typeface="+mj-lt"/>
                <a:ea typeface="+mj-ea"/>
                <a:cs typeface="+mj-cs"/>
              </a:defRPr>
            </a:lvl1pPr>
          </a:lstStyle>
          <a:p>
            <a:pPr fontAlgn="auto">
              <a:spcAft>
                <a:spcPts val="0"/>
              </a:spcAft>
            </a:pPr>
            <a:r>
              <a:rPr lang="en-US" altLang="zh-CN" sz="3200" dirty="0" smtClean="0">
                <a:latin typeface="Times New Roman" panose="02020603050405020304" pitchFamily="18" charset="0"/>
                <a:ea typeface="黑体" panose="02010609060101010101" pitchFamily="49" charset="-122"/>
              </a:rPr>
              <a:t>1.2  </a:t>
            </a:r>
            <a:r>
              <a:rPr lang="zh-CN" altLang="en-US" sz="3200" dirty="0" smtClean="0">
                <a:latin typeface="Times New Roman" panose="02020603050405020304" pitchFamily="18" charset="0"/>
                <a:ea typeface="黑体" panose="02010609060101010101" pitchFamily="49" charset="-122"/>
              </a:rPr>
              <a:t>人工智能的发展简史</a:t>
            </a:r>
          </a:p>
        </p:txBody>
      </p:sp>
      <p:sp>
        <p:nvSpPr>
          <p:cNvPr id="7" name="Rectangle 5"/>
          <p:cNvSpPr txBox="1">
            <a:spLocks noChangeArrowheads="1"/>
          </p:cNvSpPr>
          <p:nvPr/>
        </p:nvSpPr>
        <p:spPr>
          <a:xfrm>
            <a:off x="143501" y="566877"/>
            <a:ext cx="8979593" cy="3745582"/>
          </a:xfrm>
          <a:prstGeom prst="rect">
            <a:avLst/>
          </a:prstGeom>
          <a:noFill/>
        </p:spPr>
        <p:txBody>
          <a:bodyPr/>
          <a:lstStyle>
            <a:lvl1pPr marL="162557" indent="-162557" algn="l" defTabSz="650230" rtl="0" eaLnBrk="1" latinLnBrk="0" hangingPunct="1">
              <a:lnSpc>
                <a:spcPct val="90000"/>
              </a:lnSpc>
              <a:spcBef>
                <a:spcPts val="711"/>
              </a:spcBef>
              <a:buFont typeface="Arial" panose="020B0604020202020204" pitchFamily="34" charset="0"/>
              <a:buChar char="•"/>
              <a:defRPr sz="1991" kern="1200">
                <a:solidFill>
                  <a:schemeClr val="tx1"/>
                </a:solidFill>
                <a:latin typeface="+mn-lt"/>
                <a:ea typeface="+mn-ea"/>
                <a:cs typeface="+mn-cs"/>
              </a:defRPr>
            </a:lvl1pPr>
            <a:lvl2pPr marL="487672" indent="-162557" algn="l" defTabSz="650230" rtl="0" eaLnBrk="1" latinLnBrk="0" hangingPunct="1">
              <a:lnSpc>
                <a:spcPct val="90000"/>
              </a:lnSpc>
              <a:spcBef>
                <a:spcPts val="356"/>
              </a:spcBef>
              <a:buFont typeface="Arial" panose="020B0604020202020204" pitchFamily="34" charset="0"/>
              <a:buChar char="•"/>
              <a:defRPr sz="1707" kern="1200">
                <a:solidFill>
                  <a:schemeClr val="tx1"/>
                </a:solidFill>
                <a:latin typeface="+mn-lt"/>
                <a:ea typeface="+mn-ea"/>
                <a:cs typeface="+mn-cs"/>
              </a:defRPr>
            </a:lvl2pPr>
            <a:lvl3pPr marL="812787" indent="-162557" algn="l" defTabSz="650230" rtl="0" eaLnBrk="1" latinLnBrk="0" hangingPunct="1">
              <a:lnSpc>
                <a:spcPct val="90000"/>
              </a:lnSpc>
              <a:spcBef>
                <a:spcPts val="356"/>
              </a:spcBef>
              <a:buFont typeface="Arial" panose="020B0604020202020204" pitchFamily="34" charset="0"/>
              <a:buChar char="•"/>
              <a:defRPr sz="1422" kern="1200">
                <a:solidFill>
                  <a:schemeClr val="tx1"/>
                </a:solidFill>
                <a:latin typeface="+mn-lt"/>
                <a:ea typeface="+mn-ea"/>
                <a:cs typeface="+mn-cs"/>
              </a:defRPr>
            </a:lvl3pPr>
            <a:lvl4pPr marL="113790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4pPr>
            <a:lvl5pPr marL="146301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5pPr>
            <a:lvl6pPr marL="178813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6pPr>
            <a:lvl7pPr marL="211324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7pPr>
            <a:lvl8pPr marL="243836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8pPr>
            <a:lvl9pPr marL="276347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9pPr>
          </a:lstStyle>
          <a:p>
            <a:pPr marL="0" indent="0" fontAlgn="auto">
              <a:lnSpc>
                <a:spcPct val="140000"/>
              </a:lnSpc>
              <a:spcAft>
                <a:spcPts val="0"/>
              </a:spcAft>
              <a:buSzPct val="60000"/>
              <a:buNone/>
            </a:pPr>
            <a:r>
              <a:rPr lang="en-US" altLang="zh-CN" sz="2400" b="1" dirty="0" smtClean="0">
                <a:latin typeface="Times New Roman" panose="02020603050405020304" pitchFamily="18" charset="0"/>
              </a:rPr>
              <a:t>1.2.1  </a:t>
            </a:r>
            <a:r>
              <a:rPr lang="zh-CN" altLang="en-US" sz="2400" b="1" dirty="0" smtClean="0">
                <a:latin typeface="Times New Roman" panose="02020603050405020304" pitchFamily="18" charset="0"/>
              </a:rPr>
              <a:t>孕育（</a:t>
            </a:r>
            <a:r>
              <a:rPr lang="en-US" altLang="zh-CN" sz="2400" b="1" dirty="0" smtClean="0">
                <a:latin typeface="Times New Roman" panose="02020603050405020304" pitchFamily="18" charset="0"/>
              </a:rPr>
              <a:t>1956</a:t>
            </a:r>
            <a:r>
              <a:rPr lang="zh-CN" altLang="en-US" sz="2400" b="1" dirty="0" smtClean="0">
                <a:latin typeface="Times New Roman" panose="02020603050405020304" pitchFamily="18" charset="0"/>
              </a:rPr>
              <a:t>年之前）</a:t>
            </a:r>
          </a:p>
          <a:p>
            <a:pPr algn="just" fontAlgn="auto">
              <a:lnSpc>
                <a:spcPct val="110000"/>
              </a:lnSpc>
              <a:spcAft>
                <a:spcPts val="0"/>
              </a:spcAft>
              <a:buClr>
                <a:schemeClr val="bg2">
                  <a:lumMod val="50000"/>
                </a:schemeClr>
              </a:buClr>
              <a:buFont typeface="Wingdings" panose="05000000000000000000" pitchFamily="2" charset="2"/>
              <a:buChar char="p"/>
            </a:pPr>
            <a:r>
              <a:rPr lang="zh-CN" altLang="en-US" sz="2000" dirty="0" smtClean="0">
                <a:latin typeface="Times New Roman" panose="02020603050405020304" pitchFamily="18" charset="0"/>
              </a:rPr>
              <a:t>公元前，亚里斯多德（</a:t>
            </a:r>
            <a:r>
              <a:rPr lang="en-US" altLang="zh-CN" sz="2000" dirty="0" smtClean="0">
                <a:latin typeface="Times New Roman" panose="02020603050405020304" pitchFamily="18" charset="0"/>
              </a:rPr>
              <a:t>Aristotle</a:t>
            </a:r>
            <a:r>
              <a:rPr lang="zh-CN" altLang="en-US" sz="2000" dirty="0" smtClean="0">
                <a:latin typeface="Times New Roman" panose="02020603050405020304" pitchFamily="18" charset="0"/>
              </a:rPr>
              <a:t>）：三段论</a:t>
            </a:r>
          </a:p>
          <a:p>
            <a:pPr algn="just" fontAlgn="auto">
              <a:lnSpc>
                <a:spcPct val="110000"/>
              </a:lnSpc>
              <a:spcAft>
                <a:spcPts val="0"/>
              </a:spcAft>
              <a:buClr>
                <a:schemeClr val="bg2">
                  <a:lumMod val="50000"/>
                </a:schemeClr>
              </a:buClr>
              <a:buFont typeface="Wingdings" panose="05000000000000000000" pitchFamily="2" charset="2"/>
              <a:buChar char="p"/>
            </a:pPr>
            <a:r>
              <a:rPr lang="zh-CN" altLang="en-US" sz="2000" dirty="0">
                <a:latin typeface="Times New Roman" panose="02020603050405020304" pitchFamily="18" charset="0"/>
              </a:rPr>
              <a:t>培根（</a:t>
            </a:r>
            <a:r>
              <a:rPr lang="en-US" altLang="zh-CN" sz="2000" dirty="0">
                <a:latin typeface="Times New Roman" panose="02020603050405020304" pitchFamily="18" charset="0"/>
              </a:rPr>
              <a:t>F. Bacon</a:t>
            </a:r>
            <a:r>
              <a:rPr lang="zh-CN" altLang="en-US" sz="2000" dirty="0">
                <a:latin typeface="Times New Roman" panose="02020603050405020304" pitchFamily="18" charset="0"/>
              </a:rPr>
              <a:t>）：归纳法</a:t>
            </a:r>
          </a:p>
          <a:p>
            <a:pPr algn="just" fontAlgn="auto">
              <a:lnSpc>
                <a:spcPct val="110000"/>
              </a:lnSpc>
              <a:spcAft>
                <a:spcPts val="0"/>
              </a:spcAft>
              <a:buClr>
                <a:schemeClr val="bg2">
                  <a:lumMod val="50000"/>
                </a:schemeClr>
              </a:buClr>
              <a:buFont typeface="Wingdings" panose="05000000000000000000" pitchFamily="2" charset="2"/>
              <a:buChar char="p"/>
            </a:pPr>
            <a:r>
              <a:rPr lang="zh-CN" altLang="en-US" sz="2000" dirty="0">
                <a:latin typeface="Times New Roman" panose="02020603050405020304" pitchFamily="18" charset="0"/>
              </a:rPr>
              <a:t>莱布尼茨（</a:t>
            </a:r>
            <a:r>
              <a:rPr lang="en-US" altLang="zh-CN" sz="2000" dirty="0">
                <a:latin typeface="Times New Roman" panose="02020603050405020304" pitchFamily="18" charset="0"/>
              </a:rPr>
              <a:t>G. W. Leibnitz</a:t>
            </a:r>
            <a:r>
              <a:rPr lang="zh-CN" altLang="en-US" sz="2000" dirty="0">
                <a:latin typeface="Times New Roman" panose="02020603050405020304" pitchFamily="18" charset="0"/>
              </a:rPr>
              <a:t>）：万能符号、推理计算</a:t>
            </a:r>
          </a:p>
          <a:p>
            <a:pPr algn="just" fontAlgn="auto">
              <a:lnSpc>
                <a:spcPct val="110000"/>
              </a:lnSpc>
              <a:spcAft>
                <a:spcPts val="0"/>
              </a:spcAft>
              <a:buClr>
                <a:schemeClr val="bg2">
                  <a:lumMod val="50000"/>
                </a:schemeClr>
              </a:buClr>
              <a:buFont typeface="Wingdings" panose="05000000000000000000" pitchFamily="2" charset="2"/>
              <a:buChar char="p"/>
            </a:pPr>
            <a:r>
              <a:rPr lang="zh-CN" altLang="en-US" sz="2000" dirty="0">
                <a:latin typeface="Times New Roman" panose="02020603050405020304" pitchFamily="18" charset="0"/>
              </a:rPr>
              <a:t>布尔（</a:t>
            </a:r>
            <a:r>
              <a:rPr lang="en-US" altLang="zh-CN" sz="2000" dirty="0">
                <a:latin typeface="Times New Roman" panose="02020603050405020304" pitchFamily="18" charset="0"/>
              </a:rPr>
              <a:t>G. Boole</a:t>
            </a:r>
            <a:r>
              <a:rPr lang="zh-CN" altLang="en-US" sz="2000" dirty="0">
                <a:latin typeface="Times New Roman" panose="02020603050405020304" pitchFamily="18" charset="0"/>
              </a:rPr>
              <a:t>）：用符号语言描述思维活动的基本推理法则</a:t>
            </a:r>
          </a:p>
          <a:p>
            <a:pPr algn="just" fontAlgn="auto">
              <a:lnSpc>
                <a:spcPct val="110000"/>
              </a:lnSpc>
              <a:spcAft>
                <a:spcPts val="0"/>
              </a:spcAft>
              <a:buClr>
                <a:schemeClr val="bg2">
                  <a:lumMod val="50000"/>
                </a:schemeClr>
              </a:buClr>
              <a:buFont typeface="Wingdings" panose="05000000000000000000" pitchFamily="2" charset="2"/>
              <a:buChar char="p"/>
            </a:pPr>
            <a:r>
              <a:rPr lang="en-US" altLang="zh-CN" sz="2000" dirty="0">
                <a:latin typeface="Times New Roman" panose="02020603050405020304" pitchFamily="18" charset="0"/>
              </a:rPr>
              <a:t>1936</a:t>
            </a:r>
            <a:r>
              <a:rPr lang="zh-CN" altLang="en-US" sz="2000" dirty="0">
                <a:latin typeface="Times New Roman" panose="02020603050405020304" pitchFamily="18" charset="0"/>
              </a:rPr>
              <a:t>年，图灵</a:t>
            </a:r>
            <a:r>
              <a:rPr lang="zh-CN" altLang="en-US" sz="2000" dirty="0" smtClean="0">
                <a:latin typeface="Times New Roman" panose="02020603050405020304" pitchFamily="18" charset="0"/>
              </a:rPr>
              <a:t>：提出一种理想计算机的数学模型，即图灵机。</a:t>
            </a:r>
            <a:endParaRPr lang="zh-CN" altLang="en-US" sz="2000" dirty="0">
              <a:latin typeface="Times New Roman" panose="02020603050405020304" pitchFamily="18" charset="0"/>
            </a:endParaRPr>
          </a:p>
          <a:p>
            <a:pPr algn="just" fontAlgn="auto">
              <a:lnSpc>
                <a:spcPct val="110000"/>
              </a:lnSpc>
              <a:spcAft>
                <a:spcPts val="0"/>
              </a:spcAft>
              <a:buClr>
                <a:schemeClr val="bg2">
                  <a:lumMod val="50000"/>
                </a:schemeClr>
              </a:buClr>
              <a:buFont typeface="Wingdings" panose="05000000000000000000" pitchFamily="2" charset="2"/>
              <a:buChar char="p"/>
            </a:pPr>
            <a:r>
              <a:rPr lang="en-US" altLang="zh-CN" sz="2000" dirty="0">
                <a:latin typeface="Times New Roman" panose="02020603050405020304" pitchFamily="18" charset="0"/>
              </a:rPr>
              <a:t>1943</a:t>
            </a:r>
            <a:r>
              <a:rPr lang="zh-CN" altLang="en-US" sz="2000" dirty="0">
                <a:latin typeface="Times New Roman" panose="02020603050405020304" pitchFamily="18" charset="0"/>
              </a:rPr>
              <a:t>年，麦克洛奇（</a:t>
            </a:r>
            <a:r>
              <a:rPr lang="en-US" altLang="zh-CN" sz="2000" dirty="0">
                <a:latin typeface="Times New Roman" panose="02020603050405020304" pitchFamily="18" charset="0"/>
              </a:rPr>
              <a:t>W. McCulloch</a:t>
            </a:r>
            <a:r>
              <a:rPr lang="zh-CN" altLang="en-US" sz="2000" dirty="0">
                <a:latin typeface="Times New Roman" panose="02020603050405020304" pitchFamily="18" charset="0"/>
              </a:rPr>
              <a:t>）、匹兹</a:t>
            </a:r>
            <a:r>
              <a:rPr lang="en-US" altLang="zh-CN" sz="2000" dirty="0">
                <a:latin typeface="Times New Roman" panose="02020603050405020304" pitchFamily="18" charset="0"/>
              </a:rPr>
              <a:t>(W. Pitts)</a:t>
            </a:r>
            <a:r>
              <a:rPr lang="zh-CN" altLang="en-US" sz="2000" dirty="0" smtClean="0">
                <a:latin typeface="Times New Roman" panose="02020603050405020304" pitchFamily="18" charset="0"/>
              </a:rPr>
              <a:t>：建成第一个神经网络模型（</a:t>
            </a:r>
            <a:r>
              <a:rPr lang="en-US" altLang="zh-CN" sz="2000" dirty="0" smtClean="0">
                <a:latin typeface="Times New Roman" panose="02020603050405020304" pitchFamily="18" charset="0"/>
              </a:rPr>
              <a:t>M</a:t>
            </a:r>
            <a:r>
              <a:rPr lang="zh-CN" altLang="en-US" sz="2000" dirty="0">
                <a:latin typeface="Times New Roman" panose="02020603050405020304" pitchFamily="18" charset="0"/>
              </a:rPr>
              <a:t>－</a:t>
            </a:r>
            <a:r>
              <a:rPr lang="en-US" altLang="zh-CN" sz="2000" dirty="0">
                <a:latin typeface="Times New Roman" panose="02020603050405020304" pitchFamily="18" charset="0"/>
              </a:rPr>
              <a:t>P</a:t>
            </a:r>
            <a:r>
              <a:rPr lang="zh-CN" altLang="en-US" sz="2000" dirty="0" smtClean="0">
                <a:latin typeface="Times New Roman" panose="02020603050405020304" pitchFamily="18" charset="0"/>
              </a:rPr>
              <a:t>模型），为神经网络的研究奠定了基础。</a:t>
            </a:r>
            <a:endParaRPr lang="en-US" altLang="zh-CN" sz="2000" dirty="0" smtClean="0">
              <a:latin typeface="Times New Roman" panose="02020603050405020304" pitchFamily="18" charset="0"/>
            </a:endParaRPr>
          </a:p>
          <a:p>
            <a:pPr algn="just" fontAlgn="auto">
              <a:lnSpc>
                <a:spcPct val="110000"/>
              </a:lnSpc>
              <a:spcAft>
                <a:spcPts val="0"/>
              </a:spcAft>
              <a:buClr>
                <a:schemeClr val="bg2">
                  <a:lumMod val="50000"/>
                </a:schemeClr>
              </a:buClr>
              <a:buFont typeface="Wingdings" panose="05000000000000000000" pitchFamily="2" charset="2"/>
              <a:buChar char="p"/>
            </a:pPr>
            <a:r>
              <a:rPr lang="zh-CN" altLang="en-US" sz="2000" dirty="0">
                <a:latin typeface="Times New Roman" panose="02020603050405020304" pitchFamily="18" charset="0"/>
              </a:rPr>
              <a:t>美国爱荷华州立大学的阿塔纳索夫教授和他的研究生贝瑞在</a:t>
            </a:r>
            <a:r>
              <a:rPr lang="en-US" altLang="zh-CN" sz="2000" dirty="0">
                <a:latin typeface="Times New Roman" panose="02020603050405020304" pitchFamily="18" charset="0"/>
              </a:rPr>
              <a:t>1937</a:t>
            </a:r>
            <a:r>
              <a:rPr lang="zh-CN" altLang="en-US" sz="2000" dirty="0">
                <a:latin typeface="Times New Roman" panose="02020603050405020304" pitchFamily="18" charset="0"/>
              </a:rPr>
              <a:t>年至</a:t>
            </a:r>
            <a:r>
              <a:rPr lang="en-US" altLang="zh-CN" sz="2000" dirty="0">
                <a:latin typeface="Times New Roman" panose="02020603050405020304" pitchFamily="18" charset="0"/>
              </a:rPr>
              <a:t>1941</a:t>
            </a:r>
            <a:r>
              <a:rPr lang="zh-CN" altLang="en-US" sz="2000" dirty="0">
                <a:latin typeface="Times New Roman" panose="02020603050405020304" pitchFamily="18" charset="0"/>
              </a:rPr>
              <a:t>年间开发的世界上第一台电子计算机“阿塔纳索夫－贝瑞计算机（</a:t>
            </a:r>
            <a:r>
              <a:rPr lang="en-US" altLang="zh-CN" sz="2000" dirty="0" err="1">
                <a:latin typeface="Times New Roman" panose="02020603050405020304" pitchFamily="18" charset="0"/>
              </a:rPr>
              <a:t>Atanasoff</a:t>
            </a:r>
            <a:r>
              <a:rPr lang="en-US" altLang="zh-CN" sz="2000" dirty="0">
                <a:latin typeface="Times New Roman" panose="02020603050405020304" pitchFamily="18" charset="0"/>
              </a:rPr>
              <a:t>-Berry Computer</a:t>
            </a:r>
            <a:r>
              <a:rPr lang="zh-CN" altLang="en-US" sz="2000" dirty="0">
                <a:latin typeface="Times New Roman" panose="02020603050405020304" pitchFamily="18" charset="0"/>
              </a:rPr>
              <a:t>，</a:t>
            </a:r>
            <a:r>
              <a:rPr lang="en-US" altLang="zh-CN" sz="2000" dirty="0">
                <a:latin typeface="Times New Roman" panose="02020603050405020304" pitchFamily="18" charset="0"/>
              </a:rPr>
              <a:t>ABC</a:t>
            </a:r>
            <a:r>
              <a:rPr lang="zh-CN" altLang="en-US" sz="2000" dirty="0">
                <a:latin typeface="Times New Roman" panose="02020603050405020304" pitchFamily="18" charset="0"/>
              </a:rPr>
              <a:t>）”为人工智能的研究奠定了物质基础。</a:t>
            </a:r>
            <a:endParaRPr lang="zh-CN" altLang="en-US" sz="2000" dirty="0">
              <a:solidFill>
                <a:srgbClr val="0000FF"/>
              </a:solidFill>
              <a:latin typeface="Times New Roman" panose="02020603050405020304" pitchFamily="18" charset="0"/>
            </a:endParaRPr>
          </a:p>
          <a:p>
            <a:pPr algn="just" fontAlgn="auto">
              <a:lnSpc>
                <a:spcPct val="110000"/>
              </a:lnSpc>
              <a:spcAft>
                <a:spcPts val="0"/>
              </a:spcAft>
              <a:buClr>
                <a:schemeClr val="bg2">
                  <a:lumMod val="50000"/>
                </a:schemeClr>
              </a:buClr>
              <a:buFont typeface="Wingdings" panose="05000000000000000000" pitchFamily="2" charset="2"/>
              <a:buChar char="p"/>
            </a:pPr>
            <a:endParaRPr lang="zh-CN" altLang="en-US" sz="2000" dirty="0">
              <a:latin typeface="Times New Roman" panose="02020603050405020304" pitchFamily="18" charset="0"/>
            </a:endParaRPr>
          </a:p>
        </p:txBody>
      </p:sp>
    </p:spTree>
    <p:custDataLst>
      <p:tags r:id="rId1"/>
    </p:custDataLst>
    <p:extLst>
      <p:ext uri="{BB962C8B-B14F-4D97-AF65-F5344CB8AC3E}">
        <p14:creationId xmlns:p14="http://schemas.microsoft.com/office/powerpoint/2010/main" val="826885630"/>
      </p:ext>
    </p:extLst>
  </p:cSld>
  <p:clrMapOvr>
    <a:masterClrMapping/>
  </p:clrMapOvr>
  <mc:AlternateContent xmlns:mc="http://schemas.openxmlformats.org/markup-compatibility/2006" xmlns:p14="http://schemas.microsoft.com/office/powerpoint/2010/main">
    <mc:Choice Requires="p14">
      <p:transition spd="slow" p14:dur="1500" advClick="0" advTm="114652">
        <p:random/>
      </p:transition>
    </mc:Choice>
    <mc:Fallback xmlns="">
      <p:transition spd="slow" advClick="0" advTm="114652">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 calcmode="lin" valueType="num">
                                      <p:cBhvr additive="base">
                                        <p:cTn id="12"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 calcmode="lin" valueType="num">
                                      <p:cBhvr additive="base">
                                        <p:cTn id="17"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 calcmode="lin" valueType="num">
                                      <p:cBhvr additive="base">
                                        <p:cTn id="22"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 calcmode="lin" valueType="num">
                                      <p:cBhvr additive="base">
                                        <p:cTn id="27"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7">
                                            <p:txEl>
                                              <p:pRg st="5" end="5"/>
                                            </p:txEl>
                                          </p:spTgt>
                                        </p:tgtEl>
                                        <p:attrNameLst>
                                          <p:attrName>style.visibility</p:attrName>
                                        </p:attrNameLst>
                                      </p:cBhvr>
                                      <p:to>
                                        <p:strVal val="visible"/>
                                      </p:to>
                                    </p:set>
                                    <p:anim calcmode="lin" valueType="num">
                                      <p:cBhvr additive="base">
                                        <p:cTn id="32"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7">
                                            <p:txEl>
                                              <p:pRg st="5" end="5"/>
                                            </p:txEl>
                                          </p:spTgt>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7">
                                            <p:txEl>
                                              <p:pRg st="6" end="6"/>
                                            </p:txEl>
                                          </p:spTgt>
                                        </p:tgtEl>
                                        <p:attrNameLst>
                                          <p:attrName>style.visibility</p:attrName>
                                        </p:attrNameLst>
                                      </p:cBhvr>
                                      <p:to>
                                        <p:strVal val="visible"/>
                                      </p:to>
                                    </p:set>
                                    <p:anim calcmode="lin" valueType="num">
                                      <p:cBhvr additive="base">
                                        <p:cTn id="37" dur="500" fill="hold"/>
                                        <p:tgtEl>
                                          <p:spTgt spid="7">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7">
                                            <p:txEl>
                                              <p:pRg st="6" end="6"/>
                                            </p:txEl>
                                          </p:spTgt>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7">
                                            <p:txEl>
                                              <p:pRg st="7" end="7"/>
                                            </p:txEl>
                                          </p:spTgt>
                                        </p:tgtEl>
                                        <p:attrNameLst>
                                          <p:attrName>style.visibility</p:attrName>
                                        </p:attrNameLst>
                                      </p:cBhvr>
                                      <p:to>
                                        <p:strVal val="visible"/>
                                      </p:to>
                                    </p:set>
                                    <p:anim calcmode="lin" valueType="num">
                                      <p:cBhvr additive="base">
                                        <p:cTn id="42" dur="500" fill="hold"/>
                                        <p:tgtEl>
                                          <p:spTgt spid="7">
                                            <p:txEl>
                                              <p:pRg st="7" end="7"/>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7">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advAuto="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a:off x="-20905"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Rectangle 11"/>
          <p:cNvSpPr>
            <a:spLocks noChangeArrowheads="1"/>
          </p:cNvSpPr>
          <p:nvPr/>
        </p:nvSpPr>
        <p:spPr bwMode="auto">
          <a:xfrm>
            <a:off x="-76200" y="-155575"/>
            <a:ext cx="9144000" cy="765175"/>
          </a:xfrm>
          <a:prstGeom prst="rect">
            <a:avLst/>
          </a:prstGeom>
          <a:noFill/>
          <a:ln>
            <a:noFill/>
          </a:ln>
        </p:spPr>
        <p:txBody>
          <a:bodyPr anchor="b"/>
          <a:lstStyle>
            <a:lvl1pPr indent="176213"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3600" dirty="0">
                <a:latin typeface="Times New Roman" panose="02020603050405020304" pitchFamily="18" charset="0"/>
                <a:ea typeface="黑体" panose="02010609060101010101" pitchFamily="49" charset="-122"/>
              </a:rPr>
              <a:t>1.2  </a:t>
            </a:r>
            <a:r>
              <a:rPr lang="zh-CN" altLang="en-US" sz="3600" dirty="0">
                <a:latin typeface="Times New Roman" panose="02020603050405020304" pitchFamily="18" charset="0"/>
                <a:ea typeface="黑体" panose="02010609060101010101" pitchFamily="49" charset="-122"/>
              </a:rPr>
              <a:t>人工智能的发展简史</a:t>
            </a:r>
          </a:p>
        </p:txBody>
      </p:sp>
      <p:sp>
        <p:nvSpPr>
          <p:cNvPr id="6" name="Rectangle 4"/>
          <p:cNvSpPr txBox="1">
            <a:spLocks noChangeArrowheads="1"/>
          </p:cNvSpPr>
          <p:nvPr/>
        </p:nvSpPr>
        <p:spPr>
          <a:xfrm>
            <a:off x="395536" y="718964"/>
            <a:ext cx="6858000" cy="628650"/>
          </a:xfrm>
        </p:spPr>
        <p:txBody>
          <a:bodyPr/>
          <a:lstStyle>
            <a:lvl1pPr algn="l" defTabSz="650230" rtl="0" eaLnBrk="1" latinLnBrk="0" hangingPunct="1">
              <a:lnSpc>
                <a:spcPct val="90000"/>
              </a:lnSpc>
              <a:spcBef>
                <a:spcPct val="0"/>
              </a:spcBef>
              <a:buNone/>
              <a:defRPr sz="3129" kern="1200">
                <a:solidFill>
                  <a:schemeClr val="tx1"/>
                </a:solidFill>
                <a:latin typeface="+mj-lt"/>
                <a:ea typeface="+mj-ea"/>
                <a:cs typeface="+mj-cs"/>
              </a:defRPr>
            </a:lvl1pPr>
          </a:lstStyle>
          <a:p>
            <a:pPr fontAlgn="auto">
              <a:spcAft>
                <a:spcPts val="0"/>
              </a:spcAft>
            </a:pPr>
            <a:r>
              <a:rPr lang="en-US" altLang="zh-CN" sz="2400" dirty="0" smtClean="0">
                <a:latin typeface="Times New Roman" panose="02020603050405020304" pitchFamily="18" charset="0"/>
                <a:ea typeface="黑体" panose="02010609060101010101" pitchFamily="49" charset="-122"/>
              </a:rPr>
              <a:t>1.2.2  </a:t>
            </a:r>
            <a:r>
              <a:rPr lang="zh-CN" altLang="en-US" sz="2400" dirty="0" smtClean="0">
                <a:latin typeface="Times New Roman" panose="02020603050405020304" pitchFamily="18" charset="0"/>
                <a:ea typeface="黑体" panose="02010609060101010101" pitchFamily="49" charset="-122"/>
              </a:rPr>
              <a:t>形成（</a:t>
            </a:r>
            <a:r>
              <a:rPr lang="en-US" altLang="zh-CN" sz="2400" dirty="0" smtClean="0">
                <a:latin typeface="Times New Roman" panose="02020603050405020304" pitchFamily="18" charset="0"/>
                <a:ea typeface="黑体" panose="02010609060101010101" pitchFamily="49" charset="-122"/>
              </a:rPr>
              <a:t>1956</a:t>
            </a:r>
            <a:r>
              <a:rPr lang="zh-CN" altLang="en-US" sz="2400" dirty="0" smtClean="0">
                <a:latin typeface="Times New Roman" panose="02020603050405020304" pitchFamily="18" charset="0"/>
                <a:ea typeface="黑体" panose="02010609060101010101" pitchFamily="49" charset="-122"/>
              </a:rPr>
              <a:t>年－</a:t>
            </a:r>
            <a:r>
              <a:rPr lang="en-US" altLang="zh-CN" sz="2400" dirty="0" smtClean="0">
                <a:latin typeface="Times New Roman" panose="02020603050405020304" pitchFamily="18" charset="0"/>
                <a:ea typeface="黑体" panose="02010609060101010101" pitchFamily="49" charset="-122"/>
              </a:rPr>
              <a:t>1969</a:t>
            </a:r>
            <a:r>
              <a:rPr lang="zh-CN" altLang="en-US" sz="2400" dirty="0" smtClean="0">
                <a:latin typeface="Times New Roman" panose="02020603050405020304" pitchFamily="18" charset="0"/>
                <a:ea typeface="黑体" panose="02010609060101010101" pitchFamily="49" charset="-122"/>
              </a:rPr>
              <a:t>年）</a:t>
            </a:r>
            <a:r>
              <a:rPr lang="zh-CN" altLang="en-US" sz="2400" dirty="0" smtClean="0"/>
              <a:t> </a:t>
            </a:r>
            <a:endParaRPr lang="en-US" altLang="ja-JP" sz="2400" dirty="0" smtClean="0"/>
          </a:p>
        </p:txBody>
      </p:sp>
      <p:sp>
        <p:nvSpPr>
          <p:cNvPr id="7" name="Rectangle 5"/>
          <p:cNvSpPr txBox="1">
            <a:spLocks noChangeArrowheads="1"/>
          </p:cNvSpPr>
          <p:nvPr/>
        </p:nvSpPr>
        <p:spPr>
          <a:xfrm>
            <a:off x="107504" y="1181100"/>
            <a:ext cx="8728067" cy="4000500"/>
          </a:xfrm>
        </p:spPr>
        <p:txBody>
          <a:bodyPr/>
          <a:lstStyle>
            <a:lvl1pPr marL="162557" indent="-162557" algn="l" defTabSz="650230" rtl="0" eaLnBrk="1" latinLnBrk="0" hangingPunct="1">
              <a:lnSpc>
                <a:spcPct val="90000"/>
              </a:lnSpc>
              <a:spcBef>
                <a:spcPts val="711"/>
              </a:spcBef>
              <a:buFont typeface="Arial" panose="020B0604020202020204" pitchFamily="34" charset="0"/>
              <a:buChar char="•"/>
              <a:defRPr sz="1991" kern="1200">
                <a:solidFill>
                  <a:schemeClr val="tx1"/>
                </a:solidFill>
                <a:latin typeface="+mn-lt"/>
                <a:ea typeface="+mn-ea"/>
                <a:cs typeface="+mn-cs"/>
              </a:defRPr>
            </a:lvl1pPr>
            <a:lvl2pPr marL="487672" indent="-162557" algn="l" defTabSz="650230" rtl="0" eaLnBrk="1" latinLnBrk="0" hangingPunct="1">
              <a:lnSpc>
                <a:spcPct val="90000"/>
              </a:lnSpc>
              <a:spcBef>
                <a:spcPts val="356"/>
              </a:spcBef>
              <a:buFont typeface="Arial" panose="020B0604020202020204" pitchFamily="34" charset="0"/>
              <a:buChar char="•"/>
              <a:defRPr sz="1707" kern="1200">
                <a:solidFill>
                  <a:schemeClr val="tx1"/>
                </a:solidFill>
                <a:latin typeface="+mn-lt"/>
                <a:ea typeface="+mn-ea"/>
                <a:cs typeface="+mn-cs"/>
              </a:defRPr>
            </a:lvl2pPr>
            <a:lvl3pPr marL="812787" indent="-162557" algn="l" defTabSz="650230" rtl="0" eaLnBrk="1" latinLnBrk="0" hangingPunct="1">
              <a:lnSpc>
                <a:spcPct val="90000"/>
              </a:lnSpc>
              <a:spcBef>
                <a:spcPts val="356"/>
              </a:spcBef>
              <a:buFont typeface="Arial" panose="020B0604020202020204" pitchFamily="34" charset="0"/>
              <a:buChar char="•"/>
              <a:defRPr sz="1422" kern="1200">
                <a:solidFill>
                  <a:schemeClr val="tx1"/>
                </a:solidFill>
                <a:latin typeface="+mn-lt"/>
                <a:ea typeface="+mn-ea"/>
                <a:cs typeface="+mn-cs"/>
              </a:defRPr>
            </a:lvl3pPr>
            <a:lvl4pPr marL="113790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4pPr>
            <a:lvl5pPr marL="146301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5pPr>
            <a:lvl6pPr marL="178813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6pPr>
            <a:lvl7pPr marL="211324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7pPr>
            <a:lvl8pPr marL="243836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8pPr>
            <a:lvl9pPr marL="276347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9pPr>
          </a:lstStyle>
          <a:p>
            <a:pPr algn="just" fontAlgn="auto">
              <a:lnSpc>
                <a:spcPct val="110000"/>
              </a:lnSpc>
              <a:spcAft>
                <a:spcPts val="0"/>
              </a:spcAft>
              <a:buClr>
                <a:schemeClr val="bg2">
                  <a:lumMod val="75000"/>
                </a:schemeClr>
              </a:buClr>
              <a:buFont typeface="Wingdings" panose="05000000000000000000" pitchFamily="2" charset="2"/>
              <a:buChar char="p"/>
            </a:pPr>
            <a:r>
              <a:rPr lang="en-US" altLang="zh-CN" sz="2000" b="1" dirty="0" smtClean="0">
                <a:latin typeface="Times New Roman" panose="02020603050405020304" pitchFamily="18" charset="0"/>
              </a:rPr>
              <a:t>1956</a:t>
            </a:r>
            <a:r>
              <a:rPr lang="zh-CN" altLang="en-US" sz="2000" b="1" dirty="0" smtClean="0">
                <a:latin typeface="Times New Roman" panose="02020603050405020304" pitchFamily="18" charset="0"/>
              </a:rPr>
              <a:t>年夏，在美国达特莫斯大学召开了一个学术研讨会，讨论机器智能问题。</a:t>
            </a:r>
          </a:p>
          <a:p>
            <a:pPr lvl="1" algn="just" fontAlgn="auto">
              <a:lnSpc>
                <a:spcPct val="110000"/>
              </a:lnSpc>
              <a:spcAft>
                <a:spcPts val="0"/>
              </a:spcAft>
              <a:buClr>
                <a:schemeClr val="bg2">
                  <a:lumMod val="75000"/>
                </a:schemeClr>
              </a:buClr>
              <a:buFont typeface="Wingdings" panose="05000000000000000000" pitchFamily="2" charset="2"/>
              <a:buChar char="p"/>
            </a:pPr>
            <a:r>
              <a:rPr lang="zh-CN" altLang="en-US" sz="2000" b="1" dirty="0" smtClean="0">
                <a:latin typeface="Times New Roman" panose="02020603050405020304" pitchFamily="18" charset="0"/>
              </a:rPr>
              <a:t>会上经麦卡锡提议正式采用“人工智能”这一术语，标志着人工智能学科正式诞生。麦卡锡因而被称为人工智能之父。</a:t>
            </a:r>
            <a:endParaRPr lang="zh-CN" altLang="en-US" sz="2000" b="1" dirty="0">
              <a:latin typeface="Times New Roman" panose="02020603050405020304" pitchFamily="18" charset="0"/>
            </a:endParaRPr>
          </a:p>
        </p:txBody>
      </p:sp>
      <p:sp>
        <p:nvSpPr>
          <p:cNvPr id="9" name="Rectangle 6"/>
          <p:cNvSpPr txBox="1">
            <a:spLocks noChangeArrowheads="1"/>
          </p:cNvSpPr>
          <p:nvPr/>
        </p:nvSpPr>
        <p:spPr>
          <a:xfrm>
            <a:off x="249693" y="2715766"/>
            <a:ext cx="8492213" cy="1751310"/>
          </a:xfrm>
          <a:prstGeom prst="rect">
            <a:avLst/>
          </a:prstGeom>
        </p:spPr>
        <p:txBody>
          <a:bodyPr/>
          <a:lstStyle>
            <a:lvl1pPr marL="162557" indent="-162557" algn="l" defTabSz="650230" rtl="0" eaLnBrk="1" latinLnBrk="0" hangingPunct="1">
              <a:lnSpc>
                <a:spcPct val="90000"/>
              </a:lnSpc>
              <a:spcBef>
                <a:spcPts val="711"/>
              </a:spcBef>
              <a:buFont typeface="Arial" panose="020B0604020202020204" pitchFamily="34" charset="0"/>
              <a:buChar char="•"/>
              <a:defRPr sz="1991" kern="1200">
                <a:solidFill>
                  <a:schemeClr val="tx1"/>
                </a:solidFill>
                <a:latin typeface="+mn-lt"/>
                <a:ea typeface="+mn-ea"/>
                <a:cs typeface="+mn-cs"/>
              </a:defRPr>
            </a:lvl1pPr>
            <a:lvl2pPr marL="487672" indent="-162557" algn="l" defTabSz="650230" rtl="0" eaLnBrk="1" latinLnBrk="0" hangingPunct="1">
              <a:lnSpc>
                <a:spcPct val="90000"/>
              </a:lnSpc>
              <a:spcBef>
                <a:spcPts val="356"/>
              </a:spcBef>
              <a:buFont typeface="Arial" panose="020B0604020202020204" pitchFamily="34" charset="0"/>
              <a:buChar char="•"/>
              <a:defRPr sz="1707" kern="1200">
                <a:solidFill>
                  <a:schemeClr val="tx1"/>
                </a:solidFill>
                <a:latin typeface="+mn-lt"/>
                <a:ea typeface="+mn-ea"/>
                <a:cs typeface="+mn-cs"/>
              </a:defRPr>
            </a:lvl2pPr>
            <a:lvl3pPr marL="812787" indent="-162557" algn="l" defTabSz="650230" rtl="0" eaLnBrk="1" latinLnBrk="0" hangingPunct="1">
              <a:lnSpc>
                <a:spcPct val="90000"/>
              </a:lnSpc>
              <a:spcBef>
                <a:spcPts val="356"/>
              </a:spcBef>
              <a:buFont typeface="Arial" panose="020B0604020202020204" pitchFamily="34" charset="0"/>
              <a:buChar char="•"/>
              <a:defRPr sz="1422" kern="1200">
                <a:solidFill>
                  <a:schemeClr val="tx1"/>
                </a:solidFill>
                <a:latin typeface="+mn-lt"/>
                <a:ea typeface="+mn-ea"/>
                <a:cs typeface="+mn-cs"/>
              </a:defRPr>
            </a:lvl3pPr>
            <a:lvl4pPr marL="113790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4pPr>
            <a:lvl5pPr marL="146301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5pPr>
            <a:lvl6pPr marL="178813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6pPr>
            <a:lvl7pPr marL="211324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7pPr>
            <a:lvl8pPr marL="243836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8pPr>
            <a:lvl9pPr marL="276347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9pPr>
          </a:lstStyle>
          <a:p>
            <a:pPr algn="just" fontAlgn="auto">
              <a:lnSpc>
                <a:spcPct val="110000"/>
              </a:lnSpc>
              <a:spcAft>
                <a:spcPts val="0"/>
              </a:spcAft>
              <a:buClr>
                <a:schemeClr val="bg2">
                  <a:lumMod val="75000"/>
                </a:schemeClr>
              </a:buClr>
              <a:buFont typeface="Wingdings" panose="05000000000000000000" pitchFamily="2" charset="2"/>
              <a:buChar char="p"/>
            </a:pPr>
            <a:r>
              <a:rPr lang="en-US" altLang="zh-CN" sz="2000" b="1" dirty="0">
                <a:latin typeface="Times New Roman" panose="02020603050405020304" pitchFamily="18" charset="0"/>
              </a:rPr>
              <a:t> 1956</a:t>
            </a:r>
            <a:r>
              <a:rPr lang="zh-CN" altLang="en-US" sz="2000" b="1" dirty="0">
                <a:latin typeface="Times New Roman" panose="02020603050405020304" pitchFamily="18" charset="0"/>
              </a:rPr>
              <a:t>年以后，人工智能的研究在机器学习、定理证明、模式识别、问题求解、专家系统及人工智能语言等方面都取得了许多引人瞩目的成就 。</a:t>
            </a:r>
          </a:p>
          <a:p>
            <a:pPr lvl="1" algn="just" fontAlgn="auto">
              <a:lnSpc>
                <a:spcPct val="110000"/>
              </a:lnSpc>
              <a:spcAft>
                <a:spcPts val="0"/>
              </a:spcAft>
              <a:buClr>
                <a:schemeClr val="bg2">
                  <a:lumMod val="75000"/>
                </a:schemeClr>
              </a:buClr>
              <a:buFont typeface="Wingdings" panose="05000000000000000000" pitchFamily="2" charset="2"/>
              <a:buChar char="p"/>
            </a:pPr>
            <a:r>
              <a:rPr lang="zh-CN" altLang="en-US" sz="2000" b="1" dirty="0">
                <a:latin typeface="Times New Roman" panose="02020603050405020304" pitchFamily="18" charset="0"/>
              </a:rPr>
              <a:t> </a:t>
            </a:r>
            <a:r>
              <a:rPr lang="en-US" altLang="zh-CN" sz="2000" b="1" dirty="0">
                <a:latin typeface="Times New Roman" panose="02020603050405020304" pitchFamily="18" charset="0"/>
              </a:rPr>
              <a:t>1969</a:t>
            </a:r>
            <a:r>
              <a:rPr lang="zh-CN" altLang="en-US" sz="2000" b="1" dirty="0">
                <a:latin typeface="Times New Roman" panose="02020603050405020304" pitchFamily="18" charset="0"/>
              </a:rPr>
              <a:t>年，成立了国际人工智能联合会议（</a:t>
            </a:r>
            <a:r>
              <a:rPr lang="en-US" altLang="zh-CN" sz="2000" b="1" dirty="0">
                <a:latin typeface="Times New Roman" panose="02020603050405020304" pitchFamily="18" charset="0"/>
              </a:rPr>
              <a:t>International Joint Conferences on Artificial Intelligence</a:t>
            </a:r>
            <a:r>
              <a:rPr lang="zh-CN" altLang="en-US" sz="2000" b="1" dirty="0">
                <a:latin typeface="Times New Roman" panose="02020603050405020304" pitchFamily="18" charset="0"/>
              </a:rPr>
              <a:t>，</a:t>
            </a:r>
            <a:r>
              <a:rPr lang="en-US" altLang="zh-CN" sz="2000" b="1" dirty="0">
                <a:latin typeface="Times New Roman" panose="02020603050405020304" pitchFamily="18" charset="0"/>
              </a:rPr>
              <a:t>IJCAI</a:t>
            </a:r>
            <a:r>
              <a:rPr lang="zh-CN" altLang="en-US" sz="2000" b="1" dirty="0">
                <a:latin typeface="Times New Roman" panose="02020603050405020304" pitchFamily="18" charset="0"/>
              </a:rPr>
              <a:t>）。</a:t>
            </a:r>
            <a:endParaRPr lang="en-US" altLang="zh-CN" sz="2000" b="1" dirty="0">
              <a:latin typeface="Times New Roman" panose="02020603050405020304" pitchFamily="18" charset="0"/>
            </a:endParaRPr>
          </a:p>
          <a:p>
            <a:pPr lvl="1" algn="just" fontAlgn="auto">
              <a:lnSpc>
                <a:spcPct val="110000"/>
              </a:lnSpc>
              <a:spcAft>
                <a:spcPts val="0"/>
              </a:spcAft>
              <a:buClr>
                <a:schemeClr val="bg2">
                  <a:lumMod val="75000"/>
                </a:schemeClr>
              </a:buClr>
              <a:buFont typeface="Wingdings" panose="05000000000000000000" pitchFamily="2" charset="2"/>
              <a:buChar char="p"/>
            </a:pPr>
            <a:r>
              <a:rPr lang="en-US" altLang="zh-CN" sz="2000" b="1" dirty="0">
                <a:latin typeface="Times New Roman" panose="02020603050405020304" pitchFamily="18" charset="0"/>
              </a:rPr>
              <a:t>1970</a:t>
            </a:r>
            <a:r>
              <a:rPr lang="zh-CN" altLang="en-US" sz="2000" b="1" dirty="0">
                <a:latin typeface="Times New Roman" panose="02020603050405020304" pitchFamily="18" charset="0"/>
              </a:rPr>
              <a:t>年，创刊了国际性的人工智能杂志（</a:t>
            </a:r>
            <a:r>
              <a:rPr lang="en-US" altLang="zh-CN" sz="2000" b="1" dirty="0">
                <a:latin typeface="Times New Roman" panose="02020603050405020304" pitchFamily="18" charset="0"/>
              </a:rPr>
              <a:t>Artificial Intelligence</a:t>
            </a:r>
            <a:r>
              <a:rPr lang="zh-CN" altLang="en-US" sz="2000" b="1" dirty="0">
                <a:latin typeface="Times New Roman" panose="02020603050405020304" pitchFamily="18" charset="0"/>
              </a:rPr>
              <a:t>）。 </a:t>
            </a:r>
          </a:p>
        </p:txBody>
      </p:sp>
    </p:spTree>
    <p:custDataLst>
      <p:tags r:id="rId1"/>
    </p:custDataLst>
    <p:extLst>
      <p:ext uri="{BB962C8B-B14F-4D97-AF65-F5344CB8AC3E}">
        <p14:creationId xmlns:p14="http://schemas.microsoft.com/office/powerpoint/2010/main" val="2636290307"/>
      </p:ext>
    </p:extLst>
  </p:cSld>
  <p:clrMapOvr>
    <a:masterClrMapping/>
  </p:clrMapOvr>
  <mc:AlternateContent xmlns:mc="http://schemas.openxmlformats.org/markup-compatibility/2006" xmlns:p14="http://schemas.microsoft.com/office/powerpoint/2010/main">
    <mc:Choice Requires="p14">
      <p:transition spd="slow" p14:dur="1500" advClick="0" advTm="80018">
        <p:random/>
      </p:transition>
    </mc:Choice>
    <mc:Fallback xmlns="">
      <p:transition spd="slow" advClick="0" advTm="80018">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dissolve">
                                      <p:cBhvr>
                                        <p:cTn id="7" dur="500"/>
                                        <p:tgtEl>
                                          <p:spTgt spid="9">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9">
                                            <p:txEl>
                                              <p:pRg st="1" end="1"/>
                                            </p:txEl>
                                          </p:spTgt>
                                        </p:tgtEl>
                                        <p:attrNameLst>
                                          <p:attrName>style.visibility</p:attrName>
                                        </p:attrNameLst>
                                      </p:cBhvr>
                                      <p:to>
                                        <p:strVal val="visible"/>
                                      </p:to>
                                    </p:set>
                                    <p:animEffect transition="in" filter="dissolve">
                                      <p:cBhvr>
                                        <p:cTn id="10" dur="500"/>
                                        <p:tgtEl>
                                          <p:spTgt spid="9">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animEffect transition="in" filter="dissolve">
                                      <p:cBhvr>
                                        <p:cTn id="13"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advAuto="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a:off x="-20905" y="0"/>
            <a:ext cx="9144000"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Rectangle 11"/>
          <p:cNvSpPr>
            <a:spLocks noChangeArrowheads="1"/>
          </p:cNvSpPr>
          <p:nvPr/>
        </p:nvSpPr>
        <p:spPr bwMode="auto">
          <a:xfrm>
            <a:off x="-76200" y="-155575"/>
            <a:ext cx="9144000" cy="765175"/>
          </a:xfrm>
          <a:prstGeom prst="rect">
            <a:avLst/>
          </a:prstGeom>
          <a:noFill/>
          <a:ln>
            <a:noFill/>
          </a:ln>
        </p:spPr>
        <p:txBody>
          <a:bodyPr anchor="b"/>
          <a:lstStyle>
            <a:lvl1pPr indent="176213"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3600" dirty="0">
                <a:latin typeface="Times New Roman" panose="02020603050405020304" pitchFamily="18" charset="0"/>
                <a:ea typeface="黑体" panose="02010609060101010101" pitchFamily="49" charset="-122"/>
              </a:rPr>
              <a:t>1.2  </a:t>
            </a:r>
            <a:r>
              <a:rPr lang="zh-CN" altLang="en-US" sz="3600" dirty="0">
                <a:latin typeface="Times New Roman" panose="02020603050405020304" pitchFamily="18" charset="0"/>
                <a:ea typeface="黑体" panose="02010609060101010101" pitchFamily="49" charset="-122"/>
              </a:rPr>
              <a:t>人工智能的发展简史</a:t>
            </a:r>
          </a:p>
        </p:txBody>
      </p:sp>
      <p:sp>
        <p:nvSpPr>
          <p:cNvPr id="8" name="Rectangle 2"/>
          <p:cNvSpPr>
            <a:spLocks noGrp="1" noChangeArrowheads="1"/>
          </p:cNvSpPr>
          <p:nvPr>
            <p:ph type="title"/>
          </p:nvPr>
        </p:nvSpPr>
        <p:spPr>
          <a:xfrm>
            <a:off x="251520" y="698126"/>
            <a:ext cx="9144000" cy="765175"/>
          </a:xfrm>
        </p:spPr>
        <p:txBody>
          <a:bodyPr/>
          <a:lstStyle/>
          <a:p>
            <a:pPr eaLnBrk="1" hangingPunct="1"/>
            <a:r>
              <a:rPr lang="en-US" altLang="zh-CN" sz="2400" b="0" dirty="0" smtClean="0">
                <a:latin typeface="Times New Roman" panose="02020603050405020304" pitchFamily="18" charset="0"/>
                <a:ea typeface="黑体" panose="02010609060101010101" pitchFamily="49" charset="-122"/>
              </a:rPr>
              <a:t>1.2.3  </a:t>
            </a:r>
            <a:r>
              <a:rPr lang="zh-CN" altLang="en-US" sz="2400" b="0" dirty="0" smtClean="0">
                <a:latin typeface="Times New Roman" panose="02020603050405020304" pitchFamily="18" charset="0"/>
                <a:ea typeface="黑体" panose="02010609060101010101" pitchFamily="49" charset="-122"/>
              </a:rPr>
              <a:t>发展（</a:t>
            </a:r>
            <a:r>
              <a:rPr lang="en-US" altLang="zh-CN" sz="2400" b="0" dirty="0" smtClean="0">
                <a:latin typeface="Times New Roman" panose="02020603050405020304" pitchFamily="18" charset="0"/>
                <a:ea typeface="黑体" panose="02010609060101010101" pitchFamily="49" charset="-122"/>
              </a:rPr>
              <a:t>1970</a:t>
            </a:r>
            <a:r>
              <a:rPr lang="zh-CN" altLang="en-US" sz="2400" b="0" dirty="0" smtClean="0">
                <a:latin typeface="Times New Roman" panose="02020603050405020304" pitchFamily="18" charset="0"/>
                <a:ea typeface="黑体" panose="02010609060101010101" pitchFamily="49" charset="-122"/>
              </a:rPr>
              <a:t>年－   ）</a:t>
            </a:r>
            <a:endParaRPr lang="en-US" altLang="ja-JP" sz="2400" b="0" dirty="0" smtClean="0">
              <a:latin typeface="Times New Roman" panose="02020603050405020304" pitchFamily="18" charset="0"/>
              <a:ea typeface="黑体" panose="02010609060101010101" pitchFamily="49" charset="-122"/>
            </a:endParaRPr>
          </a:p>
        </p:txBody>
      </p:sp>
      <p:sp>
        <p:nvSpPr>
          <p:cNvPr id="10" name="Rectangle 3"/>
          <p:cNvSpPr txBox="1">
            <a:spLocks noChangeArrowheads="1"/>
          </p:cNvSpPr>
          <p:nvPr/>
        </p:nvSpPr>
        <p:spPr>
          <a:xfrm>
            <a:off x="381000" y="1161579"/>
            <a:ext cx="8686800" cy="3603724"/>
          </a:xfrm>
          <a:prstGeom prst="rect">
            <a:avLst/>
          </a:prstGeom>
        </p:spPr>
        <p:txBody>
          <a:bodyPr/>
          <a:lstStyle>
            <a:lvl1pPr marL="162557" indent="-162557" algn="l" defTabSz="650230" rtl="0" eaLnBrk="1" latinLnBrk="0" hangingPunct="1">
              <a:lnSpc>
                <a:spcPct val="90000"/>
              </a:lnSpc>
              <a:spcBef>
                <a:spcPts val="711"/>
              </a:spcBef>
              <a:buFont typeface="Arial" panose="020B0604020202020204" pitchFamily="34" charset="0"/>
              <a:buChar char="•"/>
              <a:defRPr sz="1991" kern="1200">
                <a:solidFill>
                  <a:schemeClr val="tx1"/>
                </a:solidFill>
                <a:latin typeface="+mn-lt"/>
                <a:ea typeface="+mn-ea"/>
                <a:cs typeface="+mn-cs"/>
              </a:defRPr>
            </a:lvl1pPr>
            <a:lvl2pPr marL="487672" indent="-162557" algn="l" defTabSz="650230" rtl="0" eaLnBrk="1" latinLnBrk="0" hangingPunct="1">
              <a:lnSpc>
                <a:spcPct val="90000"/>
              </a:lnSpc>
              <a:spcBef>
                <a:spcPts val="356"/>
              </a:spcBef>
              <a:buFont typeface="Arial" panose="020B0604020202020204" pitchFamily="34" charset="0"/>
              <a:buChar char="•"/>
              <a:defRPr sz="1707" kern="1200">
                <a:solidFill>
                  <a:schemeClr val="tx1"/>
                </a:solidFill>
                <a:latin typeface="+mn-lt"/>
                <a:ea typeface="+mn-ea"/>
                <a:cs typeface="+mn-cs"/>
              </a:defRPr>
            </a:lvl2pPr>
            <a:lvl3pPr marL="812787" indent="-162557" algn="l" defTabSz="650230" rtl="0" eaLnBrk="1" latinLnBrk="0" hangingPunct="1">
              <a:lnSpc>
                <a:spcPct val="90000"/>
              </a:lnSpc>
              <a:spcBef>
                <a:spcPts val="356"/>
              </a:spcBef>
              <a:buFont typeface="Arial" panose="020B0604020202020204" pitchFamily="34" charset="0"/>
              <a:buChar char="•"/>
              <a:defRPr sz="1422" kern="1200">
                <a:solidFill>
                  <a:schemeClr val="tx1"/>
                </a:solidFill>
                <a:latin typeface="+mn-lt"/>
                <a:ea typeface="+mn-ea"/>
                <a:cs typeface="+mn-cs"/>
              </a:defRPr>
            </a:lvl3pPr>
            <a:lvl4pPr marL="113790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4pPr>
            <a:lvl5pPr marL="146301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5pPr>
            <a:lvl6pPr marL="178813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6pPr>
            <a:lvl7pPr marL="211324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7pPr>
            <a:lvl8pPr marL="243836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8pPr>
            <a:lvl9pPr marL="276347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9pPr>
          </a:lstStyle>
          <a:p>
            <a:pPr algn="just" fontAlgn="auto">
              <a:lnSpc>
                <a:spcPct val="110000"/>
              </a:lnSpc>
              <a:spcAft>
                <a:spcPts val="0"/>
              </a:spcAft>
              <a:buClr>
                <a:schemeClr val="bg2">
                  <a:lumMod val="50000"/>
                </a:schemeClr>
              </a:buClr>
              <a:buFont typeface="Wingdings" panose="05000000000000000000" pitchFamily="2" charset="2"/>
              <a:buChar char="p"/>
            </a:pPr>
            <a:r>
              <a:rPr lang="en-US" altLang="zh-CN" sz="1800" b="1" dirty="0" smtClean="0">
                <a:latin typeface="Times New Roman" panose="02020603050405020304" pitchFamily="18" charset="0"/>
              </a:rPr>
              <a:t>20</a:t>
            </a:r>
            <a:r>
              <a:rPr lang="zh-CN" altLang="en-US" sz="1800" b="1" dirty="0" smtClean="0">
                <a:latin typeface="Times New Roman" panose="02020603050405020304" pitchFamily="18" charset="0"/>
              </a:rPr>
              <a:t>世纪</a:t>
            </a:r>
            <a:r>
              <a:rPr lang="en-US" altLang="zh-CN" sz="1800" b="1" dirty="0" smtClean="0">
                <a:latin typeface="Times New Roman" panose="02020603050405020304" pitchFamily="18" charset="0"/>
              </a:rPr>
              <a:t>60</a:t>
            </a:r>
            <a:r>
              <a:rPr lang="zh-CN" altLang="en-US" sz="1800" b="1" dirty="0" smtClean="0">
                <a:latin typeface="Times New Roman" panose="02020603050405020304" pitchFamily="18" charset="0"/>
              </a:rPr>
              <a:t>年代末，人工智能研究遇到困难，如机器翻译。</a:t>
            </a:r>
            <a:endParaRPr lang="en-US" altLang="zh-CN" sz="1800" b="1" dirty="0" smtClean="0">
              <a:latin typeface="Times New Roman" panose="02020603050405020304" pitchFamily="18" charset="0"/>
            </a:endParaRPr>
          </a:p>
          <a:p>
            <a:pPr lvl="1" algn="just" fontAlgn="auto">
              <a:lnSpc>
                <a:spcPct val="110000"/>
              </a:lnSpc>
              <a:spcAft>
                <a:spcPts val="0"/>
              </a:spcAft>
              <a:buClr>
                <a:schemeClr val="bg2">
                  <a:lumMod val="50000"/>
                </a:schemeClr>
              </a:buClr>
              <a:buFont typeface="Wingdings" panose="05000000000000000000" pitchFamily="2" charset="2"/>
              <a:buChar char="p"/>
            </a:pPr>
            <a:r>
              <a:rPr lang="en-US" altLang="zh-CN" sz="1516" b="1" dirty="0" smtClean="0">
                <a:latin typeface="Times New Roman" panose="02020603050405020304" pitchFamily="18" charset="0"/>
              </a:rPr>
              <a:t>1966</a:t>
            </a:r>
            <a:r>
              <a:rPr lang="zh-CN" altLang="en-US" sz="1516" b="1" dirty="0" smtClean="0">
                <a:latin typeface="Times New Roman" panose="02020603050405020304" pitchFamily="18" charset="0"/>
              </a:rPr>
              <a:t>年美国顾问委员会的报告裁定：还不存在通用的科学文本机器翻译，也没有很近的实现前景。英国、美国中断了大部分机器翻译项目的资助。</a:t>
            </a:r>
          </a:p>
          <a:p>
            <a:pPr algn="just" fontAlgn="auto">
              <a:lnSpc>
                <a:spcPct val="110000"/>
              </a:lnSpc>
              <a:spcBef>
                <a:spcPct val="20000"/>
              </a:spcBef>
              <a:spcAft>
                <a:spcPts val="0"/>
              </a:spcAft>
              <a:buClr>
                <a:schemeClr val="bg2">
                  <a:lumMod val="50000"/>
                </a:schemeClr>
              </a:buClr>
              <a:buFont typeface="Wingdings" panose="05000000000000000000" pitchFamily="2" charset="2"/>
              <a:buChar char="p"/>
            </a:pPr>
            <a:r>
              <a:rPr lang="en-US" altLang="zh-CN" sz="1800" b="1" dirty="0" smtClean="0">
                <a:latin typeface="Times New Roman" panose="02020603050405020304" pitchFamily="18" charset="0"/>
              </a:rPr>
              <a:t>1977</a:t>
            </a:r>
            <a:r>
              <a:rPr lang="zh-CN" altLang="en-US" sz="1800" b="1" dirty="0">
                <a:latin typeface="Times New Roman" panose="02020603050405020304" pitchFamily="18" charset="0"/>
              </a:rPr>
              <a:t>年，费根鲍姆在第五届国际人工智能联合会议上提出了“知识工程”概念，推动了知识为中心的研究。</a:t>
            </a:r>
          </a:p>
          <a:p>
            <a:pPr algn="just" fontAlgn="auto">
              <a:lnSpc>
                <a:spcPct val="110000"/>
              </a:lnSpc>
              <a:spcBef>
                <a:spcPct val="20000"/>
              </a:spcBef>
              <a:spcAft>
                <a:spcPts val="0"/>
              </a:spcAft>
              <a:buClr>
                <a:schemeClr val="bg2">
                  <a:lumMod val="50000"/>
                </a:schemeClr>
              </a:buClr>
              <a:buFont typeface="Wingdings" panose="05000000000000000000" pitchFamily="2" charset="2"/>
              <a:buChar char="p"/>
            </a:pPr>
            <a:r>
              <a:rPr lang="en-US" altLang="zh-CN" sz="1800" b="1" dirty="0">
                <a:latin typeface="Times New Roman" panose="02020603050405020304" pitchFamily="18" charset="0"/>
              </a:rPr>
              <a:t>1981</a:t>
            </a:r>
            <a:r>
              <a:rPr lang="zh-CN" altLang="en-US" sz="1800" b="1" dirty="0">
                <a:latin typeface="Times New Roman" panose="02020603050405020304" pitchFamily="18" charset="0"/>
              </a:rPr>
              <a:t>年，日本宣布第五代计算机发展计划，并在</a:t>
            </a:r>
            <a:r>
              <a:rPr lang="en-US" altLang="zh-CN" sz="1800" b="1" dirty="0">
                <a:latin typeface="Times New Roman" panose="02020603050405020304" pitchFamily="18" charset="0"/>
              </a:rPr>
              <a:t>1991</a:t>
            </a:r>
            <a:r>
              <a:rPr lang="zh-CN" altLang="en-US" sz="1800" b="1" dirty="0">
                <a:latin typeface="Times New Roman" panose="02020603050405020304" pitchFamily="18" charset="0"/>
              </a:rPr>
              <a:t>年展出了研制的</a:t>
            </a:r>
            <a:r>
              <a:rPr lang="en-US" altLang="zh-CN" sz="1800" b="1" dirty="0">
                <a:latin typeface="Times New Roman" panose="02020603050405020304" pitchFamily="18" charset="0"/>
              </a:rPr>
              <a:t>PSI</a:t>
            </a:r>
            <a:r>
              <a:rPr lang="zh-CN" altLang="en-US" sz="1800" b="1" dirty="0">
                <a:latin typeface="Times New Roman" panose="02020603050405020304" pitchFamily="18" charset="0"/>
              </a:rPr>
              <a:t>－</a:t>
            </a:r>
            <a:r>
              <a:rPr lang="en-US" altLang="zh-CN" sz="1800" b="1" dirty="0">
                <a:latin typeface="Times New Roman" panose="02020603050405020304" pitchFamily="18" charset="0"/>
              </a:rPr>
              <a:t>3</a:t>
            </a:r>
            <a:r>
              <a:rPr lang="zh-CN" altLang="en-US" sz="1800" b="1" dirty="0">
                <a:latin typeface="Times New Roman" panose="02020603050405020304" pitchFamily="18" charset="0"/>
              </a:rPr>
              <a:t>智能工作站和由</a:t>
            </a:r>
            <a:r>
              <a:rPr lang="en-US" altLang="zh-CN" sz="1800" b="1" dirty="0">
                <a:latin typeface="Times New Roman" panose="02020603050405020304" pitchFamily="18" charset="0"/>
              </a:rPr>
              <a:t>PSI</a:t>
            </a:r>
            <a:r>
              <a:rPr lang="zh-CN" altLang="en-US" sz="1800" b="1" dirty="0">
                <a:latin typeface="Times New Roman" panose="02020603050405020304" pitchFamily="18" charset="0"/>
              </a:rPr>
              <a:t>－</a:t>
            </a:r>
            <a:r>
              <a:rPr lang="en-US" altLang="zh-CN" sz="1800" b="1" dirty="0">
                <a:latin typeface="Times New Roman" panose="02020603050405020304" pitchFamily="18" charset="0"/>
              </a:rPr>
              <a:t>3</a:t>
            </a:r>
            <a:r>
              <a:rPr lang="zh-CN" altLang="en-US" sz="1800" b="1" dirty="0">
                <a:latin typeface="Times New Roman" panose="02020603050405020304" pitchFamily="18" charset="0"/>
              </a:rPr>
              <a:t>构成的模型机系统。 </a:t>
            </a:r>
          </a:p>
          <a:p>
            <a:pPr algn="just" fontAlgn="auto">
              <a:lnSpc>
                <a:spcPct val="110000"/>
              </a:lnSpc>
              <a:spcBef>
                <a:spcPct val="20000"/>
              </a:spcBef>
              <a:spcAft>
                <a:spcPts val="0"/>
              </a:spcAft>
              <a:buClr>
                <a:schemeClr val="bg2">
                  <a:lumMod val="50000"/>
                </a:schemeClr>
              </a:buClr>
              <a:buFont typeface="Wingdings" panose="05000000000000000000" pitchFamily="2" charset="2"/>
              <a:buChar char="p"/>
            </a:pPr>
            <a:r>
              <a:rPr lang="zh-CN" altLang="en-US" sz="1800" b="1" dirty="0">
                <a:latin typeface="Times New Roman" panose="02020603050405020304" pitchFamily="18" charset="0"/>
              </a:rPr>
              <a:t>我国自</a:t>
            </a:r>
            <a:r>
              <a:rPr lang="en-US" altLang="zh-CN" sz="1800" b="1" dirty="0">
                <a:latin typeface="Times New Roman" panose="02020603050405020304" pitchFamily="18" charset="0"/>
              </a:rPr>
              <a:t>1978</a:t>
            </a:r>
            <a:r>
              <a:rPr lang="zh-CN" altLang="en-US" sz="1800" b="1" dirty="0">
                <a:latin typeface="Times New Roman" panose="02020603050405020304" pitchFamily="18" charset="0"/>
              </a:rPr>
              <a:t>年开始把“智能模拟”作为国家科学技术发展规划的主要研究课题。</a:t>
            </a:r>
            <a:r>
              <a:rPr lang="en-US" altLang="zh-CN" sz="1800" b="1" dirty="0">
                <a:latin typeface="Times New Roman" panose="02020603050405020304" pitchFamily="18" charset="0"/>
              </a:rPr>
              <a:t>1981</a:t>
            </a:r>
            <a:r>
              <a:rPr lang="zh-CN" altLang="en-US" sz="1800" b="1" dirty="0">
                <a:latin typeface="Times New Roman" panose="02020603050405020304" pitchFamily="18" charset="0"/>
              </a:rPr>
              <a:t>年成立了中国人工智能学会。</a:t>
            </a:r>
          </a:p>
          <a:p>
            <a:pPr algn="just" fontAlgn="auto">
              <a:lnSpc>
                <a:spcPct val="110000"/>
              </a:lnSpc>
              <a:spcBef>
                <a:spcPct val="20000"/>
              </a:spcBef>
              <a:spcAft>
                <a:spcPts val="0"/>
              </a:spcAft>
              <a:buClr>
                <a:schemeClr val="bg2">
                  <a:lumMod val="50000"/>
                </a:schemeClr>
              </a:buClr>
              <a:buFont typeface="Wingdings" panose="05000000000000000000" pitchFamily="2" charset="2"/>
              <a:buChar char="p"/>
            </a:pPr>
            <a:r>
              <a:rPr lang="zh-CN" altLang="en-US" sz="2000" b="1" dirty="0">
                <a:solidFill>
                  <a:srgbClr val="0000FF"/>
                </a:solidFill>
                <a:latin typeface="Times New Roman" panose="02020603050405020304" pitchFamily="18" charset="0"/>
              </a:rPr>
              <a:t>现在，人工智能已经成为计算机、航空航天、军事装备、工业等众多领域的关键技术。</a:t>
            </a:r>
          </a:p>
        </p:txBody>
      </p:sp>
    </p:spTree>
    <p:custDataLst>
      <p:tags r:id="rId1"/>
    </p:custDataLst>
    <p:extLst>
      <p:ext uri="{BB962C8B-B14F-4D97-AF65-F5344CB8AC3E}">
        <p14:creationId xmlns:p14="http://schemas.microsoft.com/office/powerpoint/2010/main" val="1992088845"/>
      </p:ext>
    </p:extLst>
  </p:cSld>
  <p:clrMapOvr>
    <a:masterClrMapping/>
  </p:clrMapOvr>
  <mc:AlternateContent xmlns:mc="http://schemas.openxmlformats.org/markup-compatibility/2006" xmlns:p14="http://schemas.microsoft.com/office/powerpoint/2010/main">
    <mc:Choice Requires="p14">
      <p:transition spd="slow" p14:dur="1500" advClick="0" advTm="124521">
        <p:random/>
      </p:transition>
    </mc:Choice>
    <mc:Fallback xmlns="">
      <p:transition spd="slow" advClick="0" advTm="124521">
        <p:random/>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7504" y="123478"/>
            <a:ext cx="8856984" cy="400110"/>
          </a:xfrm>
          <a:prstGeom prst="rect">
            <a:avLst/>
          </a:prstGeom>
        </p:spPr>
        <p:txBody>
          <a:bodyPr wrap="square">
            <a:spAutoFit/>
          </a:bodyPr>
          <a:lstStyle/>
          <a:p>
            <a:r>
              <a:rPr lang="zh-CN" altLang="en-US" sz="2000" b="1" dirty="0" smtClean="0">
                <a:solidFill>
                  <a:srgbClr val="3F3F3F"/>
                </a:solidFill>
                <a:latin typeface="-apple-system-font"/>
              </a:rPr>
              <a:t>人工智能</a:t>
            </a:r>
            <a:r>
              <a:rPr lang="zh-CN" altLang="en-US" sz="2000" b="1" dirty="0">
                <a:solidFill>
                  <a:srgbClr val="3F3F3F"/>
                </a:solidFill>
                <a:latin typeface="-apple-system-font"/>
              </a:rPr>
              <a:t>技术的发展需要三个要素：数据</a:t>
            </a:r>
            <a:r>
              <a:rPr lang="zh-CN" altLang="en-US" sz="2000" b="1" dirty="0" smtClean="0">
                <a:solidFill>
                  <a:srgbClr val="3F3F3F"/>
                </a:solidFill>
                <a:latin typeface="-apple-system-font"/>
              </a:rPr>
              <a:t>、算法和算力</a:t>
            </a:r>
            <a:endParaRPr lang="en-US" altLang="zh-CN" sz="2000" b="1" dirty="0" smtClean="0">
              <a:solidFill>
                <a:srgbClr val="3F3F3F"/>
              </a:solidFill>
              <a:latin typeface="-apple-system-font"/>
            </a:endParaRPr>
          </a:p>
        </p:txBody>
      </p:sp>
      <p:pic>
        <p:nvPicPr>
          <p:cNvPr id="3" name="图片 2"/>
          <p:cNvPicPr>
            <a:picLocks noChangeAspect="1"/>
          </p:cNvPicPr>
          <p:nvPr/>
        </p:nvPicPr>
        <p:blipFill rotWithShape="1">
          <a:blip r:embed="rId3"/>
          <a:srcRect l="26769" t="44400" r="25194" b="14301"/>
          <a:stretch/>
        </p:blipFill>
        <p:spPr>
          <a:xfrm>
            <a:off x="1115616" y="1707653"/>
            <a:ext cx="6768752" cy="3273413"/>
          </a:xfrm>
          <a:prstGeom prst="rect">
            <a:avLst/>
          </a:prstGeom>
        </p:spPr>
      </p:pic>
      <p:sp>
        <p:nvSpPr>
          <p:cNvPr id="4" name="矩形 3"/>
          <p:cNvSpPr/>
          <p:nvPr/>
        </p:nvSpPr>
        <p:spPr>
          <a:xfrm>
            <a:off x="538992" y="699542"/>
            <a:ext cx="8281479" cy="923330"/>
          </a:xfrm>
          <a:prstGeom prst="rect">
            <a:avLst/>
          </a:prstGeom>
        </p:spPr>
        <p:txBody>
          <a:bodyPr wrap="square">
            <a:spAutoFit/>
          </a:bodyPr>
          <a:lstStyle/>
          <a:p>
            <a:pPr marL="285750" indent="-285750">
              <a:buClr>
                <a:schemeClr val="bg2">
                  <a:lumMod val="50000"/>
                </a:schemeClr>
              </a:buClr>
              <a:buFont typeface="Wingdings" panose="05000000000000000000" pitchFamily="2" charset="2"/>
              <a:buChar char="p"/>
            </a:pPr>
            <a:r>
              <a:rPr lang="zh-CN" altLang="en-US" dirty="0" smtClean="0">
                <a:solidFill>
                  <a:srgbClr val="3F3F3F"/>
                </a:solidFill>
                <a:latin typeface="-apple-system-font"/>
              </a:rPr>
              <a:t>大数据</a:t>
            </a:r>
            <a:r>
              <a:rPr lang="zh-CN" altLang="en-US" dirty="0">
                <a:solidFill>
                  <a:srgbClr val="3F3F3F"/>
                </a:solidFill>
                <a:latin typeface="-apple-system-font"/>
              </a:rPr>
              <a:t>本身并不必然意味着大价值。数据是资源，要得到资源的价值，就必须进行有效的数据分析。在今天，有效的数据分析主要依靠机器学习算法。</a:t>
            </a:r>
            <a:r>
              <a:rPr lang="en-US" altLang="zh-CN" dirty="0">
                <a:solidFill>
                  <a:srgbClr val="3F3F3F"/>
                </a:solidFill>
                <a:latin typeface="-apple-system-font"/>
              </a:rPr>
              <a:t>”(</a:t>
            </a:r>
            <a:r>
              <a:rPr lang="zh-CN" altLang="en-US" dirty="0">
                <a:solidFill>
                  <a:srgbClr val="3F3F3F"/>
                </a:solidFill>
                <a:latin typeface="-apple-system-font"/>
              </a:rPr>
              <a:t>周志华）</a:t>
            </a:r>
            <a:endParaRPr lang="zh-CN" altLang="en-US" dirty="0"/>
          </a:p>
        </p:txBody>
      </p:sp>
    </p:spTree>
    <p:custDataLst>
      <p:tags r:id="rId1"/>
    </p:custDataLst>
    <p:extLst>
      <p:ext uri="{BB962C8B-B14F-4D97-AF65-F5344CB8AC3E}">
        <p14:creationId xmlns:p14="http://schemas.microsoft.com/office/powerpoint/2010/main" val="1721468584"/>
      </p:ext>
    </p:extLst>
  </p:cSld>
  <p:clrMapOvr>
    <a:masterClrMapping/>
  </p:clrMapOvr>
  <mc:AlternateContent xmlns:mc="http://schemas.openxmlformats.org/markup-compatibility/2006" xmlns:p14="http://schemas.microsoft.com/office/powerpoint/2010/main">
    <mc:Choice Requires="p14">
      <p:transition spd="slow" p14:dur="1500" advClick="0" advTm="81743">
        <p:random/>
      </p:transition>
    </mc:Choice>
    <mc:Fallback xmlns="">
      <p:transition spd="slow" advClick="0" advTm="81743">
        <p:random/>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79512" y="123478"/>
            <a:ext cx="6552728" cy="400110"/>
          </a:xfrm>
          <a:prstGeom prst="rect">
            <a:avLst/>
          </a:prstGeom>
        </p:spPr>
        <p:txBody>
          <a:bodyPr wrap="square">
            <a:spAutoFit/>
          </a:bodyPr>
          <a:lstStyle/>
          <a:p>
            <a:r>
              <a:rPr lang="zh-CN" altLang="en-US" sz="2000" b="1" dirty="0">
                <a:solidFill>
                  <a:srgbClr val="333333"/>
                </a:solidFill>
                <a:latin typeface="-apple-system-font"/>
              </a:rPr>
              <a:t>五部门印发</a:t>
            </a:r>
            <a:r>
              <a:rPr lang="en-US" altLang="zh-CN" sz="2000" b="1" dirty="0">
                <a:solidFill>
                  <a:srgbClr val="333333"/>
                </a:solidFill>
                <a:latin typeface="-apple-system-font"/>
              </a:rPr>
              <a:t>《</a:t>
            </a:r>
            <a:r>
              <a:rPr lang="zh-CN" altLang="en-US" sz="2000" b="1" dirty="0">
                <a:solidFill>
                  <a:srgbClr val="333333"/>
                </a:solidFill>
                <a:latin typeface="-apple-system-font"/>
              </a:rPr>
              <a:t>国家新一代人工智能标准体系建设指南</a:t>
            </a:r>
            <a:r>
              <a:rPr lang="en-US" altLang="zh-CN" sz="2000" b="1" dirty="0">
                <a:solidFill>
                  <a:srgbClr val="333333"/>
                </a:solidFill>
                <a:latin typeface="-apple-system-font"/>
              </a:rPr>
              <a:t>》</a:t>
            </a:r>
            <a:endParaRPr lang="en-US" altLang="zh-CN" sz="2000" b="1" i="0" dirty="0">
              <a:solidFill>
                <a:srgbClr val="333333"/>
              </a:solidFill>
              <a:effectLst/>
              <a:latin typeface="-apple-system-font"/>
            </a:endParaRPr>
          </a:p>
        </p:txBody>
      </p:sp>
      <p:sp>
        <p:nvSpPr>
          <p:cNvPr id="3" name="矩形 2"/>
          <p:cNvSpPr/>
          <p:nvPr/>
        </p:nvSpPr>
        <p:spPr>
          <a:xfrm>
            <a:off x="203011" y="627534"/>
            <a:ext cx="8712968" cy="1477328"/>
          </a:xfrm>
          <a:prstGeom prst="rect">
            <a:avLst/>
          </a:prstGeom>
        </p:spPr>
        <p:txBody>
          <a:bodyPr wrap="square">
            <a:spAutoFit/>
          </a:bodyPr>
          <a:lstStyle/>
          <a:p>
            <a:pPr marL="285750" indent="-285750">
              <a:buClr>
                <a:schemeClr val="bg2">
                  <a:lumMod val="50000"/>
                </a:schemeClr>
              </a:buClr>
              <a:buFont typeface="Wingdings" panose="05000000000000000000" pitchFamily="2" charset="2"/>
              <a:buChar char="p"/>
            </a:pPr>
            <a:r>
              <a:rPr lang="zh-CN" altLang="en-US" b="1" dirty="0" smtClean="0"/>
              <a:t>“建设目标</a:t>
            </a:r>
            <a:r>
              <a:rPr lang="zh-CN" altLang="en-US" dirty="0" smtClean="0"/>
              <a:t>：到</a:t>
            </a:r>
            <a:r>
              <a:rPr lang="en-US" altLang="zh-CN" dirty="0"/>
              <a:t>2023</a:t>
            </a:r>
            <a:r>
              <a:rPr lang="zh-CN" altLang="en-US" dirty="0"/>
              <a:t>年，初步建立人工智能标准体系，重点研制数据、算法、系统、服务等重点急需标准，并率先在制造、交通、金融、安防、家居、养老、环保、教育、医疗健康、司法等重点行业和领域进行推进。建设人工智能标准试验验证平台，提供公共服务能力</a:t>
            </a:r>
            <a:r>
              <a:rPr lang="zh-CN" altLang="en-US" dirty="0" smtClean="0"/>
              <a:t>。”</a:t>
            </a:r>
            <a:r>
              <a:rPr lang="zh-CN" altLang="en-US" dirty="0"/>
              <a:t/>
            </a:r>
            <a:br>
              <a:rPr lang="zh-CN" altLang="en-US" dirty="0"/>
            </a:br>
            <a:endParaRPr lang="zh-CN" altLang="en-US" dirty="0"/>
          </a:p>
        </p:txBody>
      </p:sp>
      <p:pic>
        <p:nvPicPr>
          <p:cNvPr id="4" name="图片 3"/>
          <p:cNvPicPr>
            <a:picLocks noChangeAspect="1"/>
          </p:cNvPicPr>
          <p:nvPr/>
        </p:nvPicPr>
        <p:blipFill rotWithShape="1">
          <a:blip r:embed="rId3"/>
          <a:srcRect l="20862" t="11501" r="20864" b="8001"/>
          <a:stretch/>
        </p:blipFill>
        <p:spPr>
          <a:xfrm>
            <a:off x="2520729" y="1802480"/>
            <a:ext cx="4077532" cy="3168352"/>
          </a:xfrm>
          <a:prstGeom prst="rect">
            <a:avLst/>
          </a:prstGeom>
          <a:ln w="25400">
            <a:solidFill>
              <a:schemeClr val="accent1"/>
            </a:solidFill>
          </a:ln>
        </p:spPr>
      </p:pic>
      <p:sp>
        <p:nvSpPr>
          <p:cNvPr id="5" name="椭圆 4"/>
          <p:cNvSpPr/>
          <p:nvPr/>
        </p:nvSpPr>
        <p:spPr>
          <a:xfrm>
            <a:off x="5537304" y="4815657"/>
            <a:ext cx="1080120" cy="207498"/>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1"/>
    </p:custDataLst>
    <p:extLst>
      <p:ext uri="{BB962C8B-B14F-4D97-AF65-F5344CB8AC3E}">
        <p14:creationId xmlns:p14="http://schemas.microsoft.com/office/powerpoint/2010/main" val="2603216480"/>
      </p:ext>
    </p:extLst>
  </p:cSld>
  <p:clrMapOvr>
    <a:masterClrMapping/>
  </p:clrMapOvr>
  <mc:AlternateContent xmlns:mc="http://schemas.openxmlformats.org/markup-compatibility/2006" xmlns:p14="http://schemas.microsoft.com/office/powerpoint/2010/main">
    <mc:Choice Requires="p14">
      <p:transition spd="slow" p14:dur="1500" advClick="0" advTm="102541">
        <p:random/>
      </p:transition>
    </mc:Choice>
    <mc:Fallback xmlns="">
      <p:transition spd="slow" advClick="0" advTm="102541">
        <p:random/>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txBox="1">
            <a:spLocks noChangeArrowheads="1"/>
          </p:cNvSpPr>
          <p:nvPr/>
        </p:nvSpPr>
        <p:spPr>
          <a:xfrm>
            <a:off x="0" y="0"/>
            <a:ext cx="9144000" cy="765175"/>
          </a:xfrm>
          <a:prstGeom prst="rect">
            <a:avLst/>
          </a:prstGeom>
        </p:spPr>
        <p:txBody>
          <a:bodyPr/>
          <a:lstStyle>
            <a:lvl1pPr algn="l" defTabSz="650230" rtl="0" eaLnBrk="1" latinLnBrk="0" hangingPunct="1">
              <a:lnSpc>
                <a:spcPct val="90000"/>
              </a:lnSpc>
              <a:spcBef>
                <a:spcPct val="0"/>
              </a:spcBef>
              <a:buNone/>
              <a:defRPr sz="3129" kern="1200">
                <a:solidFill>
                  <a:schemeClr val="tx1"/>
                </a:solidFill>
                <a:latin typeface="+mj-lt"/>
                <a:ea typeface="+mj-ea"/>
                <a:cs typeface="+mj-cs"/>
              </a:defRPr>
            </a:lvl1pPr>
          </a:lstStyle>
          <a:p>
            <a:pPr fontAlgn="auto">
              <a:spcAft>
                <a:spcPts val="0"/>
              </a:spcAft>
            </a:pPr>
            <a:r>
              <a:rPr lang="en-US" altLang="zh-CN" sz="3200" dirty="0" smtClean="0">
                <a:latin typeface="Times New Roman" panose="02020603050405020304" pitchFamily="18" charset="0"/>
                <a:ea typeface="黑体" panose="02010609060101010101" pitchFamily="49" charset="-122"/>
              </a:rPr>
              <a:t>1.3  </a:t>
            </a:r>
            <a:r>
              <a:rPr lang="zh-CN" altLang="en-US" sz="3200" dirty="0" smtClean="0">
                <a:latin typeface="Times New Roman" panose="02020603050405020304" pitchFamily="18" charset="0"/>
                <a:ea typeface="黑体" panose="02010609060101010101" pitchFamily="49" charset="-122"/>
              </a:rPr>
              <a:t>人工智能研究的基本内容</a:t>
            </a:r>
          </a:p>
        </p:txBody>
      </p:sp>
      <p:sp>
        <p:nvSpPr>
          <p:cNvPr id="5" name="Rectangle 5"/>
          <p:cNvSpPr txBox="1">
            <a:spLocks noChangeArrowheads="1"/>
          </p:cNvSpPr>
          <p:nvPr/>
        </p:nvSpPr>
        <p:spPr>
          <a:xfrm>
            <a:off x="395536" y="807405"/>
            <a:ext cx="8642350" cy="1159644"/>
          </a:xfrm>
          <a:prstGeom prst="rect">
            <a:avLst/>
          </a:prstGeom>
        </p:spPr>
        <p:txBody>
          <a:bodyPr/>
          <a:lstStyle>
            <a:lvl1pPr marL="162557" indent="-162557" algn="l" defTabSz="650230" rtl="0" eaLnBrk="1" latinLnBrk="0" hangingPunct="1">
              <a:lnSpc>
                <a:spcPct val="90000"/>
              </a:lnSpc>
              <a:spcBef>
                <a:spcPts val="711"/>
              </a:spcBef>
              <a:buFont typeface="Arial" panose="020B0604020202020204" pitchFamily="34" charset="0"/>
              <a:buChar char="•"/>
              <a:defRPr sz="1991" kern="1200">
                <a:solidFill>
                  <a:schemeClr val="tx1"/>
                </a:solidFill>
                <a:latin typeface="+mn-lt"/>
                <a:ea typeface="+mn-ea"/>
                <a:cs typeface="+mn-cs"/>
              </a:defRPr>
            </a:lvl1pPr>
            <a:lvl2pPr marL="487672" indent="-162557" algn="l" defTabSz="650230" rtl="0" eaLnBrk="1" latinLnBrk="0" hangingPunct="1">
              <a:lnSpc>
                <a:spcPct val="90000"/>
              </a:lnSpc>
              <a:spcBef>
                <a:spcPts val="356"/>
              </a:spcBef>
              <a:buFont typeface="Arial" panose="020B0604020202020204" pitchFamily="34" charset="0"/>
              <a:buChar char="•"/>
              <a:defRPr sz="1707" kern="1200">
                <a:solidFill>
                  <a:schemeClr val="tx1"/>
                </a:solidFill>
                <a:latin typeface="+mn-lt"/>
                <a:ea typeface="+mn-ea"/>
                <a:cs typeface="+mn-cs"/>
              </a:defRPr>
            </a:lvl2pPr>
            <a:lvl3pPr marL="812787" indent="-162557" algn="l" defTabSz="650230" rtl="0" eaLnBrk="1" latinLnBrk="0" hangingPunct="1">
              <a:lnSpc>
                <a:spcPct val="90000"/>
              </a:lnSpc>
              <a:spcBef>
                <a:spcPts val="356"/>
              </a:spcBef>
              <a:buFont typeface="Arial" panose="020B0604020202020204" pitchFamily="34" charset="0"/>
              <a:buChar char="•"/>
              <a:defRPr sz="1422" kern="1200">
                <a:solidFill>
                  <a:schemeClr val="tx1"/>
                </a:solidFill>
                <a:latin typeface="+mn-lt"/>
                <a:ea typeface="+mn-ea"/>
                <a:cs typeface="+mn-cs"/>
              </a:defRPr>
            </a:lvl3pPr>
            <a:lvl4pPr marL="113790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4pPr>
            <a:lvl5pPr marL="146301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5pPr>
            <a:lvl6pPr marL="178813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6pPr>
            <a:lvl7pPr marL="211324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7pPr>
            <a:lvl8pPr marL="243836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8pPr>
            <a:lvl9pPr marL="276347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9pPr>
          </a:lstStyle>
          <a:p>
            <a:pPr marL="0" indent="0" fontAlgn="auto">
              <a:spcAft>
                <a:spcPts val="0"/>
              </a:spcAft>
              <a:buClr>
                <a:schemeClr val="tx1"/>
              </a:buClr>
              <a:buFont typeface="Wingdings" panose="05000000000000000000" pitchFamily="2" charset="2"/>
              <a:buAutoNum type="arabicPeriod"/>
            </a:pPr>
            <a:r>
              <a:rPr lang="en-US" altLang="zh-CN" sz="2400" b="1" dirty="0" smtClean="0">
                <a:latin typeface="Times New Roman" panose="02020603050405020304" pitchFamily="18" charset="0"/>
              </a:rPr>
              <a:t> </a:t>
            </a:r>
            <a:r>
              <a:rPr lang="zh-CN" altLang="en-US" sz="2400" b="1" dirty="0" smtClean="0">
                <a:latin typeface="Times New Roman" panose="02020603050405020304" pitchFamily="18" charset="0"/>
              </a:rPr>
              <a:t>知识表示</a:t>
            </a:r>
            <a:r>
              <a:rPr lang="zh-CN" altLang="en-US" sz="2400" b="1" dirty="0" smtClean="0"/>
              <a:t> </a:t>
            </a:r>
          </a:p>
          <a:p>
            <a:pPr fontAlgn="auto">
              <a:spcAft>
                <a:spcPts val="0"/>
              </a:spcAft>
              <a:buClr>
                <a:schemeClr val="bg2">
                  <a:lumMod val="75000"/>
                </a:schemeClr>
              </a:buClr>
              <a:buFont typeface="Wingdings" panose="05000000000000000000" pitchFamily="2" charset="2"/>
              <a:buChar char="p"/>
            </a:pPr>
            <a:r>
              <a:rPr lang="zh-CN" altLang="en-US" sz="2400" b="1" dirty="0" smtClean="0">
                <a:latin typeface="Times New Roman" panose="02020603050405020304" pitchFamily="18" charset="0"/>
              </a:rPr>
              <a:t> 知识表示</a:t>
            </a:r>
            <a:r>
              <a:rPr lang="zh-CN" altLang="en-US" sz="2400" dirty="0" smtClean="0">
                <a:latin typeface="Times New Roman" panose="02020603050405020304" pitchFamily="18" charset="0"/>
              </a:rPr>
              <a:t>：将人类知识形式化或者模型化。</a:t>
            </a:r>
          </a:p>
          <a:p>
            <a:pPr fontAlgn="auto">
              <a:spcAft>
                <a:spcPts val="0"/>
              </a:spcAft>
              <a:buClr>
                <a:schemeClr val="bg2">
                  <a:lumMod val="75000"/>
                </a:schemeClr>
              </a:buClr>
              <a:buFont typeface="Wingdings" panose="05000000000000000000" pitchFamily="2" charset="2"/>
              <a:buChar char="p"/>
            </a:pPr>
            <a:r>
              <a:rPr lang="zh-CN" altLang="en-US" sz="2400" dirty="0" smtClean="0">
                <a:latin typeface="Times New Roman" panose="02020603050405020304" pitchFamily="18" charset="0"/>
              </a:rPr>
              <a:t> </a:t>
            </a:r>
            <a:r>
              <a:rPr lang="zh-CN" altLang="en-US" sz="2400" b="1" dirty="0" smtClean="0">
                <a:latin typeface="Times New Roman" panose="02020603050405020304" pitchFamily="18" charset="0"/>
              </a:rPr>
              <a:t>知识表示方法</a:t>
            </a:r>
            <a:r>
              <a:rPr lang="zh-CN" altLang="en-US" sz="2400" dirty="0" smtClean="0">
                <a:latin typeface="Times New Roman" panose="02020603050405020304" pitchFamily="18" charset="0"/>
              </a:rPr>
              <a:t>：符号表示法、连接机制表示法。</a:t>
            </a:r>
          </a:p>
        </p:txBody>
      </p:sp>
      <p:sp>
        <p:nvSpPr>
          <p:cNvPr id="6" name="Text Box 6"/>
          <p:cNvSpPr txBox="1">
            <a:spLocks noChangeArrowheads="1"/>
          </p:cNvSpPr>
          <p:nvPr/>
        </p:nvSpPr>
        <p:spPr bwMode="auto">
          <a:xfrm>
            <a:off x="395536" y="2211710"/>
            <a:ext cx="8534400" cy="2554545"/>
          </a:xfrm>
          <a:prstGeom prst="rect">
            <a:avLst/>
          </a:prstGeom>
          <a:solidFill>
            <a:srgbClr val="FFFFFF"/>
          </a:solidFill>
          <a:ln w="9525">
            <a:solidFill>
              <a:srgbClr val="808080"/>
            </a:solidFill>
            <a:miter lim="800000"/>
            <a:headEnd/>
            <a:tailEnd/>
          </a:ln>
        </p:spPr>
        <p:txBody>
          <a:bodyPr>
            <a:spAutoFit/>
          </a:bodyPr>
          <a:lstStyle>
            <a:lvl1pPr marL="190500" indent="-190500"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marL="285750" indent="-285750" algn="just" eaLnBrk="1" hangingPunct="1">
              <a:spcBef>
                <a:spcPct val="50000"/>
              </a:spcBef>
              <a:buClr>
                <a:srgbClr val="0000FF"/>
              </a:buClr>
              <a:buFont typeface="Wingdings" panose="05000000000000000000" pitchFamily="2" charset="2"/>
              <a:buChar char="p"/>
            </a:pPr>
            <a:r>
              <a:rPr lang="zh-CN" altLang="en-US" sz="2000" b="1" dirty="0">
                <a:latin typeface="宋体" panose="02010600030101010101" pitchFamily="2" charset="-122"/>
              </a:rPr>
              <a:t>符号表示法</a:t>
            </a:r>
            <a:r>
              <a:rPr lang="zh-CN" altLang="en-US" sz="2000" dirty="0">
                <a:latin typeface="宋体" panose="02010600030101010101" pitchFamily="2" charset="-122"/>
              </a:rPr>
              <a:t>：用各种包含具体含义的符号，以各种不同的方式和顺序组合起来表示知识的一类方法。例如，一阶谓词逻辑、产生式等。</a:t>
            </a:r>
            <a:r>
              <a:rPr lang="zh-CN" altLang="en-US" sz="2000" dirty="0"/>
              <a:t> </a:t>
            </a:r>
          </a:p>
          <a:p>
            <a:pPr marL="285750" indent="-285750" algn="just" eaLnBrk="1" hangingPunct="1">
              <a:spcBef>
                <a:spcPct val="50000"/>
              </a:spcBef>
              <a:buClr>
                <a:srgbClr val="0000FF"/>
              </a:buClr>
              <a:buFont typeface="Wingdings" panose="05000000000000000000" pitchFamily="2" charset="2"/>
              <a:buChar char="p"/>
            </a:pPr>
            <a:r>
              <a:rPr lang="zh-CN" altLang="en-US" sz="2000" b="1" dirty="0">
                <a:latin typeface="宋体" panose="02010600030101010101" pitchFamily="2" charset="-122"/>
              </a:rPr>
              <a:t>连接机制表示法</a:t>
            </a:r>
            <a:r>
              <a:rPr lang="zh-CN" altLang="en-US" sz="2000" dirty="0" smtClean="0">
                <a:latin typeface="宋体" panose="02010600030101010101" pitchFamily="2" charset="-122"/>
              </a:rPr>
              <a:t>：是用神经网络表示知识的一种方法。它把</a:t>
            </a:r>
            <a:r>
              <a:rPr lang="zh-CN" altLang="en-US" sz="2000" dirty="0">
                <a:latin typeface="宋体" panose="02010600030101010101" pitchFamily="2" charset="-122"/>
              </a:rPr>
              <a:t>各种物理对象以不同的方式及顺序连接起来，并在其间互相传递及加工各种包含具体意义的信息，以此来表示相关的概念及知识</a:t>
            </a:r>
            <a:r>
              <a:rPr lang="zh-CN" altLang="en-US" sz="2000" dirty="0" smtClean="0">
                <a:latin typeface="宋体" panose="02010600030101010101" pitchFamily="2" charset="-122"/>
              </a:rPr>
              <a:t>。</a:t>
            </a:r>
            <a:endParaRPr lang="en-US" altLang="zh-CN" sz="2000" dirty="0" smtClean="0">
              <a:latin typeface="宋体" panose="02010600030101010101" pitchFamily="2" charset="-122"/>
            </a:endParaRPr>
          </a:p>
          <a:p>
            <a:pPr marL="838200" lvl="1" algn="just" eaLnBrk="1" hangingPunct="1">
              <a:spcBef>
                <a:spcPct val="50000"/>
              </a:spcBef>
              <a:buClr>
                <a:srgbClr val="0000FF"/>
              </a:buClr>
              <a:buFont typeface="Wingdings" panose="05000000000000000000" pitchFamily="2" charset="2"/>
              <a:buChar char="p"/>
            </a:pPr>
            <a:r>
              <a:rPr lang="zh-CN" altLang="en-US" sz="2000" dirty="0" smtClean="0">
                <a:latin typeface="宋体" panose="02010600030101010101" pitchFamily="2" charset="-122"/>
              </a:rPr>
              <a:t>相对于符号表示法，这是一种隐式的知识表示方法，特别适用于表示各种形象性的知识。</a:t>
            </a:r>
            <a:endParaRPr lang="zh-CN" altLang="en-US" sz="2000" dirty="0"/>
          </a:p>
        </p:txBody>
      </p:sp>
    </p:spTree>
    <p:custDataLst>
      <p:tags r:id="rId1"/>
    </p:custDataLst>
    <p:extLst>
      <p:ext uri="{BB962C8B-B14F-4D97-AF65-F5344CB8AC3E}">
        <p14:creationId xmlns:p14="http://schemas.microsoft.com/office/powerpoint/2010/main" val="638475681"/>
      </p:ext>
    </p:extLst>
  </p:cSld>
  <p:clrMapOvr>
    <a:masterClrMapping/>
  </p:clrMapOvr>
  <mc:AlternateContent xmlns:mc="http://schemas.openxmlformats.org/markup-compatibility/2006" xmlns:p14="http://schemas.microsoft.com/office/powerpoint/2010/main">
    <mc:Choice Requires="p14">
      <p:transition spd="slow" p14:dur="1500" advClick="0" advTm="73621">
        <p:random/>
      </p:transition>
    </mc:Choice>
    <mc:Fallback xmlns="">
      <p:transition spd="slow" advClick="0" advTm="73621">
        <p:random/>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6"/>
          <p:cNvSpPr>
            <a:spLocks noGrp="1" noChangeArrowheads="1"/>
          </p:cNvSpPr>
          <p:nvPr>
            <p:ph type="title"/>
          </p:nvPr>
        </p:nvSpPr>
        <p:spPr>
          <a:xfrm>
            <a:off x="0" y="0"/>
            <a:ext cx="9144000" cy="765175"/>
          </a:xfrm>
        </p:spPr>
        <p:txBody>
          <a:bodyPr/>
          <a:lstStyle/>
          <a:p>
            <a:pPr eaLnBrk="1" hangingPunct="1"/>
            <a:r>
              <a:rPr lang="en-US" altLang="zh-CN" dirty="0" smtClean="0"/>
              <a:t/>
            </a:r>
            <a:br>
              <a:rPr lang="en-US" altLang="zh-CN" dirty="0" smtClean="0"/>
            </a:br>
            <a:r>
              <a:rPr lang="en-US" altLang="zh-CN" dirty="0" smtClean="0"/>
              <a:t> </a:t>
            </a:r>
            <a:br>
              <a:rPr lang="en-US" altLang="zh-CN" dirty="0" smtClean="0"/>
            </a:br>
            <a:r>
              <a:rPr lang="en-US" altLang="zh-CN" dirty="0" smtClean="0"/>
              <a:t/>
            </a:r>
            <a:br>
              <a:rPr lang="en-US" altLang="zh-CN" dirty="0" smtClean="0"/>
            </a:br>
            <a:r>
              <a:rPr lang="en-US" altLang="zh-CN" dirty="0" smtClean="0"/>
              <a:t/>
            </a:r>
            <a:br>
              <a:rPr lang="en-US" altLang="zh-CN" dirty="0" smtClean="0"/>
            </a:br>
            <a:r>
              <a:rPr lang="en-US" altLang="zh-CN" dirty="0" smtClean="0"/>
              <a:t> </a:t>
            </a:r>
            <a:endParaRPr lang="en-US" altLang="ja-JP" dirty="0" smtClean="0"/>
          </a:p>
        </p:txBody>
      </p:sp>
      <p:sp>
        <p:nvSpPr>
          <p:cNvPr id="4" name="Rectangle 7"/>
          <p:cNvSpPr txBox="1">
            <a:spLocks noChangeArrowheads="1"/>
          </p:cNvSpPr>
          <p:nvPr/>
        </p:nvSpPr>
        <p:spPr>
          <a:xfrm>
            <a:off x="376614" y="917575"/>
            <a:ext cx="8642350" cy="2139950"/>
          </a:xfrm>
          <a:prstGeom prst="rect">
            <a:avLst/>
          </a:prstGeom>
        </p:spPr>
        <p:txBody>
          <a:bodyPr/>
          <a:lstStyle>
            <a:lvl1pPr marL="162557" indent="-162557" algn="l" defTabSz="650230" rtl="0" eaLnBrk="1" latinLnBrk="0" hangingPunct="1">
              <a:lnSpc>
                <a:spcPct val="90000"/>
              </a:lnSpc>
              <a:spcBef>
                <a:spcPts val="711"/>
              </a:spcBef>
              <a:buFont typeface="Arial" panose="020B0604020202020204" pitchFamily="34" charset="0"/>
              <a:buChar char="•"/>
              <a:defRPr sz="1991" kern="1200">
                <a:solidFill>
                  <a:schemeClr val="tx1"/>
                </a:solidFill>
                <a:latin typeface="+mn-lt"/>
                <a:ea typeface="+mn-ea"/>
                <a:cs typeface="+mn-cs"/>
              </a:defRPr>
            </a:lvl1pPr>
            <a:lvl2pPr marL="487672" indent="-162557" algn="l" defTabSz="650230" rtl="0" eaLnBrk="1" latinLnBrk="0" hangingPunct="1">
              <a:lnSpc>
                <a:spcPct val="90000"/>
              </a:lnSpc>
              <a:spcBef>
                <a:spcPts val="356"/>
              </a:spcBef>
              <a:buFont typeface="Arial" panose="020B0604020202020204" pitchFamily="34" charset="0"/>
              <a:buChar char="•"/>
              <a:defRPr sz="1707" kern="1200">
                <a:solidFill>
                  <a:schemeClr val="tx1"/>
                </a:solidFill>
                <a:latin typeface="+mn-lt"/>
                <a:ea typeface="+mn-ea"/>
                <a:cs typeface="+mn-cs"/>
              </a:defRPr>
            </a:lvl2pPr>
            <a:lvl3pPr marL="812787" indent="-162557" algn="l" defTabSz="650230" rtl="0" eaLnBrk="1" latinLnBrk="0" hangingPunct="1">
              <a:lnSpc>
                <a:spcPct val="90000"/>
              </a:lnSpc>
              <a:spcBef>
                <a:spcPts val="356"/>
              </a:spcBef>
              <a:buFont typeface="Arial" panose="020B0604020202020204" pitchFamily="34" charset="0"/>
              <a:buChar char="•"/>
              <a:defRPr sz="1422" kern="1200">
                <a:solidFill>
                  <a:schemeClr val="tx1"/>
                </a:solidFill>
                <a:latin typeface="+mn-lt"/>
                <a:ea typeface="+mn-ea"/>
                <a:cs typeface="+mn-cs"/>
              </a:defRPr>
            </a:lvl3pPr>
            <a:lvl4pPr marL="113790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4pPr>
            <a:lvl5pPr marL="146301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5pPr>
            <a:lvl6pPr marL="178813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6pPr>
            <a:lvl7pPr marL="211324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7pPr>
            <a:lvl8pPr marL="243836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8pPr>
            <a:lvl9pPr marL="276347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9pPr>
          </a:lstStyle>
          <a:p>
            <a:pPr fontAlgn="auto">
              <a:spcAft>
                <a:spcPts val="0"/>
              </a:spcAft>
              <a:buFont typeface="Wingdings" panose="05000000000000000000" pitchFamily="2" charset="2"/>
              <a:buNone/>
            </a:pPr>
            <a:r>
              <a:rPr lang="en-US" altLang="zh-CN" sz="2800" dirty="0" smtClean="0">
                <a:latin typeface="Times New Roman" panose="02020603050405020304" pitchFamily="18" charset="0"/>
              </a:rPr>
              <a:t>2. </a:t>
            </a:r>
            <a:r>
              <a:rPr lang="zh-CN" altLang="en-US" sz="2800" b="1" dirty="0" smtClean="0">
                <a:latin typeface="Times New Roman" panose="02020603050405020304" pitchFamily="18" charset="0"/>
              </a:rPr>
              <a:t>机器感知</a:t>
            </a:r>
            <a:r>
              <a:rPr lang="zh-CN" altLang="en-US" sz="2800" dirty="0" smtClean="0">
                <a:latin typeface="Times New Roman" panose="02020603050405020304" pitchFamily="18" charset="0"/>
              </a:rPr>
              <a:t> </a:t>
            </a:r>
          </a:p>
          <a:p>
            <a:pPr fontAlgn="auto">
              <a:spcAft>
                <a:spcPts val="0"/>
              </a:spcAft>
              <a:buClr>
                <a:schemeClr val="bg2">
                  <a:lumMod val="75000"/>
                </a:schemeClr>
              </a:buClr>
              <a:buFont typeface="Wingdings" panose="05000000000000000000" pitchFamily="2" charset="2"/>
              <a:buChar char="p"/>
            </a:pPr>
            <a:r>
              <a:rPr lang="zh-CN" altLang="en-US" sz="2800" dirty="0">
                <a:latin typeface="Times New Roman" panose="02020603050405020304" pitchFamily="18" charset="0"/>
                <a:ea typeface="宋体" panose="02010600030101010101" pitchFamily="2" charset="-122"/>
              </a:rPr>
              <a:t>机器感知：使机器（计算机）具有类似于人的感知能力。以机器视觉</a:t>
            </a:r>
            <a:r>
              <a:rPr lang="en-US" altLang="zh-CN" sz="2800" dirty="0">
                <a:latin typeface="Times New Roman" panose="02020603050405020304" pitchFamily="18" charset="0"/>
                <a:ea typeface="宋体" panose="02010600030101010101" pitchFamily="2" charset="-122"/>
              </a:rPr>
              <a:t>(machine vision)</a:t>
            </a:r>
            <a:r>
              <a:rPr lang="zh-CN" altLang="en-US" sz="2800" dirty="0">
                <a:latin typeface="Times New Roman" panose="02020603050405020304" pitchFamily="18" charset="0"/>
                <a:ea typeface="宋体" panose="02010600030101010101" pitchFamily="2" charset="-122"/>
              </a:rPr>
              <a:t>与机器听觉为主</a:t>
            </a:r>
            <a:r>
              <a:rPr lang="zh-CN" altLang="en-US" sz="2800" dirty="0" smtClean="0">
                <a:latin typeface="Times New Roman" panose="02020603050405020304" pitchFamily="18" charset="0"/>
                <a:ea typeface="宋体" panose="02010600030101010101" pitchFamily="2" charset="-122"/>
              </a:rPr>
              <a:t>。</a:t>
            </a:r>
            <a:endParaRPr lang="en-US" altLang="zh-CN" sz="2800" dirty="0" smtClean="0">
              <a:latin typeface="Times New Roman" panose="02020603050405020304" pitchFamily="18" charset="0"/>
              <a:ea typeface="宋体" panose="02010600030101010101" pitchFamily="2" charset="-122"/>
            </a:endParaRPr>
          </a:p>
          <a:p>
            <a:pPr lvl="1" fontAlgn="auto">
              <a:spcAft>
                <a:spcPts val="0"/>
              </a:spcAft>
              <a:buClr>
                <a:schemeClr val="bg2">
                  <a:lumMod val="75000"/>
                </a:schemeClr>
              </a:buClr>
              <a:buFont typeface="Wingdings" panose="05000000000000000000" pitchFamily="2" charset="2"/>
              <a:buChar char="p"/>
            </a:pPr>
            <a:r>
              <a:rPr lang="zh-CN" altLang="en-US" sz="2400" dirty="0" smtClean="0">
                <a:latin typeface="Times New Roman" panose="02020603050405020304" pitchFamily="18" charset="0"/>
                <a:ea typeface="宋体" panose="02010600030101010101" pitchFamily="2" charset="-122"/>
              </a:rPr>
              <a:t>对此，人工智能中形成了两个专门的研究领域，即</a:t>
            </a:r>
            <a:r>
              <a:rPr lang="zh-CN" altLang="en-US" sz="2400" b="1" dirty="0" smtClean="0">
                <a:solidFill>
                  <a:srgbClr val="0000FF"/>
                </a:solidFill>
                <a:latin typeface="Times New Roman" panose="02020603050405020304" pitchFamily="18" charset="0"/>
                <a:ea typeface="宋体" panose="02010600030101010101" pitchFamily="2" charset="-122"/>
              </a:rPr>
              <a:t>模式识别</a:t>
            </a:r>
            <a:r>
              <a:rPr lang="zh-CN" altLang="en-US" sz="2400" dirty="0" smtClean="0">
                <a:latin typeface="Times New Roman" panose="02020603050405020304" pitchFamily="18" charset="0"/>
                <a:ea typeface="宋体" panose="02010600030101010101" pitchFamily="2" charset="-122"/>
              </a:rPr>
              <a:t>和</a:t>
            </a:r>
            <a:r>
              <a:rPr lang="zh-CN" altLang="en-US" sz="2400" b="1" dirty="0" smtClean="0">
                <a:solidFill>
                  <a:srgbClr val="0000FF"/>
                </a:solidFill>
                <a:latin typeface="Times New Roman" panose="02020603050405020304" pitchFamily="18" charset="0"/>
                <a:ea typeface="宋体" panose="02010600030101010101" pitchFamily="2" charset="-122"/>
              </a:rPr>
              <a:t>自然语言处理</a:t>
            </a:r>
            <a:r>
              <a:rPr lang="zh-CN" altLang="en-US" sz="2400" dirty="0" smtClean="0">
                <a:latin typeface="Times New Roman" panose="02020603050405020304" pitchFamily="18" charset="0"/>
                <a:ea typeface="宋体" panose="02010600030101010101" pitchFamily="2" charset="-122"/>
              </a:rPr>
              <a:t>。</a:t>
            </a:r>
            <a:endParaRPr lang="zh-CN" altLang="en-US" sz="2400" dirty="0">
              <a:latin typeface="Times New Roman" panose="02020603050405020304" pitchFamily="18" charset="0"/>
              <a:ea typeface="宋体" panose="02010600030101010101" pitchFamily="2" charset="-122"/>
            </a:endParaRPr>
          </a:p>
        </p:txBody>
      </p:sp>
      <p:sp>
        <p:nvSpPr>
          <p:cNvPr id="6" name="Rectangle 8"/>
          <p:cNvSpPr>
            <a:spLocks noChangeArrowheads="1"/>
          </p:cNvSpPr>
          <p:nvPr/>
        </p:nvSpPr>
        <p:spPr bwMode="auto">
          <a:xfrm>
            <a:off x="403225" y="3111968"/>
            <a:ext cx="8642350" cy="1692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spcBef>
                <a:spcPct val="40000"/>
              </a:spcBef>
              <a:buClr>
                <a:schemeClr val="accent2"/>
              </a:buClr>
              <a:buFont typeface="Wingdings" panose="05000000000000000000" pitchFamily="2" charset="2"/>
              <a:buNone/>
            </a:pPr>
            <a:r>
              <a:rPr lang="en-US" altLang="zh-CN" sz="2800" dirty="0">
                <a:latin typeface="Times New Roman" panose="02020603050405020304" pitchFamily="18" charset="0"/>
              </a:rPr>
              <a:t>3. </a:t>
            </a:r>
            <a:r>
              <a:rPr lang="zh-CN" altLang="en-US" sz="2800" b="1" dirty="0">
                <a:latin typeface="Times New Roman" panose="02020603050405020304" pitchFamily="18" charset="0"/>
              </a:rPr>
              <a:t>机器思维</a:t>
            </a:r>
          </a:p>
          <a:p>
            <a:pPr eaLnBrk="1" hangingPunct="1">
              <a:spcBef>
                <a:spcPct val="40000"/>
              </a:spcBef>
              <a:buClr>
                <a:schemeClr val="accent2"/>
              </a:buClr>
              <a:buFont typeface="Wingdings" panose="05000000000000000000" pitchFamily="2" charset="2"/>
              <a:buChar char="o"/>
            </a:pPr>
            <a:r>
              <a:rPr lang="zh-CN" altLang="en-US" sz="2800" dirty="0">
                <a:latin typeface="Times New Roman" panose="02020603050405020304" pitchFamily="18" charset="0"/>
              </a:rPr>
              <a:t>机器思维：对通过感知得来的外部信息及机器内部的各种工作信息进行有目的的处理。</a:t>
            </a:r>
          </a:p>
        </p:txBody>
      </p:sp>
      <p:sp>
        <p:nvSpPr>
          <p:cNvPr id="7" name="Rectangle 4"/>
          <p:cNvSpPr txBox="1">
            <a:spLocks noChangeArrowheads="1"/>
          </p:cNvSpPr>
          <p:nvPr/>
        </p:nvSpPr>
        <p:spPr>
          <a:xfrm>
            <a:off x="152400" y="152400"/>
            <a:ext cx="9144000" cy="765175"/>
          </a:xfrm>
          <a:prstGeom prst="rect">
            <a:avLst/>
          </a:prstGeom>
        </p:spPr>
        <p:txBody>
          <a:bodyPr/>
          <a:lstStyle>
            <a:lvl1pPr algn="l" defTabSz="650230" rtl="0" eaLnBrk="1" latinLnBrk="0" hangingPunct="1">
              <a:lnSpc>
                <a:spcPct val="90000"/>
              </a:lnSpc>
              <a:spcBef>
                <a:spcPct val="0"/>
              </a:spcBef>
              <a:buNone/>
              <a:defRPr sz="3129" kern="1200">
                <a:solidFill>
                  <a:schemeClr val="tx1"/>
                </a:solidFill>
                <a:latin typeface="+mj-lt"/>
                <a:ea typeface="+mj-ea"/>
                <a:cs typeface="+mj-cs"/>
              </a:defRPr>
            </a:lvl1pPr>
          </a:lstStyle>
          <a:p>
            <a:pPr fontAlgn="auto">
              <a:spcAft>
                <a:spcPts val="0"/>
              </a:spcAft>
            </a:pPr>
            <a:r>
              <a:rPr lang="en-US" altLang="zh-CN" sz="3200" dirty="0" smtClean="0">
                <a:latin typeface="Times New Roman" panose="02020603050405020304" pitchFamily="18" charset="0"/>
                <a:ea typeface="黑体" panose="02010609060101010101" pitchFamily="49" charset="-122"/>
              </a:rPr>
              <a:t>1.3  </a:t>
            </a:r>
            <a:r>
              <a:rPr lang="zh-CN" altLang="en-US" sz="3200" dirty="0" smtClean="0">
                <a:latin typeface="Times New Roman" panose="02020603050405020304" pitchFamily="18" charset="0"/>
                <a:ea typeface="黑体" panose="02010609060101010101" pitchFamily="49" charset="-122"/>
              </a:rPr>
              <a:t>人工智能研究的基本内容</a:t>
            </a:r>
          </a:p>
        </p:txBody>
      </p:sp>
    </p:spTree>
    <p:custDataLst>
      <p:tags r:id="rId1"/>
    </p:custDataLst>
    <p:extLst>
      <p:ext uri="{BB962C8B-B14F-4D97-AF65-F5344CB8AC3E}">
        <p14:creationId xmlns:p14="http://schemas.microsoft.com/office/powerpoint/2010/main" val="2521277986"/>
      </p:ext>
    </p:extLst>
  </p:cSld>
  <p:clrMapOvr>
    <a:masterClrMapping/>
  </p:clrMapOvr>
  <mc:AlternateContent xmlns:mc="http://schemas.openxmlformats.org/markup-compatibility/2006" xmlns:p14="http://schemas.microsoft.com/office/powerpoint/2010/main">
    <mc:Choice Requires="p14">
      <p:transition spd="slow" p14:dur="1500" advClick="0" advTm="54230">
        <p:random/>
      </p:transition>
    </mc:Choice>
    <mc:Fallback xmlns="">
      <p:transition spd="slow" advClick="0" advTm="5423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txBox="1">
            <a:spLocks noChangeArrowheads="1"/>
          </p:cNvSpPr>
          <p:nvPr/>
        </p:nvSpPr>
        <p:spPr>
          <a:xfrm>
            <a:off x="0" y="0"/>
            <a:ext cx="9144000" cy="765175"/>
          </a:xfrm>
          <a:prstGeom prst="rect">
            <a:avLst/>
          </a:prstGeom>
        </p:spPr>
        <p:txBody>
          <a:bodyPr/>
          <a:lstStyle>
            <a:lvl1pPr algn="l" defTabSz="650230" rtl="0" eaLnBrk="1" latinLnBrk="0" hangingPunct="1">
              <a:lnSpc>
                <a:spcPct val="90000"/>
              </a:lnSpc>
              <a:spcBef>
                <a:spcPct val="0"/>
              </a:spcBef>
              <a:buNone/>
              <a:defRPr sz="3129" kern="1200">
                <a:solidFill>
                  <a:schemeClr val="tx1"/>
                </a:solidFill>
                <a:latin typeface="+mj-lt"/>
                <a:ea typeface="+mj-ea"/>
                <a:cs typeface="+mj-cs"/>
              </a:defRPr>
            </a:lvl1pPr>
          </a:lstStyle>
          <a:p>
            <a:pPr fontAlgn="auto">
              <a:spcAft>
                <a:spcPts val="0"/>
              </a:spcAft>
            </a:pPr>
            <a:r>
              <a:rPr lang="en-US" altLang="zh-CN" sz="3200" dirty="0" smtClean="0">
                <a:latin typeface="Times New Roman" panose="02020603050405020304" pitchFamily="18" charset="0"/>
                <a:ea typeface="黑体" panose="02010609060101010101" pitchFamily="49" charset="-122"/>
              </a:rPr>
              <a:t>1.3  </a:t>
            </a:r>
            <a:r>
              <a:rPr lang="zh-CN" altLang="en-US" sz="3200" dirty="0" smtClean="0">
                <a:latin typeface="Times New Roman" panose="02020603050405020304" pitchFamily="18" charset="0"/>
                <a:ea typeface="黑体" panose="02010609060101010101" pitchFamily="49" charset="-122"/>
              </a:rPr>
              <a:t>人工智能研究的基本内容</a:t>
            </a:r>
          </a:p>
        </p:txBody>
      </p:sp>
      <p:sp>
        <p:nvSpPr>
          <p:cNvPr id="7" name="Rectangle 3"/>
          <p:cNvSpPr txBox="1">
            <a:spLocks noChangeArrowheads="1"/>
          </p:cNvSpPr>
          <p:nvPr/>
        </p:nvSpPr>
        <p:spPr>
          <a:xfrm>
            <a:off x="351086" y="766341"/>
            <a:ext cx="8642350" cy="2139950"/>
          </a:xfrm>
          <a:prstGeom prst="rect">
            <a:avLst/>
          </a:prstGeom>
        </p:spPr>
        <p:txBody>
          <a:bodyPr/>
          <a:lstStyle>
            <a:lvl1pPr marL="162557" indent="-162557" algn="l" defTabSz="650230" rtl="0" eaLnBrk="1" latinLnBrk="0" hangingPunct="1">
              <a:lnSpc>
                <a:spcPct val="90000"/>
              </a:lnSpc>
              <a:spcBef>
                <a:spcPts val="711"/>
              </a:spcBef>
              <a:buFont typeface="Arial" panose="020B0604020202020204" pitchFamily="34" charset="0"/>
              <a:buChar char="•"/>
              <a:defRPr sz="1991" kern="1200">
                <a:solidFill>
                  <a:schemeClr val="tx1"/>
                </a:solidFill>
                <a:latin typeface="+mn-lt"/>
                <a:ea typeface="+mn-ea"/>
                <a:cs typeface="+mn-cs"/>
              </a:defRPr>
            </a:lvl1pPr>
            <a:lvl2pPr marL="487672" indent="-162557" algn="l" defTabSz="650230" rtl="0" eaLnBrk="1" latinLnBrk="0" hangingPunct="1">
              <a:lnSpc>
                <a:spcPct val="90000"/>
              </a:lnSpc>
              <a:spcBef>
                <a:spcPts val="356"/>
              </a:spcBef>
              <a:buFont typeface="Arial" panose="020B0604020202020204" pitchFamily="34" charset="0"/>
              <a:buChar char="•"/>
              <a:defRPr sz="1707" kern="1200">
                <a:solidFill>
                  <a:schemeClr val="tx1"/>
                </a:solidFill>
                <a:latin typeface="+mn-lt"/>
                <a:ea typeface="+mn-ea"/>
                <a:cs typeface="+mn-cs"/>
              </a:defRPr>
            </a:lvl2pPr>
            <a:lvl3pPr marL="812787" indent="-162557" algn="l" defTabSz="650230" rtl="0" eaLnBrk="1" latinLnBrk="0" hangingPunct="1">
              <a:lnSpc>
                <a:spcPct val="90000"/>
              </a:lnSpc>
              <a:spcBef>
                <a:spcPts val="356"/>
              </a:spcBef>
              <a:buFont typeface="Arial" panose="020B0604020202020204" pitchFamily="34" charset="0"/>
              <a:buChar char="•"/>
              <a:defRPr sz="1422" kern="1200">
                <a:solidFill>
                  <a:schemeClr val="tx1"/>
                </a:solidFill>
                <a:latin typeface="+mn-lt"/>
                <a:ea typeface="+mn-ea"/>
                <a:cs typeface="+mn-cs"/>
              </a:defRPr>
            </a:lvl3pPr>
            <a:lvl4pPr marL="113790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4pPr>
            <a:lvl5pPr marL="146301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5pPr>
            <a:lvl6pPr marL="178813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6pPr>
            <a:lvl7pPr marL="211324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7pPr>
            <a:lvl8pPr marL="243836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8pPr>
            <a:lvl9pPr marL="276347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9pPr>
          </a:lstStyle>
          <a:p>
            <a:pPr fontAlgn="auto">
              <a:lnSpc>
                <a:spcPct val="110000"/>
              </a:lnSpc>
              <a:spcAft>
                <a:spcPts val="0"/>
              </a:spcAft>
              <a:buFont typeface="Wingdings" panose="05000000000000000000" pitchFamily="2" charset="2"/>
              <a:buNone/>
            </a:pPr>
            <a:r>
              <a:rPr lang="en-US" altLang="zh-CN" sz="2400" dirty="0" smtClean="0">
                <a:latin typeface="Times New Roman" panose="02020603050405020304" pitchFamily="18" charset="0"/>
              </a:rPr>
              <a:t>4. </a:t>
            </a:r>
            <a:r>
              <a:rPr lang="zh-CN" altLang="en-US" sz="2400" b="1" dirty="0" smtClean="0">
                <a:latin typeface="Times New Roman" panose="02020603050405020304" pitchFamily="18" charset="0"/>
              </a:rPr>
              <a:t>机器学习</a:t>
            </a:r>
            <a:r>
              <a:rPr lang="zh-CN" altLang="en-US" sz="2400" dirty="0" smtClean="0">
                <a:latin typeface="Times New Roman" panose="02020603050405020304" pitchFamily="18" charset="0"/>
              </a:rPr>
              <a:t> </a:t>
            </a:r>
          </a:p>
          <a:p>
            <a:pPr marL="469900" indent="-469900">
              <a:lnSpc>
                <a:spcPct val="120000"/>
              </a:lnSpc>
              <a:spcBef>
                <a:spcPct val="40000"/>
              </a:spcBef>
              <a:buClr>
                <a:schemeClr val="accent2"/>
              </a:buClr>
              <a:buFont typeface="Wingdings" panose="05000000000000000000" pitchFamily="2" charset="2"/>
              <a:buChar char="o"/>
            </a:pPr>
            <a:r>
              <a:rPr lang="zh-CN" altLang="en-US" sz="2400" dirty="0">
                <a:latin typeface="Times New Roman" panose="02020603050405020304" pitchFamily="18" charset="0"/>
                <a:ea typeface="宋体" panose="02010600030101010101" pitchFamily="2" charset="-122"/>
              </a:rPr>
              <a:t>机器学习（</a:t>
            </a:r>
            <a:r>
              <a:rPr lang="en-US" altLang="zh-CN" sz="2400" dirty="0">
                <a:latin typeface="Times New Roman" panose="02020603050405020304" pitchFamily="18" charset="0"/>
                <a:ea typeface="宋体" panose="02010600030101010101" pitchFamily="2" charset="-122"/>
              </a:rPr>
              <a:t>machine learning</a:t>
            </a:r>
            <a:r>
              <a:rPr lang="zh-CN" altLang="en-US" sz="2400" dirty="0">
                <a:latin typeface="Times New Roman" panose="02020603050405020304" pitchFamily="18" charset="0"/>
                <a:ea typeface="宋体" panose="02010600030101010101" pitchFamily="2" charset="-122"/>
              </a:rPr>
              <a:t>）：研究如何使计算机具有类似于人的学习能力，使它能</a:t>
            </a:r>
            <a:r>
              <a:rPr lang="zh-CN" altLang="en-US" sz="2400" b="1" dirty="0">
                <a:solidFill>
                  <a:srgbClr val="0000FF"/>
                </a:solidFill>
                <a:latin typeface="Times New Roman" panose="02020603050405020304" pitchFamily="18" charset="0"/>
                <a:ea typeface="宋体" panose="02010600030101010101" pitchFamily="2" charset="-122"/>
              </a:rPr>
              <a:t>通过学习自动地获取知识</a:t>
            </a:r>
            <a:r>
              <a:rPr lang="zh-CN" altLang="en-US" sz="2400" dirty="0">
                <a:latin typeface="Times New Roman" panose="02020603050405020304" pitchFamily="18" charset="0"/>
                <a:ea typeface="宋体" panose="02010600030101010101" pitchFamily="2" charset="-122"/>
              </a:rPr>
              <a:t>。</a:t>
            </a:r>
          </a:p>
          <a:p>
            <a:pPr marL="469900" indent="-469900">
              <a:lnSpc>
                <a:spcPct val="120000"/>
              </a:lnSpc>
              <a:spcBef>
                <a:spcPct val="40000"/>
              </a:spcBef>
              <a:buClr>
                <a:schemeClr val="accent2"/>
              </a:buClr>
              <a:buFont typeface="Wingdings" panose="05000000000000000000" pitchFamily="2" charset="2"/>
              <a:buChar char="o"/>
            </a:pPr>
            <a:r>
              <a:rPr lang="zh-CN" altLang="en-US" sz="2400" dirty="0">
                <a:latin typeface="Times New Roman" panose="02020603050405020304" pitchFamily="18" charset="0"/>
                <a:ea typeface="宋体" panose="02010600030101010101" pitchFamily="2" charset="-122"/>
              </a:rPr>
              <a:t> </a:t>
            </a:r>
            <a:r>
              <a:rPr lang="en-US" altLang="zh-CN" sz="2400" dirty="0">
                <a:latin typeface="Times New Roman" panose="02020603050405020304" pitchFamily="18" charset="0"/>
                <a:ea typeface="宋体" panose="02010600030101010101" pitchFamily="2" charset="-122"/>
              </a:rPr>
              <a:t>1957</a:t>
            </a:r>
            <a:r>
              <a:rPr lang="zh-CN" altLang="en-US" sz="2400" dirty="0">
                <a:latin typeface="Times New Roman" panose="02020603050405020304" pitchFamily="18" charset="0"/>
                <a:ea typeface="宋体" panose="02010600030101010101" pitchFamily="2" charset="-122"/>
              </a:rPr>
              <a:t>年，</a:t>
            </a:r>
            <a:r>
              <a:rPr lang="en-US" altLang="zh-CN" sz="2400" dirty="0">
                <a:latin typeface="Times New Roman" panose="02020603050405020304" pitchFamily="18" charset="0"/>
                <a:ea typeface="宋体" panose="02010600030101010101" pitchFamily="2" charset="-122"/>
              </a:rPr>
              <a:t>Rosenblatt</a:t>
            </a:r>
            <a:r>
              <a:rPr lang="zh-CN" altLang="en-US" sz="2400" dirty="0">
                <a:latin typeface="Times New Roman" panose="02020603050405020304" pitchFamily="18" charset="0"/>
                <a:ea typeface="宋体" panose="02010600030101010101" pitchFamily="2" charset="-122"/>
              </a:rPr>
              <a:t>研制成功了感知机。</a:t>
            </a:r>
          </a:p>
        </p:txBody>
      </p:sp>
      <p:sp>
        <p:nvSpPr>
          <p:cNvPr id="8" name="Rectangle 5"/>
          <p:cNvSpPr>
            <a:spLocks noChangeArrowheads="1"/>
          </p:cNvSpPr>
          <p:nvPr/>
        </p:nvSpPr>
        <p:spPr bwMode="auto">
          <a:xfrm>
            <a:off x="351086" y="3219822"/>
            <a:ext cx="8489950" cy="213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lnSpc>
                <a:spcPct val="120000"/>
              </a:lnSpc>
              <a:spcBef>
                <a:spcPct val="40000"/>
              </a:spcBef>
              <a:buClr>
                <a:schemeClr val="accent2"/>
              </a:buClr>
              <a:buFont typeface="Wingdings" panose="05000000000000000000" pitchFamily="2" charset="2"/>
              <a:buNone/>
            </a:pPr>
            <a:r>
              <a:rPr lang="en-US" altLang="zh-CN" sz="2400" dirty="0">
                <a:latin typeface="Times New Roman" panose="02020603050405020304" pitchFamily="18" charset="0"/>
              </a:rPr>
              <a:t>5. </a:t>
            </a:r>
            <a:r>
              <a:rPr lang="zh-CN" altLang="en-US" sz="2400" b="1" dirty="0">
                <a:latin typeface="Times New Roman" panose="02020603050405020304" pitchFamily="18" charset="0"/>
              </a:rPr>
              <a:t>机器行为 </a:t>
            </a:r>
          </a:p>
          <a:p>
            <a:pPr eaLnBrk="1" hangingPunct="1">
              <a:lnSpc>
                <a:spcPct val="120000"/>
              </a:lnSpc>
              <a:spcBef>
                <a:spcPct val="40000"/>
              </a:spcBef>
              <a:buClr>
                <a:schemeClr val="accent2"/>
              </a:buClr>
              <a:buFont typeface="Wingdings" panose="05000000000000000000" pitchFamily="2" charset="2"/>
              <a:buChar char="o"/>
            </a:pPr>
            <a:r>
              <a:rPr lang="zh-CN" altLang="en-US" sz="2400" dirty="0">
                <a:latin typeface="Times New Roman" panose="02020603050405020304" pitchFamily="18" charset="0"/>
              </a:rPr>
              <a:t>机器行为：计算机的表达能力，即“说”、“写”、“画”等能力。</a:t>
            </a:r>
          </a:p>
        </p:txBody>
      </p:sp>
    </p:spTree>
    <p:custDataLst>
      <p:tags r:id="rId1"/>
    </p:custDataLst>
    <p:extLst>
      <p:ext uri="{BB962C8B-B14F-4D97-AF65-F5344CB8AC3E}">
        <p14:creationId xmlns:p14="http://schemas.microsoft.com/office/powerpoint/2010/main" val="2069386277"/>
      </p:ext>
    </p:extLst>
  </p:cSld>
  <p:clrMapOvr>
    <a:masterClrMapping/>
  </p:clrMapOvr>
  <mc:AlternateContent xmlns:mc="http://schemas.openxmlformats.org/markup-compatibility/2006" xmlns:p14="http://schemas.microsoft.com/office/powerpoint/2010/main">
    <mc:Choice Requires="p14">
      <p:transition spd="slow" p14:dur="1500" advClick="0" advTm="71722">
        <p:random/>
      </p:transition>
    </mc:Choice>
    <mc:Fallback xmlns="">
      <p:transition spd="slow" advClick="0" advTm="71722">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08520" y="-127956"/>
            <a:ext cx="9144000" cy="765175"/>
          </a:xfrm>
          <a:prstGeom prst="rect">
            <a:avLst/>
          </a:prstGeom>
          <a:noFill/>
          <a:ln>
            <a:noFill/>
          </a:ln>
        </p:spPr>
        <p:txBody>
          <a:bodyPr anchor="b"/>
          <a:lstStyle>
            <a:lvl1pPr indent="176213"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3600" dirty="0">
                <a:latin typeface="Times New Roman" panose="02020603050405020304" pitchFamily="18" charset="0"/>
                <a:ea typeface="黑体" panose="02010609060101010101" pitchFamily="49" charset="-122"/>
              </a:rPr>
              <a:t>1.4  </a:t>
            </a:r>
            <a:r>
              <a:rPr lang="zh-CN" altLang="en-US" sz="3600" dirty="0">
                <a:latin typeface="Times New Roman" panose="02020603050405020304" pitchFamily="18" charset="0"/>
                <a:ea typeface="黑体" panose="02010609060101010101" pitchFamily="49" charset="-122"/>
              </a:rPr>
              <a:t>人工智能的主要研究领域</a:t>
            </a:r>
          </a:p>
        </p:txBody>
      </p:sp>
      <p:sp>
        <p:nvSpPr>
          <p:cNvPr id="3" name="Rectangle 3"/>
          <p:cNvSpPr>
            <a:spLocks noChangeArrowheads="1"/>
          </p:cNvSpPr>
          <p:nvPr/>
        </p:nvSpPr>
        <p:spPr bwMode="auto">
          <a:xfrm>
            <a:off x="304800" y="698021"/>
            <a:ext cx="8642350"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lnSpc>
                <a:spcPct val="120000"/>
              </a:lnSpc>
              <a:spcBef>
                <a:spcPct val="40000"/>
              </a:spcBef>
              <a:buClr>
                <a:schemeClr val="accent2"/>
              </a:buClr>
              <a:buFont typeface="Wingdings" panose="05000000000000000000" pitchFamily="2" charset="2"/>
              <a:buNone/>
            </a:pPr>
            <a:r>
              <a:rPr lang="en-US" altLang="zh-CN" sz="2800" b="1" dirty="0">
                <a:latin typeface="Times New Roman" panose="02020603050405020304" pitchFamily="18" charset="0"/>
              </a:rPr>
              <a:t>1. </a:t>
            </a:r>
            <a:r>
              <a:rPr lang="zh-CN" altLang="en-US" sz="2800" b="1" dirty="0">
                <a:latin typeface="Times New Roman" panose="02020603050405020304" pitchFamily="18" charset="0"/>
              </a:rPr>
              <a:t>自动定理证明</a:t>
            </a:r>
          </a:p>
          <a:p>
            <a:pPr eaLnBrk="1" hangingPunct="1">
              <a:lnSpc>
                <a:spcPct val="120000"/>
              </a:lnSpc>
              <a:spcBef>
                <a:spcPct val="40000"/>
              </a:spcBef>
              <a:buClr>
                <a:schemeClr val="accent2"/>
              </a:buClr>
              <a:buFont typeface="Wingdings" panose="05000000000000000000" pitchFamily="2" charset="2"/>
              <a:buNone/>
            </a:pPr>
            <a:endParaRPr lang="zh-CN" altLang="en-US" sz="2600" dirty="0">
              <a:latin typeface="Times New Roman" panose="02020603050405020304" pitchFamily="18" charset="0"/>
            </a:endParaRPr>
          </a:p>
          <a:p>
            <a:pPr eaLnBrk="1" hangingPunct="1">
              <a:lnSpc>
                <a:spcPct val="120000"/>
              </a:lnSpc>
              <a:spcBef>
                <a:spcPct val="40000"/>
              </a:spcBef>
              <a:buClr>
                <a:schemeClr val="accent2"/>
              </a:buClr>
              <a:buFont typeface="Wingdings" panose="05000000000000000000" pitchFamily="2" charset="2"/>
              <a:buNone/>
            </a:pPr>
            <a:r>
              <a:rPr lang="zh-CN" altLang="en-US" sz="2600" dirty="0">
                <a:latin typeface="Times New Roman" panose="02020603050405020304" pitchFamily="18" charset="0"/>
              </a:rPr>
              <a:t> </a:t>
            </a:r>
            <a:r>
              <a:rPr lang="zh-CN" altLang="en-US" sz="2800" dirty="0">
                <a:latin typeface="Times New Roman" panose="02020603050405020304" pitchFamily="18" charset="0"/>
              </a:rPr>
              <a:t> </a:t>
            </a:r>
          </a:p>
        </p:txBody>
      </p:sp>
      <p:sp>
        <p:nvSpPr>
          <p:cNvPr id="4" name="Rectangle 5"/>
          <p:cNvSpPr>
            <a:spLocks noChangeArrowheads="1"/>
          </p:cNvSpPr>
          <p:nvPr/>
        </p:nvSpPr>
        <p:spPr bwMode="auto">
          <a:xfrm>
            <a:off x="304800" y="1394781"/>
            <a:ext cx="8588375" cy="3748719"/>
          </a:xfrm>
          <a:prstGeom prst="rect">
            <a:avLst/>
          </a:prstGeom>
          <a:noFill/>
          <a:ln w="9525">
            <a:noFill/>
            <a:miter lim="800000"/>
            <a:headEnd/>
            <a:tailEnd/>
          </a:ln>
        </p:spPr>
        <p:txBody>
          <a:bodyPr wrap="square">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algn="just" eaLnBrk="1" hangingPunct="1">
              <a:lnSpc>
                <a:spcPct val="120000"/>
              </a:lnSpc>
              <a:spcBef>
                <a:spcPct val="50000"/>
              </a:spcBef>
              <a:buClr>
                <a:schemeClr val="accent2"/>
              </a:buClr>
              <a:buFont typeface="Wingdings" panose="05000000000000000000" pitchFamily="2" charset="2"/>
              <a:buChar char="o"/>
            </a:pPr>
            <a:r>
              <a:rPr lang="en-US" altLang="zh-CN" sz="2400" dirty="0">
                <a:latin typeface="Times New Roman" panose="02020603050405020304" pitchFamily="18" charset="0"/>
              </a:rPr>
              <a:t> </a:t>
            </a:r>
            <a:r>
              <a:rPr lang="zh-CN" altLang="en-US" sz="2400" dirty="0">
                <a:latin typeface="Times New Roman" panose="02020603050405020304" pitchFamily="18" charset="0"/>
              </a:rPr>
              <a:t>定理证明的实质是证明由前提 </a:t>
            </a:r>
            <a:r>
              <a:rPr lang="en-US" altLang="zh-CN" sz="2400" i="1" dirty="0">
                <a:latin typeface="Times New Roman" panose="02020603050405020304" pitchFamily="18" charset="0"/>
              </a:rPr>
              <a:t>P</a:t>
            </a:r>
            <a:r>
              <a:rPr lang="en-US" altLang="zh-CN" sz="2400" dirty="0">
                <a:latin typeface="Times New Roman" panose="02020603050405020304" pitchFamily="18" charset="0"/>
              </a:rPr>
              <a:t> </a:t>
            </a:r>
            <a:r>
              <a:rPr lang="zh-CN" altLang="en-US" sz="2400" dirty="0">
                <a:latin typeface="Times New Roman" panose="02020603050405020304" pitchFamily="18" charset="0"/>
              </a:rPr>
              <a:t>得到结论 </a:t>
            </a:r>
            <a:r>
              <a:rPr lang="en-US" altLang="zh-CN" sz="2400" i="1" dirty="0">
                <a:latin typeface="Times New Roman" panose="02020603050405020304" pitchFamily="18" charset="0"/>
              </a:rPr>
              <a:t>Q </a:t>
            </a:r>
            <a:r>
              <a:rPr lang="zh-CN" altLang="en-US" sz="2400" dirty="0">
                <a:latin typeface="Times New Roman" panose="02020603050405020304" pitchFamily="18" charset="0"/>
              </a:rPr>
              <a:t>的永真性。</a:t>
            </a:r>
          </a:p>
          <a:p>
            <a:pPr algn="just" eaLnBrk="1" hangingPunct="1">
              <a:lnSpc>
                <a:spcPct val="120000"/>
              </a:lnSpc>
              <a:spcBef>
                <a:spcPct val="50000"/>
              </a:spcBef>
              <a:buClr>
                <a:schemeClr val="accent2"/>
              </a:buClr>
              <a:buFont typeface="Wingdings" panose="05000000000000000000" pitchFamily="2" charset="2"/>
              <a:buChar char="o"/>
            </a:pPr>
            <a:r>
              <a:rPr lang="zh-CN" altLang="en-US" sz="2400" dirty="0">
                <a:latin typeface="Times New Roman" panose="02020603050405020304" pitchFamily="18" charset="0"/>
              </a:rPr>
              <a:t> </a:t>
            </a:r>
            <a:r>
              <a:rPr lang="en-US" altLang="zh-CN" sz="2400" dirty="0">
                <a:solidFill>
                  <a:srgbClr val="000000"/>
                </a:solidFill>
                <a:latin typeface="Times New Roman" panose="02020603050405020304" pitchFamily="18" charset="0"/>
              </a:rPr>
              <a:t>1958</a:t>
            </a:r>
            <a:r>
              <a:rPr lang="zh-CN" altLang="en-US" sz="2400" dirty="0">
                <a:solidFill>
                  <a:srgbClr val="000000"/>
                </a:solidFill>
                <a:latin typeface="Times New Roman" panose="02020603050405020304" pitchFamily="18" charset="0"/>
              </a:rPr>
              <a:t>年，王浩证明了有关命题演算的全部定理（</a:t>
            </a:r>
            <a:r>
              <a:rPr lang="en-US" altLang="zh-CN" sz="2400" dirty="0">
                <a:solidFill>
                  <a:srgbClr val="000000"/>
                </a:solidFill>
                <a:latin typeface="Times New Roman" panose="02020603050405020304" pitchFamily="18" charset="0"/>
              </a:rPr>
              <a:t>220</a:t>
            </a:r>
            <a:r>
              <a:rPr lang="zh-CN" altLang="en-US" sz="2400" dirty="0">
                <a:solidFill>
                  <a:srgbClr val="000000"/>
                </a:solidFill>
                <a:latin typeface="Times New Roman" panose="02020603050405020304" pitchFamily="18" charset="0"/>
              </a:rPr>
              <a:t>条）、谓词演算中</a:t>
            </a:r>
            <a:r>
              <a:rPr lang="en-US" altLang="zh-CN" sz="2400" dirty="0">
                <a:solidFill>
                  <a:srgbClr val="000000"/>
                </a:solidFill>
                <a:latin typeface="Times New Roman" panose="02020603050405020304" pitchFamily="18" charset="0"/>
              </a:rPr>
              <a:t>150</a:t>
            </a:r>
            <a:r>
              <a:rPr lang="zh-CN" altLang="en-US" sz="2400" dirty="0">
                <a:solidFill>
                  <a:srgbClr val="000000"/>
                </a:solidFill>
                <a:latin typeface="Times New Roman" panose="02020603050405020304" pitchFamily="18" charset="0"/>
              </a:rPr>
              <a:t>条定理的</a:t>
            </a:r>
            <a:r>
              <a:rPr lang="en-US" altLang="zh-CN" sz="2400" dirty="0">
                <a:solidFill>
                  <a:srgbClr val="000000"/>
                </a:solidFill>
                <a:latin typeface="Times New Roman" panose="02020603050405020304" pitchFamily="18" charset="0"/>
              </a:rPr>
              <a:t>85%</a:t>
            </a:r>
            <a:r>
              <a:rPr lang="zh-CN" altLang="en-US" sz="2400" dirty="0">
                <a:solidFill>
                  <a:srgbClr val="000000"/>
                </a:solidFill>
                <a:latin typeface="Times New Roman" panose="02020603050405020304" pitchFamily="18" charset="0"/>
              </a:rPr>
              <a:t>。</a:t>
            </a:r>
            <a:r>
              <a:rPr lang="zh-CN" altLang="en-US" sz="2400" dirty="0">
                <a:latin typeface="Times New Roman" panose="02020603050405020304" pitchFamily="18" charset="0"/>
              </a:rPr>
              <a:t> </a:t>
            </a:r>
          </a:p>
          <a:p>
            <a:pPr algn="just" eaLnBrk="1" hangingPunct="1">
              <a:lnSpc>
                <a:spcPct val="120000"/>
              </a:lnSpc>
              <a:spcBef>
                <a:spcPct val="50000"/>
              </a:spcBef>
              <a:buClr>
                <a:schemeClr val="accent2"/>
              </a:buClr>
              <a:buFont typeface="Wingdings" panose="05000000000000000000" pitchFamily="2" charset="2"/>
              <a:buChar char="o"/>
            </a:pPr>
            <a:r>
              <a:rPr lang="zh-CN" altLang="en-US" sz="2400" dirty="0">
                <a:solidFill>
                  <a:srgbClr val="000000"/>
                </a:solidFill>
                <a:latin typeface="Times New Roman" panose="02020603050405020304" pitchFamily="18" charset="0"/>
              </a:rPr>
              <a:t> </a:t>
            </a:r>
            <a:r>
              <a:rPr lang="en-US" altLang="zh-CN" sz="2400" dirty="0">
                <a:solidFill>
                  <a:srgbClr val="000000"/>
                </a:solidFill>
                <a:latin typeface="Times New Roman" panose="02020603050405020304" pitchFamily="18" charset="0"/>
              </a:rPr>
              <a:t>1965</a:t>
            </a:r>
            <a:r>
              <a:rPr lang="zh-CN" altLang="en-US" sz="2400" dirty="0">
                <a:solidFill>
                  <a:srgbClr val="000000"/>
                </a:solidFill>
                <a:latin typeface="Times New Roman" panose="02020603050405020304" pitchFamily="18" charset="0"/>
              </a:rPr>
              <a:t>年鲁宾逊（</a:t>
            </a:r>
            <a:r>
              <a:rPr lang="en-US" altLang="zh-CN" sz="2400" dirty="0">
                <a:solidFill>
                  <a:srgbClr val="000000"/>
                </a:solidFill>
                <a:latin typeface="Times New Roman" panose="02020603050405020304" pitchFamily="18" charset="0"/>
              </a:rPr>
              <a:t>Robinson</a:t>
            </a:r>
            <a:r>
              <a:rPr lang="zh-CN" altLang="en-US" sz="2400" dirty="0">
                <a:solidFill>
                  <a:srgbClr val="000000"/>
                </a:solidFill>
                <a:latin typeface="Times New Roman" panose="02020603050405020304" pitchFamily="18" charset="0"/>
              </a:rPr>
              <a:t>）提出了归结原理，</a:t>
            </a:r>
            <a:r>
              <a:rPr lang="zh-CN" altLang="en-US" sz="2400" dirty="0" smtClean="0">
                <a:solidFill>
                  <a:srgbClr val="000000"/>
                </a:solidFill>
                <a:latin typeface="Times New Roman" panose="02020603050405020304" pitchFamily="18" charset="0"/>
              </a:rPr>
              <a:t>使定理证明得以在机器上实现。</a:t>
            </a:r>
            <a:endParaRPr lang="zh-CN" altLang="en-US" sz="2400" dirty="0">
              <a:solidFill>
                <a:srgbClr val="000000"/>
              </a:solidFill>
              <a:latin typeface="Times New Roman" panose="02020603050405020304" pitchFamily="18" charset="0"/>
            </a:endParaRPr>
          </a:p>
          <a:p>
            <a:pPr algn="just" eaLnBrk="1" hangingPunct="1">
              <a:lnSpc>
                <a:spcPct val="120000"/>
              </a:lnSpc>
              <a:spcBef>
                <a:spcPct val="50000"/>
              </a:spcBef>
              <a:buClr>
                <a:schemeClr val="accent2"/>
              </a:buClr>
              <a:buFont typeface="Wingdings" panose="05000000000000000000" pitchFamily="2" charset="2"/>
              <a:buChar char="o"/>
            </a:pPr>
            <a:r>
              <a:rPr lang="zh-CN" altLang="en-US" sz="2400" dirty="0">
                <a:solidFill>
                  <a:srgbClr val="000000"/>
                </a:solidFill>
                <a:latin typeface="Times New Roman" panose="02020603050405020304" pitchFamily="18" charset="0"/>
              </a:rPr>
              <a:t> 我国著名数学家、中国科学院吴文俊院士把几何代数化，建立了一套机器证明方法，被称为“吴方法”。</a:t>
            </a:r>
          </a:p>
        </p:txBody>
      </p:sp>
    </p:spTree>
    <p:extLst>
      <p:ext uri="{BB962C8B-B14F-4D97-AF65-F5344CB8AC3E}">
        <p14:creationId xmlns:p14="http://schemas.microsoft.com/office/powerpoint/2010/main" val="961957286"/>
      </p:ext>
    </p:extLst>
  </p:cSld>
  <p:clrMapOvr>
    <a:masterClrMapping/>
  </p:clrMapOvr>
  <mc:AlternateContent xmlns:mc="http://schemas.openxmlformats.org/markup-compatibility/2006" xmlns:p14="http://schemas.microsoft.com/office/powerpoint/2010/main">
    <mc:Choice Requires="p14">
      <p:transition spd="slow" p14:dur="1500" advClick="0" advTm="68243">
        <p:random/>
      </p:transition>
    </mc:Choice>
    <mc:Fallback xmlns="">
      <p:transition spd="slow" advClick="0" advTm="68243">
        <p:random/>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08520" y="-127956"/>
            <a:ext cx="9144000" cy="765175"/>
          </a:xfrm>
          <a:prstGeom prst="rect">
            <a:avLst/>
          </a:prstGeom>
          <a:noFill/>
          <a:ln>
            <a:noFill/>
          </a:ln>
        </p:spPr>
        <p:txBody>
          <a:bodyPr anchor="b"/>
          <a:lstStyle>
            <a:lvl1pPr indent="176213"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3600" dirty="0">
                <a:latin typeface="Times New Roman" panose="02020603050405020304" pitchFamily="18" charset="0"/>
                <a:ea typeface="黑体" panose="02010609060101010101" pitchFamily="49" charset="-122"/>
              </a:rPr>
              <a:t>1.4  </a:t>
            </a:r>
            <a:r>
              <a:rPr lang="zh-CN" altLang="en-US" sz="3600" dirty="0">
                <a:latin typeface="Times New Roman" panose="02020603050405020304" pitchFamily="18" charset="0"/>
                <a:ea typeface="黑体" panose="02010609060101010101" pitchFamily="49" charset="-122"/>
              </a:rPr>
              <a:t>人工智能的主要研究领域</a:t>
            </a:r>
          </a:p>
        </p:txBody>
      </p:sp>
      <p:sp>
        <p:nvSpPr>
          <p:cNvPr id="5" name="Rectangle 10"/>
          <p:cNvSpPr>
            <a:spLocks noChangeArrowheads="1"/>
          </p:cNvSpPr>
          <p:nvPr/>
        </p:nvSpPr>
        <p:spPr bwMode="auto">
          <a:xfrm>
            <a:off x="173360" y="637219"/>
            <a:ext cx="8862120" cy="4228850"/>
          </a:xfrm>
          <a:prstGeom prst="rect">
            <a:avLst/>
          </a:prstGeom>
          <a:noFill/>
          <a:ln w="9525">
            <a:noFill/>
            <a:miter lim="800000"/>
            <a:headEnd/>
            <a:tailEnd/>
          </a:ln>
        </p:spPr>
        <p:txBody>
          <a:bodyPr wrap="square">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lnSpc>
                <a:spcPct val="120000"/>
              </a:lnSpc>
              <a:spcBef>
                <a:spcPct val="50000"/>
              </a:spcBef>
              <a:buClr>
                <a:schemeClr val="accent2"/>
              </a:buClr>
              <a:buFont typeface="Wingdings" panose="05000000000000000000" pitchFamily="2" charset="2"/>
              <a:buNone/>
            </a:pPr>
            <a:r>
              <a:rPr lang="en-US" altLang="zh-CN" sz="2400" b="1" dirty="0">
                <a:latin typeface="Times New Roman" panose="02020603050405020304" pitchFamily="18" charset="0"/>
              </a:rPr>
              <a:t> 2. </a:t>
            </a:r>
            <a:r>
              <a:rPr lang="zh-CN" altLang="en-US" sz="2400" b="1" dirty="0">
                <a:latin typeface="宋体" panose="02010600030101010101" pitchFamily="2" charset="-122"/>
              </a:rPr>
              <a:t>博弈</a:t>
            </a:r>
            <a:endParaRPr lang="zh-CN" altLang="en-US" sz="2400" dirty="0">
              <a:latin typeface="宋体" panose="02010600030101010101" pitchFamily="2" charset="-122"/>
            </a:endParaRPr>
          </a:p>
          <a:p>
            <a:pPr eaLnBrk="1" hangingPunct="1">
              <a:spcBef>
                <a:spcPct val="50000"/>
              </a:spcBef>
              <a:buClr>
                <a:schemeClr val="accent2"/>
              </a:buClr>
              <a:buFont typeface="Wingdings" panose="05000000000000000000" pitchFamily="2" charset="2"/>
              <a:buChar char="o"/>
            </a:pPr>
            <a:r>
              <a:rPr lang="zh-CN" altLang="en-US" sz="2400" dirty="0">
                <a:latin typeface="Times New Roman" panose="02020603050405020304" pitchFamily="18" charset="0"/>
              </a:rPr>
              <a:t> 下棋、打牌、战争等一类竞争性的智能</a:t>
            </a:r>
            <a:r>
              <a:rPr lang="zh-CN" altLang="en-US" sz="2400" dirty="0" smtClean="0">
                <a:latin typeface="Times New Roman" panose="02020603050405020304" pitchFamily="18" charset="0"/>
              </a:rPr>
              <a:t>活动称为博弈。</a:t>
            </a:r>
            <a:endParaRPr lang="zh-CN" altLang="en-US" sz="2400" dirty="0">
              <a:latin typeface="Times New Roman" panose="02020603050405020304" pitchFamily="18" charset="0"/>
            </a:endParaRPr>
          </a:p>
          <a:p>
            <a:pPr eaLnBrk="1" hangingPunct="1">
              <a:spcBef>
                <a:spcPct val="50000"/>
              </a:spcBef>
              <a:buClr>
                <a:schemeClr val="accent2"/>
              </a:buClr>
              <a:buFont typeface="Wingdings" panose="05000000000000000000" pitchFamily="2" charset="2"/>
              <a:buChar char="o"/>
            </a:pPr>
            <a:r>
              <a:rPr lang="zh-CN" altLang="en-US" sz="2400" dirty="0">
                <a:latin typeface="Times New Roman" panose="02020603050405020304" pitchFamily="18" charset="0"/>
              </a:rPr>
              <a:t> </a:t>
            </a:r>
            <a:r>
              <a:rPr lang="en-US" altLang="zh-CN" sz="2400" dirty="0">
                <a:latin typeface="Times New Roman" panose="02020603050405020304" pitchFamily="18" charset="0"/>
              </a:rPr>
              <a:t>1956</a:t>
            </a:r>
            <a:r>
              <a:rPr lang="zh-CN" altLang="en-US" sz="2400" dirty="0">
                <a:latin typeface="Times New Roman" panose="02020603050405020304" pitchFamily="18" charset="0"/>
              </a:rPr>
              <a:t>年，塞缪尔研制出跳棋程序。 </a:t>
            </a:r>
          </a:p>
          <a:p>
            <a:pPr eaLnBrk="1" hangingPunct="1">
              <a:spcBef>
                <a:spcPct val="50000"/>
              </a:spcBef>
              <a:buClr>
                <a:schemeClr val="accent2"/>
              </a:buClr>
              <a:buFont typeface="Wingdings" panose="05000000000000000000" pitchFamily="2" charset="2"/>
              <a:buChar char="o"/>
            </a:pPr>
            <a:r>
              <a:rPr lang="zh-CN" altLang="en-US" sz="2400" dirty="0">
                <a:latin typeface="Times New Roman" panose="02020603050405020304" pitchFamily="18" charset="0"/>
              </a:rPr>
              <a:t> </a:t>
            </a:r>
            <a:r>
              <a:rPr lang="en-US" altLang="zh-CN" sz="2400" dirty="0">
                <a:latin typeface="Times New Roman" panose="02020603050405020304" pitchFamily="18" charset="0"/>
              </a:rPr>
              <a:t>1991</a:t>
            </a:r>
            <a:r>
              <a:rPr lang="zh-CN" altLang="en-US" sz="2400" dirty="0">
                <a:latin typeface="Times New Roman" panose="02020603050405020304" pitchFamily="18" charset="0"/>
              </a:rPr>
              <a:t>年</a:t>
            </a:r>
            <a:r>
              <a:rPr lang="en-US" altLang="zh-CN" sz="2400" dirty="0">
                <a:latin typeface="Times New Roman" panose="02020603050405020304" pitchFamily="18" charset="0"/>
              </a:rPr>
              <a:t>8</a:t>
            </a:r>
            <a:r>
              <a:rPr lang="zh-CN" altLang="en-US" sz="2400" dirty="0">
                <a:latin typeface="Times New Roman" panose="02020603050405020304" pitchFamily="18" charset="0"/>
              </a:rPr>
              <a:t>月，</a:t>
            </a:r>
            <a:r>
              <a:rPr lang="en-US" altLang="zh-CN" sz="2400" dirty="0">
                <a:latin typeface="Times New Roman" panose="02020603050405020304" pitchFamily="18" charset="0"/>
              </a:rPr>
              <a:t>IBM</a:t>
            </a:r>
            <a:r>
              <a:rPr lang="zh-CN" altLang="en-US" sz="2400" dirty="0">
                <a:latin typeface="Times New Roman" panose="02020603050405020304" pitchFamily="18" charset="0"/>
              </a:rPr>
              <a:t>公司研制的</a:t>
            </a:r>
            <a:r>
              <a:rPr lang="en-US" altLang="zh-CN" sz="2400" dirty="0">
                <a:latin typeface="Times New Roman" panose="02020603050405020304" pitchFamily="18" charset="0"/>
              </a:rPr>
              <a:t>Deep Thought 2</a:t>
            </a:r>
            <a:r>
              <a:rPr lang="zh-CN" altLang="en-US" sz="2400" dirty="0">
                <a:latin typeface="Times New Roman" panose="02020603050405020304" pitchFamily="18" charset="0"/>
              </a:rPr>
              <a:t>计算机系统与澳大利亚象棋冠军约翰森（</a:t>
            </a:r>
            <a:r>
              <a:rPr lang="en-US" altLang="zh-CN" sz="2400" dirty="0" err="1">
                <a:latin typeface="Times New Roman" panose="02020603050405020304" pitchFamily="18" charset="0"/>
              </a:rPr>
              <a:t>D.Johansen</a:t>
            </a:r>
            <a:r>
              <a:rPr lang="zh-CN" altLang="en-US" sz="2400" dirty="0">
                <a:latin typeface="Times New Roman" panose="02020603050405020304" pitchFamily="18" charset="0"/>
              </a:rPr>
              <a:t>）举行了一场人机对抗赛，以</a:t>
            </a:r>
            <a:r>
              <a:rPr lang="en-US" altLang="zh-CN" sz="2400" dirty="0">
                <a:latin typeface="Times New Roman" panose="02020603050405020304" pitchFamily="18" charset="0"/>
              </a:rPr>
              <a:t>1</a:t>
            </a:r>
            <a:r>
              <a:rPr lang="zh-CN" altLang="en-US" sz="2400" dirty="0">
                <a:latin typeface="Times New Roman" panose="02020603050405020304" pitchFamily="18" charset="0"/>
              </a:rPr>
              <a:t>：</a:t>
            </a:r>
            <a:r>
              <a:rPr lang="en-US" altLang="zh-CN" sz="2400" dirty="0">
                <a:latin typeface="Times New Roman" panose="02020603050405020304" pitchFamily="18" charset="0"/>
              </a:rPr>
              <a:t>1</a:t>
            </a:r>
            <a:r>
              <a:rPr lang="zh-CN" altLang="en-US" sz="2400" dirty="0">
                <a:latin typeface="Times New Roman" panose="02020603050405020304" pitchFamily="18" charset="0"/>
              </a:rPr>
              <a:t>平局告终。</a:t>
            </a:r>
          </a:p>
          <a:p>
            <a:pPr eaLnBrk="1" hangingPunct="1">
              <a:spcBef>
                <a:spcPct val="50000"/>
              </a:spcBef>
              <a:buClr>
                <a:schemeClr val="accent2"/>
              </a:buClr>
              <a:buFont typeface="Wingdings" panose="05000000000000000000" pitchFamily="2" charset="2"/>
              <a:buChar char="o"/>
            </a:pPr>
            <a:r>
              <a:rPr lang="zh-CN" altLang="en-US" sz="2400" dirty="0">
                <a:latin typeface="Times New Roman" panose="02020603050405020304" pitchFamily="18" charset="0"/>
              </a:rPr>
              <a:t> </a:t>
            </a:r>
            <a:r>
              <a:rPr lang="en-US" altLang="zh-CN" sz="2400" dirty="0">
                <a:latin typeface="Times New Roman" panose="02020603050405020304" pitchFamily="18" charset="0"/>
              </a:rPr>
              <a:t>1996</a:t>
            </a:r>
            <a:r>
              <a:rPr lang="zh-CN" altLang="en-US" sz="2400" dirty="0">
                <a:latin typeface="Times New Roman" panose="02020603050405020304" pitchFamily="18" charset="0"/>
              </a:rPr>
              <a:t>年</a:t>
            </a:r>
            <a:r>
              <a:rPr lang="en-US" altLang="zh-CN" sz="2400" dirty="0">
                <a:latin typeface="Times New Roman" panose="02020603050405020304" pitchFamily="18" charset="0"/>
              </a:rPr>
              <a:t>2</a:t>
            </a:r>
            <a:r>
              <a:rPr lang="zh-CN" altLang="en-US" sz="2400" dirty="0">
                <a:latin typeface="Times New Roman" panose="02020603050405020304" pitchFamily="18" charset="0"/>
              </a:rPr>
              <a:t>月</a:t>
            </a:r>
            <a:r>
              <a:rPr lang="en-US" altLang="zh-CN" sz="2400" dirty="0">
                <a:latin typeface="Times New Roman" panose="02020603050405020304" pitchFamily="18" charset="0"/>
              </a:rPr>
              <a:t>10</a:t>
            </a:r>
            <a:r>
              <a:rPr lang="zh-CN" altLang="en-US" sz="2400" dirty="0">
                <a:latin typeface="Times New Roman" panose="02020603050405020304" pitchFamily="18" charset="0"/>
              </a:rPr>
              <a:t>日至</a:t>
            </a:r>
            <a:r>
              <a:rPr lang="en-US" altLang="zh-CN" sz="2400" dirty="0">
                <a:latin typeface="Times New Roman" panose="02020603050405020304" pitchFamily="18" charset="0"/>
              </a:rPr>
              <a:t>17</a:t>
            </a:r>
            <a:r>
              <a:rPr lang="zh-CN" altLang="en-US" sz="2400" dirty="0">
                <a:latin typeface="Times New Roman" panose="02020603050405020304" pitchFamily="18" charset="0"/>
              </a:rPr>
              <a:t>日 ，</a:t>
            </a:r>
            <a:r>
              <a:rPr lang="en-US" altLang="zh-CN" sz="2400" dirty="0">
                <a:latin typeface="Times New Roman" panose="02020603050405020304" pitchFamily="18" charset="0"/>
              </a:rPr>
              <a:t>IBM</a:t>
            </a:r>
            <a:r>
              <a:rPr lang="zh-CN" altLang="en-US" sz="2400" dirty="0">
                <a:latin typeface="Times New Roman" panose="02020603050405020304" pitchFamily="18" charset="0"/>
              </a:rPr>
              <a:t>公司的“深蓝”计算机系统与卡斯帕罗夫进行了六局比赛，以</a:t>
            </a:r>
            <a:r>
              <a:rPr lang="en-US" altLang="zh-CN" sz="2400" dirty="0">
                <a:latin typeface="Times New Roman" panose="02020603050405020304" pitchFamily="18" charset="0"/>
              </a:rPr>
              <a:t>3.5</a:t>
            </a:r>
            <a:r>
              <a:rPr lang="zh-CN" altLang="en-US" sz="2400" dirty="0">
                <a:latin typeface="Times New Roman" panose="02020603050405020304" pitchFamily="18" charset="0"/>
              </a:rPr>
              <a:t>比</a:t>
            </a:r>
            <a:r>
              <a:rPr lang="en-US" altLang="zh-CN" sz="2400" dirty="0">
                <a:latin typeface="Times New Roman" panose="02020603050405020304" pitchFamily="18" charset="0"/>
              </a:rPr>
              <a:t>2.5</a:t>
            </a:r>
            <a:r>
              <a:rPr lang="zh-CN" altLang="en-US" sz="2400" dirty="0">
                <a:latin typeface="Times New Roman" panose="02020603050405020304" pitchFamily="18" charset="0"/>
              </a:rPr>
              <a:t>的总比分赢得这场世人瞩目的“人机大战”的胜利。 </a:t>
            </a:r>
          </a:p>
        </p:txBody>
      </p:sp>
    </p:spTree>
    <p:custDataLst>
      <p:tags r:id="rId1"/>
    </p:custDataLst>
    <p:extLst>
      <p:ext uri="{BB962C8B-B14F-4D97-AF65-F5344CB8AC3E}">
        <p14:creationId xmlns:p14="http://schemas.microsoft.com/office/powerpoint/2010/main" val="2231762654"/>
      </p:ext>
    </p:extLst>
  </p:cSld>
  <p:clrMapOvr>
    <a:masterClrMapping/>
  </p:clrMapOvr>
  <mc:AlternateContent xmlns:mc="http://schemas.openxmlformats.org/markup-compatibility/2006" xmlns:p14="http://schemas.microsoft.com/office/powerpoint/2010/main">
    <mc:Choice Requires="p14">
      <p:transition spd="slow" p14:dur="1500" advClick="0" advTm="48513">
        <p:random/>
      </p:transition>
    </mc:Choice>
    <mc:Fallback xmlns="">
      <p:transition spd="slow" advClick="0" advTm="48513">
        <p:random/>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08520" y="-127956"/>
            <a:ext cx="9144000" cy="765175"/>
          </a:xfrm>
          <a:prstGeom prst="rect">
            <a:avLst/>
          </a:prstGeom>
          <a:noFill/>
          <a:ln>
            <a:noFill/>
          </a:ln>
        </p:spPr>
        <p:txBody>
          <a:bodyPr anchor="b"/>
          <a:lstStyle>
            <a:lvl1pPr indent="176213"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3600" dirty="0">
                <a:latin typeface="Times New Roman" panose="02020603050405020304" pitchFamily="18" charset="0"/>
                <a:ea typeface="黑体" panose="02010609060101010101" pitchFamily="49" charset="-122"/>
              </a:rPr>
              <a:t>1.4  </a:t>
            </a:r>
            <a:r>
              <a:rPr lang="zh-CN" altLang="en-US" sz="3600" dirty="0">
                <a:latin typeface="Times New Roman" panose="02020603050405020304" pitchFamily="18" charset="0"/>
                <a:ea typeface="黑体" panose="02010609060101010101" pitchFamily="49" charset="-122"/>
              </a:rPr>
              <a:t>人工智能的主要研究领域</a:t>
            </a:r>
          </a:p>
        </p:txBody>
      </p:sp>
      <p:sp>
        <p:nvSpPr>
          <p:cNvPr id="4" name="Rectangle 3"/>
          <p:cNvSpPr>
            <a:spLocks noChangeArrowheads="1"/>
          </p:cNvSpPr>
          <p:nvPr/>
        </p:nvSpPr>
        <p:spPr bwMode="auto">
          <a:xfrm>
            <a:off x="304800" y="838200"/>
            <a:ext cx="8534400" cy="3016210"/>
          </a:xfrm>
          <a:prstGeom prst="rect">
            <a:avLst/>
          </a:prstGeom>
          <a:noFill/>
          <a:ln w="9525">
            <a:noFill/>
            <a:miter lim="800000"/>
            <a:headEnd/>
            <a:tailEnd/>
          </a:ln>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spcBef>
                <a:spcPct val="50000"/>
              </a:spcBef>
              <a:buClr>
                <a:schemeClr val="accent2"/>
              </a:buClr>
              <a:buFont typeface="Wingdings" panose="05000000000000000000" pitchFamily="2" charset="2"/>
              <a:buChar char="o"/>
            </a:pPr>
            <a:r>
              <a:rPr lang="zh-CN" altLang="en-US" sz="2000" dirty="0">
                <a:latin typeface="Times New Roman" panose="02020603050405020304" pitchFamily="18" charset="0"/>
              </a:rPr>
              <a:t>谷歌的 </a:t>
            </a:r>
            <a:r>
              <a:rPr lang="en-US" altLang="zh-CN" sz="2000" dirty="0" err="1">
                <a:latin typeface="Times New Roman" panose="02020603050405020304" pitchFamily="18" charset="0"/>
              </a:rPr>
              <a:t>AlphaGo</a:t>
            </a:r>
            <a:r>
              <a:rPr lang="en-US" altLang="zh-CN" sz="2000" dirty="0">
                <a:latin typeface="Times New Roman" panose="02020603050405020304" pitchFamily="18" charset="0"/>
              </a:rPr>
              <a:t> </a:t>
            </a:r>
            <a:r>
              <a:rPr lang="zh-CN" altLang="en-US" sz="2000" dirty="0">
                <a:latin typeface="Times New Roman" panose="02020603050405020304" pitchFamily="18" charset="0"/>
              </a:rPr>
              <a:t>首次引用了强化学习，使得机器和自己对弈学习</a:t>
            </a:r>
            <a:r>
              <a:rPr lang="zh-CN" altLang="en-US" sz="2000" dirty="0" smtClean="0">
                <a:latin typeface="Times New Roman" panose="02020603050405020304" pitchFamily="18" charset="0"/>
              </a:rPr>
              <a:t>。</a:t>
            </a:r>
            <a:endParaRPr lang="zh-CN" altLang="en-US" sz="2000" dirty="0">
              <a:latin typeface="Times New Roman" panose="02020603050405020304" pitchFamily="18" charset="0"/>
            </a:endParaRPr>
          </a:p>
          <a:p>
            <a:pPr lvl="1" eaLnBrk="1" hangingPunct="1">
              <a:spcBef>
                <a:spcPct val="50000"/>
              </a:spcBef>
              <a:buClr>
                <a:schemeClr val="accent2"/>
              </a:buClr>
              <a:buFont typeface="Wingdings" panose="05000000000000000000" pitchFamily="2" charset="2"/>
              <a:buChar char="o"/>
            </a:pPr>
            <a:r>
              <a:rPr lang="zh-CN" altLang="en-US" sz="2000" dirty="0">
                <a:latin typeface="Times New Roman" panose="02020603050405020304" pitchFamily="18" charset="0"/>
              </a:rPr>
              <a:t>强化学习从</a:t>
            </a:r>
            <a:r>
              <a:rPr lang="en-US" altLang="zh-CN" sz="2000" dirty="0">
                <a:latin typeface="Times New Roman" panose="02020603050405020304" pitchFamily="18" charset="0"/>
              </a:rPr>
              <a:t>20</a:t>
            </a:r>
            <a:r>
              <a:rPr lang="zh-CN" altLang="en-US" sz="2000" dirty="0">
                <a:latin typeface="Times New Roman" panose="02020603050405020304" pitchFamily="18" charset="0"/>
              </a:rPr>
              <a:t>世纪</a:t>
            </a:r>
            <a:r>
              <a:rPr lang="en-US" altLang="zh-CN" sz="2000" dirty="0">
                <a:latin typeface="Times New Roman" panose="02020603050405020304" pitchFamily="18" charset="0"/>
              </a:rPr>
              <a:t>80</a:t>
            </a:r>
            <a:r>
              <a:rPr lang="zh-CN" altLang="en-US" sz="2000" dirty="0">
                <a:latin typeface="Times New Roman" panose="02020603050405020304" pitchFamily="18" charset="0"/>
              </a:rPr>
              <a:t>年代就被发明，但一直不被重视，是 </a:t>
            </a:r>
            <a:r>
              <a:rPr lang="en-US" altLang="zh-CN" sz="2000" dirty="0" err="1">
                <a:latin typeface="Times New Roman" panose="02020603050405020304" pitchFamily="18" charset="0"/>
              </a:rPr>
              <a:t>AlphaGo</a:t>
            </a:r>
            <a:r>
              <a:rPr lang="en-US" altLang="zh-CN" sz="2000" dirty="0">
                <a:latin typeface="Times New Roman" panose="02020603050405020304" pitchFamily="18" charset="0"/>
              </a:rPr>
              <a:t> </a:t>
            </a:r>
            <a:r>
              <a:rPr lang="zh-CN" altLang="en-US" sz="2000" dirty="0">
                <a:latin typeface="Times New Roman" panose="02020603050405020304" pitchFamily="18" charset="0"/>
              </a:rPr>
              <a:t>使得它发出亮光</a:t>
            </a:r>
            <a:r>
              <a:rPr lang="zh-CN" altLang="en-US" sz="2000" dirty="0" smtClean="0">
                <a:latin typeface="Times New Roman" panose="02020603050405020304" pitchFamily="18" charset="0"/>
              </a:rPr>
              <a:t>。</a:t>
            </a:r>
            <a:endParaRPr lang="zh-CN" altLang="en-US" sz="2000" dirty="0">
              <a:latin typeface="Times New Roman" panose="02020603050405020304" pitchFamily="18" charset="0"/>
            </a:endParaRPr>
          </a:p>
          <a:p>
            <a:pPr lvl="1" eaLnBrk="1" hangingPunct="1">
              <a:spcBef>
                <a:spcPct val="50000"/>
              </a:spcBef>
              <a:buClr>
                <a:schemeClr val="accent2"/>
              </a:buClr>
              <a:buFont typeface="Wingdings" panose="05000000000000000000" pitchFamily="2" charset="2"/>
              <a:buChar char="o"/>
            </a:pPr>
            <a:r>
              <a:rPr lang="en-US" altLang="zh-CN" sz="2000" dirty="0" err="1">
                <a:latin typeface="Times New Roman" panose="02020603050405020304" pitchFamily="18" charset="0"/>
              </a:rPr>
              <a:t>AlphaGo</a:t>
            </a:r>
            <a:r>
              <a:rPr lang="en-US" altLang="zh-CN" sz="2000" dirty="0">
                <a:latin typeface="Times New Roman" panose="02020603050405020304" pitchFamily="18" charset="0"/>
              </a:rPr>
              <a:t> Master </a:t>
            </a:r>
            <a:r>
              <a:rPr lang="zh-CN" altLang="en-US" sz="2000" dirty="0">
                <a:latin typeface="Times New Roman" panose="02020603050405020304" pitchFamily="18" charset="0"/>
              </a:rPr>
              <a:t>版本战胜了世界顶尖的围棋选手，而升级版的 </a:t>
            </a:r>
            <a:r>
              <a:rPr lang="en-US" altLang="zh-CN" sz="2000" dirty="0" err="1">
                <a:latin typeface="Times New Roman" panose="02020603050405020304" pitchFamily="18" charset="0"/>
              </a:rPr>
              <a:t>AlphaGo</a:t>
            </a:r>
            <a:r>
              <a:rPr lang="en-US" altLang="zh-CN" sz="2000" dirty="0">
                <a:latin typeface="Times New Roman" panose="02020603050405020304" pitchFamily="18" charset="0"/>
              </a:rPr>
              <a:t> Zero </a:t>
            </a:r>
            <a:r>
              <a:rPr lang="zh-CN" altLang="en-US" sz="2000" dirty="0">
                <a:latin typeface="Times New Roman" panose="02020603050405020304" pitchFamily="18" charset="0"/>
              </a:rPr>
              <a:t>经过</a:t>
            </a:r>
            <a:r>
              <a:rPr lang="en-US" altLang="zh-CN" sz="2000" dirty="0">
                <a:latin typeface="Times New Roman" panose="02020603050405020304" pitchFamily="18" charset="0"/>
              </a:rPr>
              <a:t>40</a:t>
            </a:r>
            <a:r>
              <a:rPr lang="zh-CN" altLang="en-US" sz="2000" dirty="0">
                <a:latin typeface="Times New Roman" panose="02020603050405020304" pitchFamily="18" charset="0"/>
              </a:rPr>
              <a:t>天的自我训练，打败了 </a:t>
            </a:r>
            <a:r>
              <a:rPr lang="en-US" altLang="zh-CN" sz="2000" dirty="0" err="1">
                <a:latin typeface="Times New Roman" panose="02020603050405020304" pitchFamily="18" charset="0"/>
              </a:rPr>
              <a:t>AlphaGo</a:t>
            </a:r>
            <a:r>
              <a:rPr lang="en-US" altLang="zh-CN" sz="2000" dirty="0">
                <a:latin typeface="Times New Roman" panose="02020603050405020304" pitchFamily="18" charset="0"/>
              </a:rPr>
              <a:t> Master</a:t>
            </a:r>
            <a:r>
              <a:rPr lang="zh-CN" altLang="en-US" sz="2000" dirty="0" smtClean="0">
                <a:latin typeface="Times New Roman" panose="02020603050405020304" pitchFamily="18" charset="0"/>
              </a:rPr>
              <a:t>。</a:t>
            </a:r>
            <a:endParaRPr lang="en-US" altLang="zh-CN" sz="2000" dirty="0" smtClean="0">
              <a:latin typeface="Times New Roman" panose="02020603050405020304" pitchFamily="18" charset="0"/>
            </a:endParaRPr>
          </a:p>
          <a:p>
            <a:pPr marL="800100" lvl="1" indent="-342900" eaLnBrk="1" hangingPunct="1">
              <a:spcBef>
                <a:spcPct val="50000"/>
              </a:spcBef>
              <a:buClr>
                <a:schemeClr val="accent2"/>
              </a:buClr>
              <a:buFont typeface="Wingdings" panose="05000000000000000000" pitchFamily="2" charset="2"/>
              <a:buChar char="p"/>
            </a:pPr>
            <a:r>
              <a:rPr lang="zh-CN" altLang="en-US" sz="2000" dirty="0" smtClean="0">
                <a:latin typeface="Times New Roman" panose="02020603050405020304" pitchFamily="18" charset="0"/>
              </a:rPr>
              <a:t>尽管机器人的棋路还不是真正地对人类思维方式的模拟，但是它向世人展示了电脑能够以人类远远不能达到的速度和准确性，实现人类思维的大量任务。</a:t>
            </a:r>
            <a:endParaRPr lang="zh-CN" altLang="en-US" sz="2000" dirty="0">
              <a:latin typeface="宋体" panose="02010600030101010101" pitchFamily="2" charset="-122"/>
            </a:endParaRPr>
          </a:p>
        </p:txBody>
      </p:sp>
      <p:sp>
        <p:nvSpPr>
          <p:cNvPr id="3" name="矩形 2"/>
          <p:cNvSpPr/>
          <p:nvPr/>
        </p:nvSpPr>
        <p:spPr>
          <a:xfrm>
            <a:off x="304800" y="4227934"/>
            <a:ext cx="7003504" cy="646331"/>
          </a:xfrm>
          <a:prstGeom prst="rect">
            <a:avLst/>
          </a:prstGeom>
        </p:spPr>
        <p:txBody>
          <a:bodyPr wrap="square">
            <a:spAutoFit/>
          </a:bodyPr>
          <a:lstStyle/>
          <a:p>
            <a:pPr marL="285750" indent="-285750" latinLnBrk="1">
              <a:buClr>
                <a:schemeClr val="bg2">
                  <a:lumMod val="50000"/>
                </a:schemeClr>
              </a:buClr>
              <a:buFont typeface="Wingdings" panose="05000000000000000000" pitchFamily="2" charset="2"/>
              <a:buChar char="p"/>
            </a:pPr>
            <a:r>
              <a:rPr lang="zh-CN" altLang="en-US" dirty="0" smtClean="0">
                <a:solidFill>
                  <a:srgbClr val="222226"/>
                </a:solidFill>
                <a:latin typeface="Microsoft YaHei" panose="020B0503020204020204" pitchFamily="34" charset="-122"/>
                <a:ea typeface="Microsoft YaHei" panose="020B0503020204020204" pitchFamily="34" charset="-122"/>
              </a:rPr>
              <a:t>机器</a:t>
            </a:r>
            <a:r>
              <a:rPr lang="zh-CN" altLang="en-US" dirty="0">
                <a:solidFill>
                  <a:srgbClr val="222226"/>
                </a:solidFill>
                <a:latin typeface="Microsoft YaHei" panose="020B0503020204020204" pitchFamily="34" charset="-122"/>
                <a:ea typeface="Microsoft YaHei" panose="020B0503020204020204" pitchFamily="34" charset="-122"/>
              </a:rPr>
              <a:t>下棋史：人造的智能，战胜了造智能的</a:t>
            </a:r>
            <a:r>
              <a:rPr lang="zh-CN" altLang="en-US" dirty="0" smtClean="0">
                <a:solidFill>
                  <a:srgbClr val="222226"/>
                </a:solidFill>
                <a:latin typeface="Microsoft YaHei" panose="020B0503020204020204" pitchFamily="34" charset="-122"/>
                <a:ea typeface="Microsoft YaHei" panose="020B0503020204020204" pitchFamily="34" charset="-122"/>
              </a:rPr>
              <a:t>人</a:t>
            </a:r>
            <a:r>
              <a:rPr lang="en-US" altLang="zh-CN" dirty="0">
                <a:solidFill>
                  <a:srgbClr val="222226"/>
                </a:solidFill>
                <a:latin typeface="Microsoft YaHei" panose="020B0503020204020204" pitchFamily="34" charset="-122"/>
                <a:ea typeface="Microsoft YaHei" panose="020B0503020204020204" pitchFamily="34" charset="-122"/>
              </a:rPr>
              <a:t> </a:t>
            </a:r>
            <a:r>
              <a:rPr lang="en-US" altLang="zh-CN" dirty="0" smtClean="0">
                <a:solidFill>
                  <a:srgbClr val="222226"/>
                </a:solidFill>
                <a:latin typeface="Microsoft YaHei" panose="020B0503020204020204" pitchFamily="34" charset="-122"/>
                <a:ea typeface="Microsoft YaHei" panose="020B0503020204020204" pitchFamily="34" charset="-122"/>
              </a:rPr>
              <a:t> </a:t>
            </a:r>
          </a:p>
          <a:p>
            <a:pPr latinLnBrk="1"/>
            <a:r>
              <a:rPr lang="en-US" altLang="zh-CN" dirty="0">
                <a:hlinkClick r:id="rId3"/>
              </a:rPr>
              <a:t>https://blog.csdn.net/guleileo/article/details/82879271</a:t>
            </a:r>
            <a:endParaRPr lang="zh-CN" altLang="en-US" i="0" dirty="0">
              <a:solidFill>
                <a:srgbClr val="222226"/>
              </a:solidFill>
              <a:effectLst/>
              <a:latin typeface="Microsoft YaHei" panose="020B0503020204020204" pitchFamily="34" charset="-122"/>
              <a:ea typeface="Microsoft YaHei" panose="020B0503020204020204" pitchFamily="34" charset="-122"/>
            </a:endParaRPr>
          </a:p>
        </p:txBody>
      </p:sp>
    </p:spTree>
    <p:custDataLst>
      <p:tags r:id="rId1"/>
    </p:custDataLst>
    <p:extLst>
      <p:ext uri="{BB962C8B-B14F-4D97-AF65-F5344CB8AC3E}">
        <p14:creationId xmlns:p14="http://schemas.microsoft.com/office/powerpoint/2010/main" val="1395592039"/>
      </p:ext>
    </p:extLst>
  </p:cSld>
  <p:clrMapOvr>
    <a:masterClrMapping/>
  </p:clrMapOvr>
  <mc:AlternateContent xmlns:mc="http://schemas.openxmlformats.org/markup-compatibility/2006" xmlns:p14="http://schemas.microsoft.com/office/powerpoint/2010/main">
    <mc:Choice Requires="p14">
      <p:transition spd="slow" p14:dur="1500" advClick="0" advTm="63781">
        <p:random/>
      </p:transition>
    </mc:Choice>
    <mc:Fallback xmlns="">
      <p:transition spd="slow" advClick="0" advTm="63781">
        <p:random/>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08520" y="-127956"/>
            <a:ext cx="9144000" cy="765175"/>
          </a:xfrm>
          <a:prstGeom prst="rect">
            <a:avLst/>
          </a:prstGeom>
          <a:noFill/>
          <a:ln>
            <a:noFill/>
          </a:ln>
        </p:spPr>
        <p:txBody>
          <a:bodyPr anchor="b"/>
          <a:lstStyle>
            <a:lvl1pPr indent="176213"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3600" dirty="0">
                <a:latin typeface="Times New Roman" panose="02020603050405020304" pitchFamily="18" charset="0"/>
                <a:ea typeface="黑体" panose="02010609060101010101" pitchFamily="49" charset="-122"/>
              </a:rPr>
              <a:t>1.4  </a:t>
            </a:r>
            <a:r>
              <a:rPr lang="zh-CN" altLang="en-US" sz="3600" dirty="0">
                <a:latin typeface="Times New Roman" panose="02020603050405020304" pitchFamily="18" charset="0"/>
                <a:ea typeface="黑体" panose="02010609060101010101" pitchFamily="49" charset="-122"/>
              </a:rPr>
              <a:t>人工智能的主要研究领域</a:t>
            </a:r>
          </a:p>
        </p:txBody>
      </p:sp>
      <p:sp>
        <p:nvSpPr>
          <p:cNvPr id="5" name="Text Box 4"/>
          <p:cNvSpPr txBox="1">
            <a:spLocks noChangeArrowheads="1"/>
          </p:cNvSpPr>
          <p:nvPr/>
        </p:nvSpPr>
        <p:spPr bwMode="auto">
          <a:xfrm>
            <a:off x="465062" y="1261970"/>
            <a:ext cx="8382000" cy="3821113"/>
          </a:xfrm>
          <a:prstGeom prst="rect">
            <a:avLst/>
          </a:prstGeom>
          <a:noFill/>
          <a:ln w="9525">
            <a:noFill/>
            <a:miter lim="800000"/>
            <a:headEnd/>
            <a:tailEnd/>
          </a:ln>
          <a:effectLst/>
        </p:spPr>
        <p:txBody>
          <a:bodyPr>
            <a:spAutoFit/>
          </a:bodyPr>
          <a:lstStyle/>
          <a:p>
            <a:pPr marL="457200" indent="-457200" algn="just">
              <a:lnSpc>
                <a:spcPct val="120000"/>
              </a:lnSpc>
              <a:spcBef>
                <a:spcPct val="50000"/>
              </a:spcBef>
              <a:buClr>
                <a:schemeClr val="bg2">
                  <a:lumMod val="50000"/>
                </a:schemeClr>
              </a:buClr>
              <a:buFont typeface="Wingdings" panose="05000000000000000000" pitchFamily="2" charset="2"/>
              <a:buChar char="p"/>
              <a:defRPr/>
            </a:pPr>
            <a:r>
              <a:rPr lang="zh-CN" altLang="en-US" sz="2800" dirty="0" smtClean="0">
                <a:latin typeface="宋体" pitchFamily="2" charset="-122"/>
              </a:rPr>
              <a:t>模式识别</a:t>
            </a:r>
            <a:r>
              <a:rPr lang="zh-CN" altLang="en-US" sz="2800" dirty="0">
                <a:latin typeface="Times New Roman" charset="0"/>
                <a:cs typeface="Times New Roman" charset="0"/>
              </a:rPr>
              <a:t>（</a:t>
            </a:r>
            <a:r>
              <a:rPr lang="en-US" altLang="zh-CN" sz="2800" dirty="0">
                <a:latin typeface="Times New Roman" charset="0"/>
                <a:cs typeface="Times New Roman" charset="0"/>
              </a:rPr>
              <a:t>pattern recognition</a:t>
            </a:r>
            <a:r>
              <a:rPr lang="zh-CN" altLang="en-US" sz="2800" dirty="0">
                <a:latin typeface="Times New Roman" charset="0"/>
                <a:cs typeface="Times New Roman" charset="0"/>
              </a:rPr>
              <a:t>）</a:t>
            </a:r>
            <a:r>
              <a:rPr lang="zh-CN" altLang="en-US" sz="2800" dirty="0">
                <a:latin typeface="宋体" pitchFamily="2" charset="-122"/>
              </a:rPr>
              <a:t>：研究对象描述和分类方法的学科。分析和识别的模式可以是信号、图象或者普通数据。</a:t>
            </a:r>
          </a:p>
          <a:p>
            <a:pPr marL="457200" indent="-457200" algn="just">
              <a:lnSpc>
                <a:spcPct val="120000"/>
              </a:lnSpc>
              <a:spcBef>
                <a:spcPct val="50000"/>
              </a:spcBef>
              <a:buClr>
                <a:schemeClr val="bg2">
                  <a:lumMod val="50000"/>
                </a:schemeClr>
              </a:buClr>
              <a:buFont typeface="Wingdings" panose="05000000000000000000" pitchFamily="2" charset="2"/>
              <a:buChar char="p"/>
              <a:defRPr/>
            </a:pPr>
            <a:r>
              <a:rPr lang="zh-CN" altLang="en-US" sz="2800" dirty="0"/>
              <a:t>文字识别：邮政编码、车牌识别、汉字识别。</a:t>
            </a:r>
          </a:p>
          <a:p>
            <a:pPr marL="457200" indent="-457200" algn="just">
              <a:lnSpc>
                <a:spcPct val="120000"/>
              </a:lnSpc>
              <a:spcBef>
                <a:spcPct val="50000"/>
              </a:spcBef>
              <a:buClr>
                <a:schemeClr val="bg2">
                  <a:lumMod val="50000"/>
                </a:schemeClr>
              </a:buClr>
              <a:buFont typeface="Wingdings" panose="05000000000000000000" pitchFamily="2" charset="2"/>
              <a:buChar char="p"/>
              <a:defRPr/>
            </a:pPr>
            <a:r>
              <a:rPr lang="zh-CN" altLang="en-US" sz="2800" dirty="0"/>
              <a:t>人脸识别：反恐、商业。</a:t>
            </a:r>
          </a:p>
          <a:p>
            <a:pPr marL="457200" indent="-457200" algn="just">
              <a:lnSpc>
                <a:spcPct val="120000"/>
              </a:lnSpc>
              <a:spcBef>
                <a:spcPct val="50000"/>
              </a:spcBef>
              <a:buClr>
                <a:schemeClr val="bg2">
                  <a:lumMod val="50000"/>
                </a:schemeClr>
              </a:buClr>
              <a:buFont typeface="Wingdings" panose="05000000000000000000" pitchFamily="2" charset="2"/>
              <a:buChar char="p"/>
              <a:defRPr/>
            </a:pPr>
            <a:r>
              <a:rPr lang="zh-CN" altLang="en-US" sz="2800" dirty="0"/>
              <a:t>物体识别：导弹、机器人。</a:t>
            </a:r>
          </a:p>
        </p:txBody>
      </p:sp>
      <p:sp>
        <p:nvSpPr>
          <p:cNvPr id="7" name="Rectangle 7"/>
          <p:cNvSpPr>
            <a:spLocks noChangeArrowheads="1"/>
          </p:cNvSpPr>
          <p:nvPr/>
        </p:nvSpPr>
        <p:spPr bwMode="auto">
          <a:xfrm>
            <a:off x="467544" y="700422"/>
            <a:ext cx="2133600" cy="519113"/>
          </a:xfrm>
          <a:prstGeom prst="rect">
            <a:avLst/>
          </a:prstGeom>
          <a:noFill/>
          <a:ln>
            <a:noFill/>
          </a:ln>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2800" b="1" dirty="0">
                <a:latin typeface="Times New Roman" panose="02020603050405020304" pitchFamily="18" charset="0"/>
              </a:rPr>
              <a:t>3. </a:t>
            </a:r>
            <a:r>
              <a:rPr lang="zh-CN" altLang="en-US" sz="2800" b="1" dirty="0">
                <a:latin typeface="Times New Roman" panose="02020603050405020304" pitchFamily="18" charset="0"/>
              </a:rPr>
              <a:t>模式识别</a:t>
            </a:r>
          </a:p>
        </p:txBody>
      </p:sp>
    </p:spTree>
    <p:custDataLst>
      <p:tags r:id="rId1"/>
    </p:custDataLst>
    <p:extLst>
      <p:ext uri="{BB962C8B-B14F-4D97-AF65-F5344CB8AC3E}">
        <p14:creationId xmlns:p14="http://schemas.microsoft.com/office/powerpoint/2010/main" val="3769408858"/>
      </p:ext>
    </p:extLst>
  </p:cSld>
  <p:clrMapOvr>
    <a:masterClrMapping/>
  </p:clrMapOvr>
  <mc:AlternateContent xmlns:mc="http://schemas.openxmlformats.org/markup-compatibility/2006" xmlns:p14="http://schemas.microsoft.com/office/powerpoint/2010/main">
    <mc:Choice Requires="p14">
      <p:transition spd="slow" p14:dur="1500" advClick="0" advTm="40987">
        <p:random/>
      </p:transition>
    </mc:Choice>
    <mc:Fallback xmlns="">
      <p:transition spd="slow" advClick="0" advTm="40987">
        <p:random/>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08520" y="-127956"/>
            <a:ext cx="9144000" cy="765175"/>
          </a:xfrm>
          <a:prstGeom prst="rect">
            <a:avLst/>
          </a:prstGeom>
          <a:noFill/>
          <a:ln>
            <a:noFill/>
          </a:ln>
        </p:spPr>
        <p:txBody>
          <a:bodyPr anchor="b"/>
          <a:lstStyle>
            <a:lvl1pPr indent="176213"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3600" dirty="0">
                <a:latin typeface="Times New Roman" panose="02020603050405020304" pitchFamily="18" charset="0"/>
                <a:ea typeface="黑体" panose="02010609060101010101" pitchFamily="49" charset="-122"/>
              </a:rPr>
              <a:t>1.4  </a:t>
            </a:r>
            <a:r>
              <a:rPr lang="zh-CN" altLang="en-US" sz="3600" dirty="0">
                <a:latin typeface="Times New Roman" panose="02020603050405020304" pitchFamily="18" charset="0"/>
                <a:ea typeface="黑体" panose="02010609060101010101" pitchFamily="49" charset="-122"/>
              </a:rPr>
              <a:t>人工智能的主要研究领域</a:t>
            </a:r>
          </a:p>
        </p:txBody>
      </p:sp>
      <p:sp>
        <p:nvSpPr>
          <p:cNvPr id="3" name="Rectangle 2051"/>
          <p:cNvSpPr txBox="1">
            <a:spLocks noChangeArrowheads="1"/>
          </p:cNvSpPr>
          <p:nvPr/>
        </p:nvSpPr>
        <p:spPr>
          <a:xfrm>
            <a:off x="359566" y="731788"/>
            <a:ext cx="8642350" cy="943620"/>
          </a:xfrm>
          <a:prstGeom prst="rect">
            <a:avLst/>
          </a:prstGeom>
          <a:noFill/>
        </p:spPr>
        <p:txBody>
          <a:bodyPr/>
          <a:lstStyle>
            <a:lvl1pPr marL="162557" indent="-162557" algn="l" defTabSz="650230" rtl="0" eaLnBrk="1" latinLnBrk="0" hangingPunct="1">
              <a:lnSpc>
                <a:spcPct val="90000"/>
              </a:lnSpc>
              <a:spcBef>
                <a:spcPts val="711"/>
              </a:spcBef>
              <a:buFont typeface="Arial" panose="020B0604020202020204" pitchFamily="34" charset="0"/>
              <a:buChar char="•"/>
              <a:defRPr sz="1991" kern="1200">
                <a:solidFill>
                  <a:schemeClr val="tx1"/>
                </a:solidFill>
                <a:latin typeface="+mn-lt"/>
                <a:ea typeface="+mn-ea"/>
                <a:cs typeface="+mn-cs"/>
              </a:defRPr>
            </a:lvl1pPr>
            <a:lvl2pPr marL="487672" indent="-162557" algn="l" defTabSz="650230" rtl="0" eaLnBrk="1" latinLnBrk="0" hangingPunct="1">
              <a:lnSpc>
                <a:spcPct val="90000"/>
              </a:lnSpc>
              <a:spcBef>
                <a:spcPts val="356"/>
              </a:spcBef>
              <a:buFont typeface="Arial" panose="020B0604020202020204" pitchFamily="34" charset="0"/>
              <a:buChar char="•"/>
              <a:defRPr sz="1707" kern="1200">
                <a:solidFill>
                  <a:schemeClr val="tx1"/>
                </a:solidFill>
                <a:latin typeface="+mn-lt"/>
                <a:ea typeface="+mn-ea"/>
                <a:cs typeface="+mn-cs"/>
              </a:defRPr>
            </a:lvl2pPr>
            <a:lvl3pPr marL="812787" indent="-162557" algn="l" defTabSz="650230" rtl="0" eaLnBrk="1" latinLnBrk="0" hangingPunct="1">
              <a:lnSpc>
                <a:spcPct val="90000"/>
              </a:lnSpc>
              <a:spcBef>
                <a:spcPts val="356"/>
              </a:spcBef>
              <a:buFont typeface="Arial" panose="020B0604020202020204" pitchFamily="34" charset="0"/>
              <a:buChar char="•"/>
              <a:defRPr sz="1422" kern="1200">
                <a:solidFill>
                  <a:schemeClr val="tx1"/>
                </a:solidFill>
                <a:latin typeface="+mn-lt"/>
                <a:ea typeface="+mn-ea"/>
                <a:cs typeface="+mn-cs"/>
              </a:defRPr>
            </a:lvl3pPr>
            <a:lvl4pPr marL="113790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4pPr>
            <a:lvl5pPr marL="146301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5pPr>
            <a:lvl6pPr marL="178813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6pPr>
            <a:lvl7pPr marL="211324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7pPr>
            <a:lvl8pPr marL="243836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8pPr>
            <a:lvl9pPr marL="276347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9pPr>
          </a:lstStyle>
          <a:p>
            <a:pPr marL="0" indent="0" fontAlgn="auto">
              <a:spcAft>
                <a:spcPts val="0"/>
              </a:spcAft>
              <a:buFont typeface="Wingdings" panose="05000000000000000000" pitchFamily="2" charset="2"/>
              <a:buNone/>
            </a:pPr>
            <a:r>
              <a:rPr lang="en-US" altLang="zh-CN" sz="2400" b="1" smtClean="0">
                <a:latin typeface="Times New Roman" panose="02020603050405020304" pitchFamily="18" charset="0"/>
              </a:rPr>
              <a:t>4. </a:t>
            </a:r>
            <a:r>
              <a:rPr lang="zh-CN" altLang="en-US" sz="2400" b="1" smtClean="0">
                <a:latin typeface="宋体" panose="02010600030101010101" pitchFamily="2" charset="-122"/>
              </a:rPr>
              <a:t>机器视觉</a:t>
            </a:r>
            <a:r>
              <a:rPr lang="zh-CN" altLang="en-US" sz="2400" b="1" smtClean="0">
                <a:latin typeface="Times New Roman" panose="02020603050405020304" pitchFamily="18" charset="0"/>
              </a:rPr>
              <a:t> </a:t>
            </a:r>
          </a:p>
          <a:p>
            <a:pPr marL="0" indent="0" fontAlgn="auto">
              <a:spcAft>
                <a:spcPts val="0"/>
              </a:spcAft>
              <a:buFont typeface="Wingdings" panose="05000000000000000000" pitchFamily="2" charset="2"/>
              <a:buNone/>
            </a:pPr>
            <a:endParaRPr lang="zh-CN" altLang="en-US" sz="2400" smtClean="0">
              <a:latin typeface="Times New Roman" panose="02020603050405020304" pitchFamily="18" charset="0"/>
            </a:endParaRPr>
          </a:p>
          <a:p>
            <a:pPr marL="0" indent="0" fontAlgn="auto">
              <a:spcAft>
                <a:spcPts val="0"/>
              </a:spcAft>
              <a:buFont typeface="Wingdings" panose="05000000000000000000" pitchFamily="2" charset="2"/>
              <a:buNone/>
            </a:pPr>
            <a:r>
              <a:rPr lang="zh-CN" altLang="en-US" sz="2400" smtClean="0">
                <a:latin typeface="Times New Roman" panose="02020603050405020304" pitchFamily="18" charset="0"/>
              </a:rPr>
              <a:t>  </a:t>
            </a:r>
          </a:p>
        </p:txBody>
      </p:sp>
      <p:sp>
        <p:nvSpPr>
          <p:cNvPr id="4" name="Rectangle 2053"/>
          <p:cNvSpPr>
            <a:spLocks noChangeArrowheads="1"/>
          </p:cNvSpPr>
          <p:nvPr/>
        </p:nvSpPr>
        <p:spPr bwMode="auto">
          <a:xfrm>
            <a:off x="361550" y="1162056"/>
            <a:ext cx="8610600" cy="3693319"/>
          </a:xfrm>
          <a:prstGeom prst="rect">
            <a:avLst/>
          </a:prstGeom>
          <a:noFill/>
          <a:ln w="9525">
            <a:noFill/>
            <a:miter lim="800000"/>
            <a:headEnd/>
            <a:tailEnd/>
          </a:ln>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algn="just" eaLnBrk="1" hangingPunct="1">
              <a:spcBef>
                <a:spcPct val="50000"/>
              </a:spcBef>
              <a:buClr>
                <a:schemeClr val="accent2"/>
              </a:buClr>
              <a:buFont typeface="Wingdings" panose="05000000000000000000" pitchFamily="2" charset="2"/>
              <a:buChar char="o"/>
            </a:pPr>
            <a:r>
              <a:rPr lang="en-US" altLang="zh-CN" sz="2600" dirty="0">
                <a:latin typeface="宋体" panose="02010600030101010101" pitchFamily="2" charset="-122"/>
              </a:rPr>
              <a:t> </a:t>
            </a:r>
            <a:r>
              <a:rPr lang="zh-CN" altLang="en-US" sz="2600" dirty="0">
                <a:latin typeface="Times New Roman" panose="02020603050405020304" pitchFamily="18" charset="0"/>
              </a:rPr>
              <a:t>机器视觉</a:t>
            </a:r>
            <a:r>
              <a:rPr lang="en-US" altLang="zh-CN" sz="2600" dirty="0">
                <a:latin typeface="Times New Roman" panose="02020603050405020304" pitchFamily="18" charset="0"/>
              </a:rPr>
              <a:t>(machine vision)</a:t>
            </a:r>
            <a:r>
              <a:rPr lang="zh-CN" altLang="en-US" sz="2600" dirty="0">
                <a:latin typeface="Times New Roman" panose="02020603050405020304" pitchFamily="18" charset="0"/>
              </a:rPr>
              <a:t>或计算机视觉</a:t>
            </a:r>
            <a:r>
              <a:rPr lang="en-US" altLang="zh-CN" sz="2600" dirty="0">
                <a:latin typeface="Times New Roman" panose="02020603050405020304" pitchFamily="18" charset="0"/>
              </a:rPr>
              <a:t>(computer vision)</a:t>
            </a:r>
            <a:r>
              <a:rPr lang="zh-CN" altLang="en-US" sz="2600" dirty="0">
                <a:latin typeface="Times New Roman" panose="02020603050405020304" pitchFamily="18" charset="0"/>
              </a:rPr>
              <a:t>是用机器代替人眼睛进行测量和判断。 </a:t>
            </a:r>
          </a:p>
          <a:p>
            <a:pPr algn="just" eaLnBrk="1" hangingPunct="1">
              <a:spcBef>
                <a:spcPct val="50000"/>
              </a:spcBef>
              <a:buClr>
                <a:schemeClr val="accent2"/>
              </a:buClr>
              <a:buFont typeface="Wingdings" panose="05000000000000000000" pitchFamily="2" charset="2"/>
              <a:buChar char="o"/>
            </a:pPr>
            <a:r>
              <a:rPr lang="zh-CN" altLang="en-US" sz="2600" dirty="0">
                <a:latin typeface="宋体" panose="02010600030101010101" pitchFamily="2" charset="-122"/>
              </a:rPr>
              <a:t> 机器视觉系统是指通过图像摄取装置将被摄取的目标转换成图像信号，传送给专用的图像处理系统，根据像素分布和宽度、颜色等信息，转换成数字信号，抽取目标的特征，根据判别结果控制现场的设备动作。</a:t>
            </a:r>
          </a:p>
          <a:p>
            <a:pPr algn="just" eaLnBrk="1" hangingPunct="1">
              <a:spcBef>
                <a:spcPct val="50000"/>
              </a:spcBef>
              <a:buClr>
                <a:schemeClr val="accent2"/>
              </a:buClr>
              <a:buFont typeface="Wingdings" panose="05000000000000000000" pitchFamily="2" charset="2"/>
              <a:buChar char="o"/>
            </a:pPr>
            <a:r>
              <a:rPr lang="zh-CN" altLang="en-US" sz="2600" dirty="0">
                <a:latin typeface="宋体" panose="02010600030101010101" pitchFamily="2" charset="-122"/>
              </a:rPr>
              <a:t> 机器视觉应用在半导体及电子、汽车、冶金、制药、食品饮料、印刷、包装、零配件装配及制造质量检测等。</a:t>
            </a:r>
          </a:p>
        </p:txBody>
      </p:sp>
    </p:spTree>
    <p:custDataLst>
      <p:tags r:id="rId1"/>
    </p:custDataLst>
    <p:extLst>
      <p:ext uri="{BB962C8B-B14F-4D97-AF65-F5344CB8AC3E}">
        <p14:creationId xmlns:p14="http://schemas.microsoft.com/office/powerpoint/2010/main" val="469551943"/>
      </p:ext>
    </p:extLst>
  </p:cSld>
  <p:clrMapOvr>
    <a:masterClrMapping/>
  </p:clrMapOvr>
  <mc:AlternateContent xmlns:mc="http://schemas.openxmlformats.org/markup-compatibility/2006" xmlns:p14="http://schemas.microsoft.com/office/powerpoint/2010/main">
    <mc:Choice Requires="p14">
      <p:transition spd="slow" p14:dur="1500" advClick="0" advTm="54739">
        <p:random/>
      </p:transition>
    </mc:Choice>
    <mc:Fallback xmlns="">
      <p:transition spd="slow" advClick="0" advTm="54739">
        <p:random/>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08520" y="-127956"/>
            <a:ext cx="9144000" cy="765175"/>
          </a:xfrm>
          <a:prstGeom prst="rect">
            <a:avLst/>
          </a:prstGeom>
          <a:noFill/>
          <a:ln>
            <a:noFill/>
          </a:ln>
        </p:spPr>
        <p:txBody>
          <a:bodyPr anchor="b"/>
          <a:lstStyle>
            <a:lvl1pPr indent="176213"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3600" dirty="0">
                <a:latin typeface="Times New Roman" panose="02020603050405020304" pitchFamily="18" charset="0"/>
                <a:ea typeface="黑体" panose="02010609060101010101" pitchFamily="49" charset="-122"/>
              </a:rPr>
              <a:t>1.4  </a:t>
            </a:r>
            <a:r>
              <a:rPr lang="zh-CN" altLang="en-US" sz="3600" dirty="0">
                <a:latin typeface="Times New Roman" panose="02020603050405020304" pitchFamily="18" charset="0"/>
                <a:ea typeface="黑体" panose="02010609060101010101" pitchFamily="49" charset="-122"/>
              </a:rPr>
              <a:t>人工智能的主要研究领域</a:t>
            </a:r>
          </a:p>
        </p:txBody>
      </p:sp>
      <p:sp>
        <p:nvSpPr>
          <p:cNvPr id="3" name="Rectangle 3"/>
          <p:cNvSpPr>
            <a:spLocks noChangeArrowheads="1"/>
          </p:cNvSpPr>
          <p:nvPr/>
        </p:nvSpPr>
        <p:spPr bwMode="auto">
          <a:xfrm>
            <a:off x="143552" y="637219"/>
            <a:ext cx="8964488" cy="720079"/>
          </a:xfrm>
          <a:prstGeom prst="rect">
            <a:avLst/>
          </a:prstGeom>
          <a:noFill/>
          <a:ln>
            <a:noFill/>
          </a:ln>
        </p:spPr>
        <p:txBody>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lnSpc>
                <a:spcPct val="120000"/>
              </a:lnSpc>
              <a:spcBef>
                <a:spcPct val="10000"/>
              </a:spcBef>
              <a:buClr>
                <a:schemeClr val="accent2"/>
              </a:buClr>
              <a:buFont typeface="Wingdings" panose="05000000000000000000" pitchFamily="2" charset="2"/>
              <a:buNone/>
            </a:pPr>
            <a:r>
              <a:rPr lang="en-US" altLang="zh-CN" sz="2400" b="1" dirty="0">
                <a:latin typeface="Times New Roman" panose="02020603050405020304" pitchFamily="18" charset="0"/>
              </a:rPr>
              <a:t>5. </a:t>
            </a:r>
            <a:r>
              <a:rPr lang="zh-CN" altLang="en-US" sz="2400" b="1" dirty="0">
                <a:latin typeface="Times New Roman" panose="02020603050405020304" pitchFamily="18" charset="0"/>
              </a:rPr>
              <a:t>自然语言理解</a:t>
            </a:r>
          </a:p>
          <a:p>
            <a:pPr algn="just" eaLnBrk="1" hangingPunct="1">
              <a:spcBef>
                <a:spcPct val="50000"/>
              </a:spcBef>
              <a:buClr>
                <a:schemeClr val="accent2"/>
              </a:buClr>
              <a:buFont typeface="Wingdings" panose="05000000000000000000" pitchFamily="2" charset="2"/>
              <a:buChar char="o"/>
            </a:pPr>
            <a:r>
              <a:rPr lang="zh-CN" altLang="en-US" sz="2600" dirty="0">
                <a:latin typeface="宋体" panose="02010600030101010101" pitchFamily="2" charset="-122"/>
              </a:rPr>
              <a:t> </a:t>
            </a:r>
            <a:r>
              <a:rPr lang="zh-CN" altLang="en-US" sz="2200" dirty="0">
                <a:latin typeface="宋体" panose="02010600030101010101" pitchFamily="2" charset="-122"/>
              </a:rPr>
              <a:t>研究如何让计算机理解人类自然语言，包括回答问题、生成摘要、翻译等。</a:t>
            </a:r>
          </a:p>
          <a:p>
            <a:pPr algn="just" eaLnBrk="1" hangingPunct="1">
              <a:buClr>
                <a:schemeClr val="accent2"/>
              </a:buClr>
              <a:buFont typeface="Wingdings" panose="05000000000000000000" pitchFamily="2" charset="2"/>
              <a:buChar char="o"/>
            </a:pPr>
            <a:r>
              <a:rPr lang="zh-CN" altLang="en-US" sz="2200" dirty="0">
                <a:latin typeface="Times New Roman" panose="02020603050405020304" pitchFamily="18" charset="0"/>
              </a:rPr>
              <a:t>自然语言处理</a:t>
            </a:r>
            <a:r>
              <a:rPr lang="en-US" altLang="zh-CN" sz="2200" dirty="0">
                <a:latin typeface="Times New Roman" panose="02020603050405020304" pitchFamily="18" charset="0"/>
              </a:rPr>
              <a:t>(N LP , Natural Language Processing)</a:t>
            </a:r>
            <a:r>
              <a:rPr lang="zh-CN" altLang="en-US" sz="2200" dirty="0">
                <a:latin typeface="Times New Roman" panose="02020603050405020304" pitchFamily="18" charset="0"/>
              </a:rPr>
              <a:t>是使用自然语言同计算机进行通讯的技术</a:t>
            </a:r>
            <a:r>
              <a:rPr lang="en-US" altLang="zh-CN" sz="2200" dirty="0">
                <a:latin typeface="Times New Roman" panose="02020603050405020304" pitchFamily="18" charset="0"/>
              </a:rPr>
              <a:t>, </a:t>
            </a:r>
            <a:r>
              <a:rPr lang="zh-CN" altLang="en-US" sz="2200" dirty="0">
                <a:latin typeface="Times New Roman" panose="02020603050405020304" pitchFamily="18" charset="0"/>
              </a:rPr>
              <a:t>因为处理自然语言的关键是要让计算机“理解”</a:t>
            </a:r>
            <a:r>
              <a:rPr lang="zh-CN" altLang="en-US" sz="2200" dirty="0" smtClean="0">
                <a:latin typeface="Times New Roman" panose="02020603050405020304" pitchFamily="18" charset="0"/>
              </a:rPr>
              <a:t>自然语言。</a:t>
            </a:r>
            <a:endParaRPr lang="en-US" altLang="zh-CN" sz="2200" dirty="0" smtClean="0">
              <a:latin typeface="Times New Roman" panose="02020603050405020304" pitchFamily="18" charset="0"/>
            </a:endParaRPr>
          </a:p>
          <a:p>
            <a:pPr lvl="1" algn="just" eaLnBrk="1" hangingPunct="1">
              <a:buClr>
                <a:schemeClr val="accent2"/>
              </a:buClr>
              <a:buFont typeface="Wingdings" panose="05000000000000000000" pitchFamily="2" charset="2"/>
              <a:buChar char="o"/>
            </a:pPr>
            <a:r>
              <a:rPr lang="zh-CN" altLang="en-US" sz="2200" dirty="0">
                <a:latin typeface="Times New Roman" panose="02020603050405020304" pitchFamily="18" charset="0"/>
              </a:rPr>
              <a:t>由于绝大多数语种使用的是拼音文字，计算机识别拼音字母已无问题，因此书面理解一般没有切分音节和单词的问题，只需直接分析词汇、句法和语义。</a:t>
            </a:r>
            <a:endParaRPr lang="en-US" altLang="zh-CN" sz="2200" dirty="0">
              <a:latin typeface="Times New Roman" panose="02020603050405020304" pitchFamily="18" charset="0"/>
            </a:endParaRPr>
          </a:p>
          <a:p>
            <a:pPr lvl="1" algn="just" eaLnBrk="1" hangingPunct="1">
              <a:buClr>
                <a:schemeClr val="accent2"/>
              </a:buClr>
              <a:buFont typeface="Wingdings" panose="05000000000000000000" pitchFamily="2" charset="2"/>
              <a:buChar char="o"/>
            </a:pPr>
            <a:r>
              <a:rPr lang="zh-CN" altLang="en-US" sz="2200" dirty="0">
                <a:latin typeface="Times New Roman" panose="02020603050405020304" pitchFamily="18" charset="0"/>
              </a:rPr>
              <a:t>但是汉语用的是汉字，无论是用汉字编码输入还是将来计算机能直接认识汉字，都要首先解决切分单词的问题，因为输入就是一连串汉字，词和词之间没有空隔。 </a:t>
            </a:r>
            <a:endParaRPr lang="en-US" altLang="zh-CN" sz="2200" dirty="0">
              <a:latin typeface="Times New Roman" panose="02020603050405020304" pitchFamily="18" charset="0"/>
            </a:endParaRPr>
          </a:p>
          <a:p>
            <a:pPr algn="just" eaLnBrk="1" hangingPunct="1">
              <a:lnSpc>
                <a:spcPct val="120000"/>
              </a:lnSpc>
              <a:buClr>
                <a:schemeClr val="accent2"/>
              </a:buClr>
              <a:buFont typeface="Wingdings" panose="05000000000000000000" pitchFamily="2" charset="2"/>
              <a:buChar char="o"/>
            </a:pPr>
            <a:endParaRPr lang="en-US" altLang="zh-CN" sz="2500" dirty="0" smtClean="0">
              <a:latin typeface="Times New Roman" panose="02020603050405020304" pitchFamily="18" charset="0"/>
            </a:endParaRPr>
          </a:p>
        </p:txBody>
      </p:sp>
    </p:spTree>
    <p:custDataLst>
      <p:tags r:id="rId1"/>
    </p:custDataLst>
    <p:extLst>
      <p:ext uri="{BB962C8B-B14F-4D97-AF65-F5344CB8AC3E}">
        <p14:creationId xmlns:p14="http://schemas.microsoft.com/office/powerpoint/2010/main" val="975502928"/>
      </p:ext>
    </p:extLst>
  </p:cSld>
  <p:clrMapOvr>
    <a:masterClrMapping/>
  </p:clrMapOvr>
  <mc:AlternateContent xmlns:mc="http://schemas.openxmlformats.org/markup-compatibility/2006" xmlns:p14="http://schemas.microsoft.com/office/powerpoint/2010/main">
    <mc:Choice Requires="p14">
      <p:transition spd="slow" p14:dur="1500" advClick="0" advTm="130998">
        <p:random/>
      </p:transition>
    </mc:Choice>
    <mc:Fallback xmlns="">
      <p:transition spd="slow" advClick="0" advTm="130998">
        <p:random/>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08520" y="-127956"/>
            <a:ext cx="9144000" cy="765175"/>
          </a:xfrm>
          <a:prstGeom prst="rect">
            <a:avLst/>
          </a:prstGeom>
          <a:noFill/>
          <a:ln>
            <a:noFill/>
          </a:ln>
        </p:spPr>
        <p:txBody>
          <a:bodyPr anchor="b"/>
          <a:lstStyle>
            <a:lvl1pPr indent="176213"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3600" dirty="0">
                <a:latin typeface="Times New Roman" panose="02020603050405020304" pitchFamily="18" charset="0"/>
                <a:ea typeface="黑体" panose="02010609060101010101" pitchFamily="49" charset="-122"/>
              </a:rPr>
              <a:t>1.4  </a:t>
            </a:r>
            <a:r>
              <a:rPr lang="zh-CN" altLang="en-US" sz="3600" dirty="0">
                <a:latin typeface="Times New Roman" panose="02020603050405020304" pitchFamily="18" charset="0"/>
                <a:ea typeface="黑体" panose="02010609060101010101" pitchFamily="49" charset="-122"/>
              </a:rPr>
              <a:t>人工智能的主要研究领域</a:t>
            </a:r>
          </a:p>
        </p:txBody>
      </p:sp>
      <p:sp>
        <p:nvSpPr>
          <p:cNvPr id="3" name="Rectangle 3"/>
          <p:cNvSpPr txBox="1">
            <a:spLocks noChangeArrowheads="1"/>
          </p:cNvSpPr>
          <p:nvPr/>
        </p:nvSpPr>
        <p:spPr>
          <a:xfrm>
            <a:off x="250825" y="838200"/>
            <a:ext cx="8642350" cy="574675"/>
          </a:xfrm>
          <a:prstGeom prst="rect">
            <a:avLst/>
          </a:prstGeom>
          <a:noFill/>
        </p:spPr>
        <p:txBody>
          <a:bodyPr/>
          <a:lstStyle>
            <a:lvl1pPr marL="162557" indent="-162557" algn="l" defTabSz="650230" rtl="0" eaLnBrk="1" latinLnBrk="0" hangingPunct="1">
              <a:lnSpc>
                <a:spcPct val="90000"/>
              </a:lnSpc>
              <a:spcBef>
                <a:spcPts val="711"/>
              </a:spcBef>
              <a:buFont typeface="Arial" panose="020B0604020202020204" pitchFamily="34" charset="0"/>
              <a:buChar char="•"/>
              <a:defRPr sz="1991" kern="1200">
                <a:solidFill>
                  <a:schemeClr val="tx1"/>
                </a:solidFill>
                <a:latin typeface="+mn-lt"/>
                <a:ea typeface="+mn-ea"/>
                <a:cs typeface="+mn-cs"/>
              </a:defRPr>
            </a:lvl1pPr>
            <a:lvl2pPr marL="487672" indent="-162557" algn="l" defTabSz="650230" rtl="0" eaLnBrk="1" latinLnBrk="0" hangingPunct="1">
              <a:lnSpc>
                <a:spcPct val="90000"/>
              </a:lnSpc>
              <a:spcBef>
                <a:spcPts val="356"/>
              </a:spcBef>
              <a:buFont typeface="Arial" panose="020B0604020202020204" pitchFamily="34" charset="0"/>
              <a:buChar char="•"/>
              <a:defRPr sz="1707" kern="1200">
                <a:solidFill>
                  <a:schemeClr val="tx1"/>
                </a:solidFill>
                <a:latin typeface="+mn-lt"/>
                <a:ea typeface="+mn-ea"/>
                <a:cs typeface="+mn-cs"/>
              </a:defRPr>
            </a:lvl2pPr>
            <a:lvl3pPr marL="812787" indent="-162557" algn="l" defTabSz="650230" rtl="0" eaLnBrk="1" latinLnBrk="0" hangingPunct="1">
              <a:lnSpc>
                <a:spcPct val="90000"/>
              </a:lnSpc>
              <a:spcBef>
                <a:spcPts val="356"/>
              </a:spcBef>
              <a:buFont typeface="Arial" panose="020B0604020202020204" pitchFamily="34" charset="0"/>
              <a:buChar char="•"/>
              <a:defRPr sz="1422" kern="1200">
                <a:solidFill>
                  <a:schemeClr val="tx1"/>
                </a:solidFill>
                <a:latin typeface="+mn-lt"/>
                <a:ea typeface="+mn-ea"/>
                <a:cs typeface="+mn-cs"/>
              </a:defRPr>
            </a:lvl3pPr>
            <a:lvl4pPr marL="113790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4pPr>
            <a:lvl5pPr marL="146301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5pPr>
            <a:lvl6pPr marL="178813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6pPr>
            <a:lvl7pPr marL="211324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7pPr>
            <a:lvl8pPr marL="243836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8pPr>
            <a:lvl9pPr marL="276347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9pPr>
          </a:lstStyle>
          <a:p>
            <a:pPr marL="0" indent="0" fontAlgn="auto">
              <a:spcAft>
                <a:spcPts val="0"/>
              </a:spcAft>
              <a:buFont typeface="Wingdings" panose="05000000000000000000" pitchFamily="2" charset="2"/>
              <a:buNone/>
            </a:pPr>
            <a:r>
              <a:rPr lang="en-US" altLang="zh-CN" sz="2400" b="1" smtClean="0">
                <a:latin typeface="Times New Roman" panose="02020603050405020304" pitchFamily="18" charset="0"/>
              </a:rPr>
              <a:t>6. </a:t>
            </a:r>
            <a:r>
              <a:rPr lang="zh-CN" altLang="en-US" sz="2400" b="1" smtClean="0">
                <a:latin typeface="Times New Roman" panose="02020603050405020304" pitchFamily="18" charset="0"/>
              </a:rPr>
              <a:t>智能信息检索 </a:t>
            </a:r>
            <a:r>
              <a:rPr lang="zh-CN" altLang="en-US" sz="2400" smtClean="0">
                <a:latin typeface="Times New Roman" panose="02020603050405020304" pitchFamily="18" charset="0"/>
              </a:rPr>
              <a:t>  </a:t>
            </a:r>
          </a:p>
        </p:txBody>
      </p:sp>
      <p:sp>
        <p:nvSpPr>
          <p:cNvPr id="4" name="Rectangle 4"/>
          <p:cNvSpPr>
            <a:spLocks noChangeArrowheads="1"/>
          </p:cNvSpPr>
          <p:nvPr/>
        </p:nvSpPr>
        <p:spPr bwMode="auto">
          <a:xfrm>
            <a:off x="228600" y="1412875"/>
            <a:ext cx="8763000" cy="2244725"/>
          </a:xfrm>
          <a:prstGeom prst="rect">
            <a:avLst/>
          </a:prstGeom>
          <a:noFill/>
          <a:ln w="9525">
            <a:noFill/>
            <a:miter lim="800000"/>
            <a:headEnd/>
            <a:tailEnd/>
          </a:ln>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algn="just" eaLnBrk="1" hangingPunct="1">
              <a:lnSpc>
                <a:spcPct val="120000"/>
              </a:lnSpc>
              <a:spcBef>
                <a:spcPct val="20000"/>
              </a:spcBef>
              <a:buClr>
                <a:schemeClr val="accent2"/>
              </a:buClr>
              <a:buFont typeface="Wingdings" panose="05000000000000000000" pitchFamily="2" charset="2"/>
              <a:buChar char="o"/>
            </a:pPr>
            <a:r>
              <a:rPr lang="en-US" altLang="zh-CN" sz="2600" dirty="0">
                <a:latin typeface="Times New Roman" panose="02020603050405020304" pitchFamily="18" charset="0"/>
              </a:rPr>
              <a:t> </a:t>
            </a:r>
            <a:r>
              <a:rPr lang="zh-CN" altLang="en-US" sz="2600" dirty="0">
                <a:latin typeface="Times New Roman" panose="02020603050405020304" pitchFamily="18" charset="0"/>
              </a:rPr>
              <a:t>智能信息检索系统的功能：</a:t>
            </a:r>
            <a:endParaRPr lang="zh-CN" altLang="en-US" sz="2600" dirty="0">
              <a:latin typeface="宋体" panose="02010600030101010101" pitchFamily="2" charset="-122"/>
            </a:endParaRPr>
          </a:p>
          <a:p>
            <a:pPr algn="just" eaLnBrk="1" hangingPunct="1">
              <a:lnSpc>
                <a:spcPct val="120000"/>
              </a:lnSpc>
              <a:spcBef>
                <a:spcPct val="20000"/>
              </a:spcBef>
              <a:buClr>
                <a:schemeClr val="accent2"/>
              </a:buClr>
              <a:buFont typeface="Wingdings" panose="05000000000000000000" pitchFamily="2" charset="2"/>
              <a:buNone/>
            </a:pPr>
            <a:r>
              <a:rPr lang="zh-CN" altLang="en-US" sz="2600" dirty="0">
                <a:latin typeface="Times New Roman" panose="02020603050405020304" pitchFamily="18" charset="0"/>
              </a:rPr>
              <a:t>  </a:t>
            </a:r>
            <a:r>
              <a:rPr lang="en-US" altLang="zh-CN" sz="2600" dirty="0">
                <a:latin typeface="Times New Roman" panose="02020603050405020304" pitchFamily="18" charset="0"/>
              </a:rPr>
              <a:t>(1) </a:t>
            </a:r>
            <a:r>
              <a:rPr lang="zh-CN" altLang="en-US" sz="2600" dirty="0">
                <a:latin typeface="Times New Roman" panose="02020603050405020304" pitchFamily="18" charset="0"/>
              </a:rPr>
              <a:t>能理解自然语言。</a:t>
            </a:r>
          </a:p>
          <a:p>
            <a:pPr algn="just" eaLnBrk="1" hangingPunct="1">
              <a:lnSpc>
                <a:spcPct val="120000"/>
              </a:lnSpc>
              <a:spcBef>
                <a:spcPct val="20000"/>
              </a:spcBef>
              <a:buClr>
                <a:schemeClr val="accent2"/>
              </a:buClr>
              <a:buFont typeface="Wingdings" panose="05000000000000000000" pitchFamily="2" charset="2"/>
              <a:buNone/>
            </a:pPr>
            <a:r>
              <a:rPr lang="zh-CN" altLang="en-US" sz="2600" dirty="0">
                <a:latin typeface="Times New Roman" panose="02020603050405020304" pitchFamily="18" charset="0"/>
              </a:rPr>
              <a:t>  </a:t>
            </a:r>
            <a:r>
              <a:rPr lang="en-US" altLang="zh-CN" sz="2600" dirty="0">
                <a:latin typeface="Times New Roman" panose="02020603050405020304" pitchFamily="18" charset="0"/>
              </a:rPr>
              <a:t>(2) </a:t>
            </a:r>
            <a:r>
              <a:rPr lang="zh-CN" altLang="en-US" sz="2600" dirty="0">
                <a:latin typeface="Times New Roman" panose="02020603050405020304" pitchFamily="18" charset="0"/>
              </a:rPr>
              <a:t>具有推理能力。 </a:t>
            </a:r>
          </a:p>
          <a:p>
            <a:pPr algn="just" eaLnBrk="1" hangingPunct="1">
              <a:lnSpc>
                <a:spcPct val="120000"/>
              </a:lnSpc>
              <a:spcBef>
                <a:spcPct val="20000"/>
              </a:spcBef>
              <a:buClr>
                <a:schemeClr val="accent2"/>
              </a:buClr>
              <a:buFont typeface="Wingdings" panose="05000000000000000000" pitchFamily="2" charset="2"/>
              <a:buNone/>
            </a:pPr>
            <a:r>
              <a:rPr lang="zh-CN" altLang="en-US" sz="2600" dirty="0">
                <a:latin typeface="Times New Roman" panose="02020603050405020304" pitchFamily="18" charset="0"/>
              </a:rPr>
              <a:t>  </a:t>
            </a:r>
            <a:r>
              <a:rPr lang="en-US" altLang="zh-CN" sz="2600" dirty="0">
                <a:latin typeface="Times New Roman" panose="02020603050405020304" pitchFamily="18" charset="0"/>
              </a:rPr>
              <a:t>(3) </a:t>
            </a:r>
            <a:r>
              <a:rPr lang="zh-CN" altLang="en-US" sz="2600" dirty="0">
                <a:latin typeface="Times New Roman" panose="02020603050405020304" pitchFamily="18" charset="0"/>
              </a:rPr>
              <a:t>系统拥有一定的常识性知识。</a:t>
            </a:r>
            <a:r>
              <a:rPr lang="zh-CN" altLang="en-US" sz="2600" dirty="0">
                <a:latin typeface="宋体" panose="02010600030101010101" pitchFamily="2" charset="-122"/>
              </a:rPr>
              <a:t> </a:t>
            </a:r>
          </a:p>
        </p:txBody>
      </p:sp>
    </p:spTree>
    <p:custDataLst>
      <p:tags r:id="rId1"/>
    </p:custDataLst>
    <p:extLst>
      <p:ext uri="{BB962C8B-B14F-4D97-AF65-F5344CB8AC3E}">
        <p14:creationId xmlns:p14="http://schemas.microsoft.com/office/powerpoint/2010/main" val="2285856204"/>
      </p:ext>
    </p:extLst>
  </p:cSld>
  <p:clrMapOvr>
    <a:masterClrMapping/>
  </p:clrMapOvr>
  <mc:AlternateContent xmlns:mc="http://schemas.openxmlformats.org/markup-compatibility/2006" xmlns:p14="http://schemas.microsoft.com/office/powerpoint/2010/main">
    <mc:Choice Requires="p14">
      <p:transition spd="slow" p14:dur="1500" advClick="0" advTm="18118">
        <p:random/>
      </p:transition>
    </mc:Choice>
    <mc:Fallback xmlns="">
      <p:transition spd="slow" advClick="0" advTm="18118">
        <p:random/>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a:spLocks noChangeArrowheads="1"/>
          </p:cNvSpPr>
          <p:nvPr/>
        </p:nvSpPr>
        <p:spPr bwMode="auto">
          <a:xfrm>
            <a:off x="272480" y="1030238"/>
            <a:ext cx="8458200" cy="519113"/>
          </a:xfrm>
          <a:prstGeom prst="rect">
            <a:avLst/>
          </a:prstGeom>
          <a:noFill/>
          <a:ln>
            <a:noFill/>
          </a:ln>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2800" b="1">
                <a:latin typeface="Times New Roman" panose="02020603050405020304" pitchFamily="18" charset="0"/>
              </a:rPr>
              <a:t>7. </a:t>
            </a:r>
            <a:r>
              <a:rPr lang="zh-CN" altLang="en-US" sz="2800" b="1">
                <a:latin typeface="Times New Roman" panose="02020603050405020304" pitchFamily="18" charset="0"/>
              </a:rPr>
              <a:t>数据挖掘与知识发现</a:t>
            </a:r>
          </a:p>
        </p:txBody>
      </p:sp>
      <p:sp>
        <p:nvSpPr>
          <p:cNvPr id="3" name="Rectangle 6"/>
          <p:cNvSpPr>
            <a:spLocks noChangeArrowheads="1"/>
          </p:cNvSpPr>
          <p:nvPr/>
        </p:nvSpPr>
        <p:spPr bwMode="auto">
          <a:xfrm>
            <a:off x="272480" y="1563638"/>
            <a:ext cx="8763000" cy="2085975"/>
          </a:xfrm>
          <a:prstGeom prst="rect">
            <a:avLst/>
          </a:prstGeom>
          <a:noFill/>
          <a:ln w="9525">
            <a:noFill/>
            <a:miter lim="800000"/>
            <a:headEnd/>
            <a:tailEnd/>
          </a:ln>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algn="just" eaLnBrk="1" hangingPunct="1">
              <a:lnSpc>
                <a:spcPct val="120000"/>
              </a:lnSpc>
              <a:spcBef>
                <a:spcPct val="20000"/>
              </a:spcBef>
              <a:buClr>
                <a:schemeClr val="accent2"/>
              </a:buClr>
              <a:buFont typeface="Wingdings" panose="05000000000000000000" pitchFamily="2" charset="2"/>
              <a:buChar char="o"/>
            </a:pPr>
            <a:r>
              <a:rPr lang="en-US" altLang="zh-CN" sz="2600" dirty="0">
                <a:latin typeface="宋体" panose="02010600030101010101" pitchFamily="2" charset="-122"/>
              </a:rPr>
              <a:t> </a:t>
            </a:r>
            <a:r>
              <a:rPr lang="zh-CN" altLang="en-US" sz="2600" dirty="0">
                <a:latin typeface="宋体" panose="02010600030101010101" pitchFamily="2" charset="-122"/>
              </a:rPr>
              <a:t>数据挖掘的目的是从数据库中找出有意义的模式</a:t>
            </a:r>
            <a:r>
              <a:rPr lang="en-US" altLang="zh-CN" sz="2600" dirty="0">
                <a:latin typeface="宋体" panose="02010600030101010101" pitchFamily="2" charset="-122"/>
              </a:rPr>
              <a:t>(</a:t>
            </a:r>
            <a:r>
              <a:rPr lang="zh-CN" altLang="en-US" sz="2600" dirty="0">
                <a:latin typeface="宋体" panose="02010600030101010101" pitchFamily="2" charset="-122"/>
              </a:rPr>
              <a:t>一组规则、聚类、决策树、依赖网络或其他方式表示的知识</a:t>
            </a:r>
            <a:r>
              <a:rPr lang="en-US" altLang="zh-CN" sz="2600" dirty="0">
                <a:latin typeface="宋体" panose="02010600030101010101" pitchFamily="2" charset="-122"/>
              </a:rPr>
              <a:t>)</a:t>
            </a:r>
            <a:r>
              <a:rPr lang="zh-CN" altLang="en-US" sz="2600" dirty="0">
                <a:latin typeface="宋体" panose="02010600030101010101" pitchFamily="2" charset="-122"/>
              </a:rPr>
              <a:t>。</a:t>
            </a:r>
          </a:p>
          <a:p>
            <a:pPr algn="just" eaLnBrk="1" hangingPunct="1">
              <a:lnSpc>
                <a:spcPct val="120000"/>
              </a:lnSpc>
              <a:spcBef>
                <a:spcPct val="20000"/>
              </a:spcBef>
              <a:buClr>
                <a:schemeClr val="accent2"/>
              </a:buClr>
              <a:buFont typeface="Wingdings" panose="05000000000000000000" pitchFamily="2" charset="2"/>
              <a:buChar char="o"/>
            </a:pPr>
            <a:r>
              <a:rPr lang="zh-CN" altLang="en-US" sz="2600" dirty="0">
                <a:latin typeface="宋体" panose="02010600030101010101" pitchFamily="2" charset="-122"/>
              </a:rPr>
              <a:t> 数据挖掘过程：数据预处理、建模、模型评估及模型应用。 </a:t>
            </a:r>
          </a:p>
        </p:txBody>
      </p:sp>
      <p:sp>
        <p:nvSpPr>
          <p:cNvPr id="4" name="Rectangle 2"/>
          <p:cNvSpPr>
            <a:spLocks noChangeArrowheads="1"/>
          </p:cNvSpPr>
          <p:nvPr/>
        </p:nvSpPr>
        <p:spPr bwMode="auto">
          <a:xfrm>
            <a:off x="-108520" y="-127956"/>
            <a:ext cx="9144000" cy="765175"/>
          </a:xfrm>
          <a:prstGeom prst="rect">
            <a:avLst/>
          </a:prstGeom>
          <a:noFill/>
          <a:ln>
            <a:noFill/>
          </a:ln>
        </p:spPr>
        <p:txBody>
          <a:bodyPr anchor="b"/>
          <a:lstStyle>
            <a:lvl1pPr indent="176213"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3600" dirty="0">
                <a:latin typeface="Times New Roman" panose="02020603050405020304" pitchFamily="18" charset="0"/>
                <a:ea typeface="黑体" panose="02010609060101010101" pitchFamily="49" charset="-122"/>
              </a:rPr>
              <a:t>1.4  </a:t>
            </a:r>
            <a:r>
              <a:rPr lang="zh-CN" altLang="en-US" sz="3600" dirty="0">
                <a:latin typeface="Times New Roman" panose="02020603050405020304" pitchFamily="18" charset="0"/>
                <a:ea typeface="黑体" panose="02010609060101010101" pitchFamily="49" charset="-122"/>
              </a:rPr>
              <a:t>人工智能的主要研究领域</a:t>
            </a:r>
          </a:p>
        </p:txBody>
      </p:sp>
    </p:spTree>
    <p:custDataLst>
      <p:tags r:id="rId1"/>
    </p:custDataLst>
    <p:extLst>
      <p:ext uri="{BB962C8B-B14F-4D97-AF65-F5344CB8AC3E}">
        <p14:creationId xmlns:p14="http://schemas.microsoft.com/office/powerpoint/2010/main" val="2213726975"/>
      </p:ext>
    </p:extLst>
  </p:cSld>
  <p:clrMapOvr>
    <a:masterClrMapping/>
  </p:clrMapOvr>
  <mc:AlternateContent xmlns:mc="http://schemas.openxmlformats.org/markup-compatibility/2006" xmlns:p14="http://schemas.microsoft.com/office/powerpoint/2010/main">
    <mc:Choice Requires="p14">
      <p:transition spd="slow" p14:dur="1500" advClick="0" advTm="29270">
        <p:random/>
      </p:transition>
    </mc:Choice>
    <mc:Fallback xmlns="">
      <p:transition spd="slow" advClick="0" advTm="29270">
        <p:random/>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08520" y="-127956"/>
            <a:ext cx="9144000" cy="765175"/>
          </a:xfrm>
          <a:prstGeom prst="rect">
            <a:avLst/>
          </a:prstGeom>
          <a:noFill/>
          <a:ln>
            <a:noFill/>
          </a:ln>
        </p:spPr>
        <p:txBody>
          <a:bodyPr anchor="b"/>
          <a:lstStyle>
            <a:lvl1pPr indent="176213"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3600" dirty="0">
                <a:latin typeface="Times New Roman" panose="02020603050405020304" pitchFamily="18" charset="0"/>
                <a:ea typeface="黑体" panose="02010609060101010101" pitchFamily="49" charset="-122"/>
              </a:rPr>
              <a:t>1.4  </a:t>
            </a:r>
            <a:r>
              <a:rPr lang="zh-CN" altLang="en-US" sz="3600" dirty="0">
                <a:latin typeface="Times New Roman" panose="02020603050405020304" pitchFamily="18" charset="0"/>
                <a:ea typeface="黑体" panose="02010609060101010101" pitchFamily="49" charset="-122"/>
              </a:rPr>
              <a:t>人工智能的主要研究领域</a:t>
            </a:r>
          </a:p>
        </p:txBody>
      </p:sp>
      <p:sp>
        <p:nvSpPr>
          <p:cNvPr id="4" name="Rectangle 4"/>
          <p:cNvSpPr>
            <a:spLocks noChangeArrowheads="1"/>
          </p:cNvSpPr>
          <p:nvPr/>
        </p:nvSpPr>
        <p:spPr bwMode="auto">
          <a:xfrm>
            <a:off x="280974" y="1141687"/>
            <a:ext cx="8763000" cy="4049314"/>
          </a:xfrm>
          <a:prstGeom prst="rect">
            <a:avLst/>
          </a:prstGeom>
          <a:noFill/>
          <a:ln w="9525">
            <a:noFill/>
            <a:miter lim="800000"/>
            <a:headEnd/>
            <a:tailEnd/>
          </a:ln>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algn="just" eaLnBrk="1" hangingPunct="1">
              <a:lnSpc>
                <a:spcPct val="120000"/>
              </a:lnSpc>
              <a:buClr>
                <a:schemeClr val="accent2"/>
              </a:buClr>
              <a:buFont typeface="Wingdings" panose="05000000000000000000" pitchFamily="2" charset="2"/>
              <a:buChar char="o"/>
            </a:pPr>
            <a:r>
              <a:rPr lang="en-US" altLang="zh-CN" dirty="0">
                <a:latin typeface="宋体" panose="02010600030101010101" pitchFamily="2" charset="-122"/>
              </a:rPr>
              <a:t> </a:t>
            </a:r>
            <a:r>
              <a:rPr lang="zh-CN" altLang="en-US" dirty="0">
                <a:latin typeface="Times New Roman" panose="02020603050405020304" pitchFamily="18" charset="0"/>
              </a:rPr>
              <a:t>专家系统模拟人类专家求解问题的思维过程求解领域内的各种问题，其水平可以达到甚至超过人类专家的水平。</a:t>
            </a:r>
          </a:p>
          <a:p>
            <a:pPr algn="just" eaLnBrk="1" hangingPunct="1">
              <a:lnSpc>
                <a:spcPct val="120000"/>
              </a:lnSpc>
              <a:buClr>
                <a:schemeClr val="accent2"/>
              </a:buClr>
              <a:buFont typeface="Wingdings" panose="05000000000000000000" pitchFamily="2" charset="2"/>
              <a:buChar char="o"/>
            </a:pPr>
            <a:r>
              <a:rPr lang="zh-CN" altLang="en-US" dirty="0">
                <a:solidFill>
                  <a:srgbClr val="000000"/>
                </a:solidFill>
                <a:latin typeface="Times New Roman" panose="02020603050405020304" pitchFamily="18" charset="0"/>
              </a:rPr>
              <a:t>  </a:t>
            </a:r>
            <a:r>
              <a:rPr lang="en-US" altLang="zh-CN" dirty="0">
                <a:solidFill>
                  <a:srgbClr val="000000"/>
                </a:solidFill>
                <a:latin typeface="Times New Roman" panose="02020603050405020304" pitchFamily="18" charset="0"/>
              </a:rPr>
              <a:t>1965</a:t>
            </a:r>
            <a:r>
              <a:rPr lang="zh-CN" altLang="en-US" dirty="0">
                <a:solidFill>
                  <a:srgbClr val="000000"/>
                </a:solidFill>
                <a:latin typeface="Times New Roman" panose="02020603050405020304" pitchFamily="18" charset="0"/>
              </a:rPr>
              <a:t>年费根鲍姆研究小组开始研制第一个专家系统</a:t>
            </a:r>
            <a:r>
              <a:rPr lang="en-US" altLang="zh-CN" dirty="0">
                <a:solidFill>
                  <a:srgbClr val="000000"/>
                </a:solidFill>
                <a:latin typeface="Times New Roman" panose="02020603050405020304" pitchFamily="18" charset="0"/>
              </a:rPr>
              <a:t>——</a:t>
            </a:r>
            <a:r>
              <a:rPr lang="zh-CN" altLang="en-US" dirty="0">
                <a:solidFill>
                  <a:srgbClr val="000000"/>
                </a:solidFill>
                <a:latin typeface="Times New Roman" panose="02020603050405020304" pitchFamily="18" charset="0"/>
              </a:rPr>
              <a:t>分析化合物分子结构的</a:t>
            </a:r>
            <a:r>
              <a:rPr lang="en-US" altLang="zh-CN" dirty="0">
                <a:solidFill>
                  <a:srgbClr val="000000"/>
                </a:solidFill>
                <a:latin typeface="Times New Roman" panose="02020603050405020304" pitchFamily="18" charset="0"/>
              </a:rPr>
              <a:t>DENDRAL</a:t>
            </a:r>
            <a:r>
              <a:rPr lang="zh-CN" altLang="en-US" dirty="0">
                <a:solidFill>
                  <a:srgbClr val="000000"/>
                </a:solidFill>
                <a:latin typeface="Times New Roman" panose="02020603050405020304" pitchFamily="18" charset="0"/>
              </a:rPr>
              <a:t>，</a:t>
            </a:r>
            <a:r>
              <a:rPr lang="en-US" altLang="zh-CN" dirty="0">
                <a:solidFill>
                  <a:srgbClr val="000000"/>
                </a:solidFill>
                <a:latin typeface="Times New Roman" panose="02020603050405020304" pitchFamily="18" charset="0"/>
              </a:rPr>
              <a:t>1968</a:t>
            </a:r>
            <a:r>
              <a:rPr lang="zh-CN" altLang="en-US" dirty="0">
                <a:solidFill>
                  <a:srgbClr val="000000"/>
                </a:solidFill>
                <a:latin typeface="Times New Roman" panose="02020603050405020304" pitchFamily="18" charset="0"/>
              </a:rPr>
              <a:t>年完成并投入使用。</a:t>
            </a:r>
          </a:p>
          <a:p>
            <a:pPr algn="just" eaLnBrk="1" hangingPunct="1">
              <a:lnSpc>
                <a:spcPct val="120000"/>
              </a:lnSpc>
              <a:buClr>
                <a:schemeClr val="accent2"/>
              </a:buClr>
              <a:buFont typeface="Wingdings" panose="05000000000000000000" pitchFamily="2" charset="2"/>
              <a:buChar char="o"/>
            </a:pPr>
            <a:r>
              <a:rPr lang="zh-CN" altLang="en-US" dirty="0">
                <a:solidFill>
                  <a:srgbClr val="000000"/>
                </a:solidFill>
                <a:latin typeface="Times New Roman" panose="02020603050405020304" pitchFamily="18" charset="0"/>
              </a:rPr>
              <a:t>  </a:t>
            </a:r>
            <a:r>
              <a:rPr lang="en-US" altLang="zh-CN" dirty="0">
                <a:solidFill>
                  <a:srgbClr val="000000"/>
                </a:solidFill>
                <a:latin typeface="Times New Roman" panose="02020603050405020304" pitchFamily="18" charset="0"/>
              </a:rPr>
              <a:t>1971</a:t>
            </a:r>
            <a:r>
              <a:rPr lang="zh-CN" altLang="en-US" dirty="0">
                <a:solidFill>
                  <a:srgbClr val="000000"/>
                </a:solidFill>
                <a:latin typeface="Times New Roman" panose="02020603050405020304" pitchFamily="18" charset="0"/>
              </a:rPr>
              <a:t>年</a:t>
            </a:r>
            <a:r>
              <a:rPr lang="en-US" altLang="zh-CN" dirty="0">
                <a:solidFill>
                  <a:srgbClr val="000000"/>
                </a:solidFill>
                <a:latin typeface="Times New Roman" panose="02020603050405020304" pitchFamily="18" charset="0"/>
              </a:rPr>
              <a:t>MIT</a:t>
            </a:r>
            <a:r>
              <a:rPr lang="zh-CN" altLang="en-US" dirty="0">
                <a:solidFill>
                  <a:srgbClr val="000000"/>
                </a:solidFill>
                <a:latin typeface="Times New Roman" panose="02020603050405020304" pitchFamily="18" charset="0"/>
              </a:rPr>
              <a:t>开发成功求解一些数学问题的</a:t>
            </a:r>
            <a:r>
              <a:rPr lang="en-US" altLang="zh-CN" dirty="0">
                <a:solidFill>
                  <a:srgbClr val="000000"/>
                </a:solidFill>
                <a:latin typeface="Times New Roman" panose="02020603050405020304" pitchFamily="18" charset="0"/>
              </a:rPr>
              <a:t>MYCSYMA</a:t>
            </a:r>
            <a:r>
              <a:rPr lang="zh-CN" altLang="en-US" dirty="0">
                <a:solidFill>
                  <a:srgbClr val="000000"/>
                </a:solidFill>
                <a:latin typeface="Times New Roman" panose="02020603050405020304" pitchFamily="18" charset="0"/>
              </a:rPr>
              <a:t>专家系统。拉特格尔大学开发的清光眼诊断与治疗的专家系统</a:t>
            </a:r>
            <a:r>
              <a:rPr lang="en-US" altLang="zh-CN" dirty="0">
                <a:solidFill>
                  <a:srgbClr val="000000"/>
                </a:solidFill>
                <a:latin typeface="Times New Roman" panose="02020603050405020304" pitchFamily="18" charset="0"/>
              </a:rPr>
              <a:t>CASNET</a:t>
            </a:r>
            <a:r>
              <a:rPr lang="zh-CN" altLang="en-US" dirty="0">
                <a:solidFill>
                  <a:srgbClr val="000000"/>
                </a:solidFill>
                <a:latin typeface="Times New Roman" panose="02020603050405020304" pitchFamily="18" charset="0"/>
              </a:rPr>
              <a:t>。</a:t>
            </a:r>
            <a:endParaRPr lang="zh-CN" altLang="en-US" dirty="0">
              <a:latin typeface="Times New Roman" panose="02020603050405020304" pitchFamily="18" charset="0"/>
            </a:endParaRPr>
          </a:p>
          <a:p>
            <a:pPr algn="just" eaLnBrk="1" hangingPunct="1">
              <a:lnSpc>
                <a:spcPct val="120000"/>
              </a:lnSpc>
              <a:buClr>
                <a:schemeClr val="accent2"/>
              </a:buClr>
              <a:buFont typeface="Wingdings" panose="05000000000000000000" pitchFamily="2" charset="2"/>
              <a:buChar char="o"/>
            </a:pPr>
            <a:r>
              <a:rPr lang="zh-CN" altLang="en-US" dirty="0">
                <a:latin typeface="Times New Roman" panose="02020603050405020304" pitchFamily="18" charset="0"/>
                <a:cs typeface="Times New Roman" panose="02020603050405020304" pitchFamily="18" charset="0"/>
              </a:rPr>
              <a:t>  </a:t>
            </a:r>
            <a:r>
              <a:rPr lang="en-US" altLang="zh-CN" dirty="0">
                <a:latin typeface="Times New Roman" panose="02020603050405020304" pitchFamily="18" charset="0"/>
                <a:cs typeface="Times New Roman" panose="02020603050405020304" pitchFamily="18" charset="0"/>
              </a:rPr>
              <a:t>1972</a:t>
            </a:r>
            <a:r>
              <a:rPr lang="zh-CN" altLang="en-US" dirty="0">
                <a:latin typeface="Times New Roman" panose="02020603050405020304" pitchFamily="18" charset="0"/>
              </a:rPr>
              <a:t>年</a:t>
            </a:r>
            <a:r>
              <a:rPr lang="zh-CN" altLang="en-US" dirty="0">
                <a:solidFill>
                  <a:srgbClr val="000000"/>
                </a:solidFill>
                <a:latin typeface="Times New Roman" panose="02020603050405020304" pitchFamily="18" charset="0"/>
              </a:rPr>
              <a:t>斯坦福大学</a:t>
            </a:r>
            <a:r>
              <a:rPr lang="zh-CN" altLang="en-US" dirty="0">
                <a:latin typeface="Times New Roman" panose="02020603050405020304" pitchFamily="18" charset="0"/>
              </a:rPr>
              <a:t>肖特里菲等人开始研制用于诊断和治疗感染性疾病的专家系统</a:t>
            </a:r>
            <a:r>
              <a:rPr lang="en-US" altLang="zh-CN" dirty="0">
                <a:latin typeface="Times New Roman" panose="02020603050405020304" pitchFamily="18" charset="0"/>
                <a:cs typeface="Times New Roman" panose="02020603050405020304" pitchFamily="18" charset="0"/>
              </a:rPr>
              <a:t>MYCIN</a:t>
            </a:r>
            <a:r>
              <a:rPr lang="zh-CN" altLang="en-US" dirty="0">
                <a:latin typeface="Times New Roman" panose="02020603050405020304" pitchFamily="18" charset="0"/>
              </a:rPr>
              <a:t>。</a:t>
            </a:r>
          </a:p>
          <a:p>
            <a:pPr algn="just" eaLnBrk="1" hangingPunct="1">
              <a:lnSpc>
                <a:spcPct val="120000"/>
              </a:lnSpc>
              <a:buClr>
                <a:schemeClr val="accent2"/>
              </a:buClr>
              <a:buFont typeface="Wingdings" panose="05000000000000000000" pitchFamily="2" charset="2"/>
              <a:buChar char="o"/>
            </a:pPr>
            <a:r>
              <a:rPr lang="zh-CN" altLang="en-US" dirty="0">
                <a:solidFill>
                  <a:srgbClr val="000000"/>
                </a:solidFill>
                <a:latin typeface="Times New Roman" panose="02020603050405020304" pitchFamily="18" charset="0"/>
              </a:rPr>
              <a:t>  </a:t>
            </a:r>
            <a:r>
              <a:rPr lang="en-US" altLang="zh-CN" dirty="0">
                <a:solidFill>
                  <a:srgbClr val="000000"/>
                </a:solidFill>
                <a:latin typeface="Times New Roman" panose="02020603050405020304" pitchFamily="18" charset="0"/>
              </a:rPr>
              <a:t>1976</a:t>
            </a:r>
            <a:r>
              <a:rPr lang="zh-CN" altLang="en-US" dirty="0">
                <a:solidFill>
                  <a:srgbClr val="000000"/>
                </a:solidFill>
                <a:latin typeface="Times New Roman" panose="02020603050405020304" pitchFamily="18" charset="0"/>
              </a:rPr>
              <a:t>年斯坦福研究所开始开发探矿专家系统</a:t>
            </a:r>
            <a:r>
              <a:rPr lang="en-US" altLang="zh-CN" dirty="0">
                <a:solidFill>
                  <a:srgbClr val="000000"/>
                </a:solidFill>
                <a:latin typeface="Times New Roman" panose="02020603050405020304" pitchFamily="18" charset="0"/>
              </a:rPr>
              <a:t>PROSPECTOR</a:t>
            </a:r>
            <a:r>
              <a:rPr lang="zh-CN" altLang="en-US" dirty="0">
                <a:solidFill>
                  <a:srgbClr val="000000"/>
                </a:solidFill>
                <a:latin typeface="Times New Roman" panose="02020603050405020304" pitchFamily="18" charset="0"/>
              </a:rPr>
              <a:t>，</a:t>
            </a:r>
            <a:r>
              <a:rPr lang="en-US" altLang="zh-CN" dirty="0">
                <a:solidFill>
                  <a:srgbClr val="000000"/>
                </a:solidFill>
                <a:latin typeface="Times New Roman" panose="02020603050405020304" pitchFamily="18" charset="0"/>
              </a:rPr>
              <a:t>1980</a:t>
            </a:r>
            <a:r>
              <a:rPr lang="zh-CN" altLang="en-US" dirty="0">
                <a:solidFill>
                  <a:srgbClr val="000000"/>
                </a:solidFill>
                <a:latin typeface="Times New Roman" panose="02020603050405020304" pitchFamily="18" charset="0"/>
              </a:rPr>
              <a:t>年首次实地分析华盛顿某山区地质资料，发现了一个钼矿。</a:t>
            </a:r>
          </a:p>
          <a:p>
            <a:pPr algn="just" eaLnBrk="1" hangingPunct="1">
              <a:lnSpc>
                <a:spcPct val="120000"/>
              </a:lnSpc>
              <a:buClr>
                <a:schemeClr val="accent2"/>
              </a:buClr>
              <a:buFont typeface="Wingdings" panose="05000000000000000000" pitchFamily="2" charset="2"/>
              <a:buChar char="o"/>
            </a:pPr>
            <a:r>
              <a:rPr lang="zh-CN" altLang="en-US" dirty="0">
                <a:solidFill>
                  <a:srgbClr val="000000"/>
                </a:solidFill>
                <a:latin typeface="Times New Roman" panose="02020603050405020304" pitchFamily="18" charset="0"/>
              </a:rPr>
              <a:t>  </a:t>
            </a:r>
            <a:r>
              <a:rPr lang="en-US" altLang="zh-CN" dirty="0">
                <a:solidFill>
                  <a:srgbClr val="000000"/>
                </a:solidFill>
                <a:latin typeface="Times New Roman" panose="02020603050405020304" pitchFamily="18" charset="0"/>
              </a:rPr>
              <a:t>1981</a:t>
            </a:r>
            <a:r>
              <a:rPr lang="zh-CN" altLang="en-US" dirty="0">
                <a:solidFill>
                  <a:srgbClr val="000000"/>
                </a:solidFill>
                <a:latin typeface="Times New Roman" panose="02020603050405020304" pitchFamily="18" charset="0"/>
              </a:rPr>
              <a:t>年斯坦福大学研制成功专家系统</a:t>
            </a:r>
            <a:r>
              <a:rPr lang="en-US" altLang="zh-CN" dirty="0">
                <a:solidFill>
                  <a:srgbClr val="000000"/>
                </a:solidFill>
                <a:latin typeface="Times New Roman" panose="02020603050405020304" pitchFamily="18" charset="0"/>
              </a:rPr>
              <a:t>AM</a:t>
            </a:r>
            <a:r>
              <a:rPr lang="zh-CN" altLang="en-US" dirty="0">
                <a:solidFill>
                  <a:srgbClr val="000000"/>
                </a:solidFill>
                <a:latin typeface="Times New Roman" panose="02020603050405020304" pitchFamily="18" charset="0"/>
              </a:rPr>
              <a:t>，能模拟人类进行概括、抽象和归纳推理，发现某些数论的概念和定理。</a:t>
            </a:r>
            <a:r>
              <a:rPr lang="zh-CN" altLang="en-US" dirty="0">
                <a:latin typeface="Times New Roman" panose="02020603050405020304" pitchFamily="18" charset="0"/>
              </a:rPr>
              <a:t> </a:t>
            </a:r>
          </a:p>
        </p:txBody>
      </p:sp>
      <p:sp>
        <p:nvSpPr>
          <p:cNvPr id="5" name="Rectangle 3"/>
          <p:cNvSpPr txBox="1">
            <a:spLocks noChangeArrowheads="1"/>
          </p:cNvSpPr>
          <p:nvPr/>
        </p:nvSpPr>
        <p:spPr>
          <a:xfrm>
            <a:off x="280974" y="663654"/>
            <a:ext cx="8642350" cy="1530350"/>
          </a:xfrm>
          <a:prstGeom prst="rect">
            <a:avLst/>
          </a:prstGeom>
        </p:spPr>
        <p:txBody>
          <a:bodyPr/>
          <a:lstStyle>
            <a:lvl1pPr marL="162557" indent="-162557" algn="l" defTabSz="650230" rtl="0" eaLnBrk="1" latinLnBrk="0" hangingPunct="1">
              <a:lnSpc>
                <a:spcPct val="90000"/>
              </a:lnSpc>
              <a:spcBef>
                <a:spcPts val="711"/>
              </a:spcBef>
              <a:buFont typeface="Arial" panose="020B0604020202020204" pitchFamily="34" charset="0"/>
              <a:buChar char="•"/>
              <a:defRPr sz="1991" kern="1200">
                <a:solidFill>
                  <a:schemeClr val="tx1"/>
                </a:solidFill>
                <a:latin typeface="+mn-lt"/>
                <a:ea typeface="+mn-ea"/>
                <a:cs typeface="+mn-cs"/>
              </a:defRPr>
            </a:lvl1pPr>
            <a:lvl2pPr marL="487672" indent="-162557" algn="l" defTabSz="650230" rtl="0" eaLnBrk="1" latinLnBrk="0" hangingPunct="1">
              <a:lnSpc>
                <a:spcPct val="90000"/>
              </a:lnSpc>
              <a:spcBef>
                <a:spcPts val="356"/>
              </a:spcBef>
              <a:buFont typeface="Arial" panose="020B0604020202020204" pitchFamily="34" charset="0"/>
              <a:buChar char="•"/>
              <a:defRPr sz="1707" kern="1200">
                <a:solidFill>
                  <a:schemeClr val="tx1"/>
                </a:solidFill>
                <a:latin typeface="+mn-lt"/>
                <a:ea typeface="+mn-ea"/>
                <a:cs typeface="+mn-cs"/>
              </a:defRPr>
            </a:lvl2pPr>
            <a:lvl3pPr marL="812787" indent="-162557" algn="l" defTabSz="650230" rtl="0" eaLnBrk="1" latinLnBrk="0" hangingPunct="1">
              <a:lnSpc>
                <a:spcPct val="90000"/>
              </a:lnSpc>
              <a:spcBef>
                <a:spcPts val="356"/>
              </a:spcBef>
              <a:buFont typeface="Arial" panose="020B0604020202020204" pitchFamily="34" charset="0"/>
              <a:buChar char="•"/>
              <a:defRPr sz="1422" kern="1200">
                <a:solidFill>
                  <a:schemeClr val="tx1"/>
                </a:solidFill>
                <a:latin typeface="+mn-lt"/>
                <a:ea typeface="+mn-ea"/>
                <a:cs typeface="+mn-cs"/>
              </a:defRPr>
            </a:lvl3pPr>
            <a:lvl4pPr marL="113790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4pPr>
            <a:lvl5pPr marL="146301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5pPr>
            <a:lvl6pPr marL="178813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6pPr>
            <a:lvl7pPr marL="211324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7pPr>
            <a:lvl8pPr marL="243836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8pPr>
            <a:lvl9pPr marL="276347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9pPr>
          </a:lstStyle>
          <a:p>
            <a:pPr marL="0" indent="0" fontAlgn="auto">
              <a:spcAft>
                <a:spcPts val="0"/>
              </a:spcAft>
              <a:buFont typeface="Wingdings" panose="05000000000000000000" pitchFamily="2" charset="2"/>
              <a:buNone/>
            </a:pPr>
            <a:r>
              <a:rPr lang="en-US" altLang="zh-CN" sz="2400" b="1" smtClean="0">
                <a:latin typeface="Times New Roman" panose="02020603050405020304" pitchFamily="18" charset="0"/>
              </a:rPr>
              <a:t>8. </a:t>
            </a:r>
            <a:r>
              <a:rPr lang="zh-CN" altLang="en-US" sz="2400" b="1" smtClean="0">
                <a:latin typeface="宋体" panose="02010600030101010101" pitchFamily="2" charset="-122"/>
              </a:rPr>
              <a:t>专家系统</a:t>
            </a:r>
            <a:r>
              <a:rPr lang="zh-CN" altLang="en-US" sz="2400" b="1" smtClean="0">
                <a:latin typeface="Times New Roman" panose="02020603050405020304" pitchFamily="18" charset="0"/>
              </a:rPr>
              <a:t> </a:t>
            </a:r>
          </a:p>
        </p:txBody>
      </p:sp>
    </p:spTree>
    <p:custDataLst>
      <p:tags r:id="rId1"/>
    </p:custDataLst>
    <p:extLst>
      <p:ext uri="{BB962C8B-B14F-4D97-AF65-F5344CB8AC3E}">
        <p14:creationId xmlns:p14="http://schemas.microsoft.com/office/powerpoint/2010/main" val="549621877"/>
      </p:ext>
    </p:extLst>
  </p:cSld>
  <p:clrMapOvr>
    <a:masterClrMapping/>
  </p:clrMapOvr>
  <mc:AlternateContent xmlns:mc="http://schemas.openxmlformats.org/markup-compatibility/2006" xmlns:p14="http://schemas.microsoft.com/office/powerpoint/2010/main">
    <mc:Choice Requires="p14">
      <p:transition spd="slow" p14:dur="1500" advClick="0" advTm="104238">
        <p:random/>
      </p:transition>
    </mc:Choice>
    <mc:Fallback xmlns="">
      <p:transition spd="slow" advClick="0" advTm="104238">
        <p:random/>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08520" y="-127956"/>
            <a:ext cx="9144000" cy="765175"/>
          </a:xfrm>
          <a:prstGeom prst="rect">
            <a:avLst/>
          </a:prstGeom>
          <a:noFill/>
          <a:ln>
            <a:noFill/>
          </a:ln>
        </p:spPr>
        <p:txBody>
          <a:bodyPr anchor="b"/>
          <a:lstStyle>
            <a:lvl1pPr indent="176213"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3600" dirty="0">
                <a:latin typeface="Times New Roman" panose="02020603050405020304" pitchFamily="18" charset="0"/>
                <a:ea typeface="黑体" panose="02010609060101010101" pitchFamily="49" charset="-122"/>
              </a:rPr>
              <a:t>1.4  </a:t>
            </a:r>
            <a:r>
              <a:rPr lang="zh-CN" altLang="en-US" sz="3600" dirty="0">
                <a:latin typeface="Times New Roman" panose="02020603050405020304" pitchFamily="18" charset="0"/>
                <a:ea typeface="黑体" panose="02010609060101010101" pitchFamily="49" charset="-122"/>
              </a:rPr>
              <a:t>人工智能的主要研究领域</a:t>
            </a:r>
          </a:p>
        </p:txBody>
      </p:sp>
      <p:sp>
        <p:nvSpPr>
          <p:cNvPr id="5" name="Rectangle 5"/>
          <p:cNvSpPr>
            <a:spLocks noChangeArrowheads="1"/>
          </p:cNvSpPr>
          <p:nvPr/>
        </p:nvSpPr>
        <p:spPr bwMode="auto">
          <a:xfrm>
            <a:off x="323528" y="843558"/>
            <a:ext cx="8458200" cy="519113"/>
          </a:xfrm>
          <a:prstGeom prst="rect">
            <a:avLst/>
          </a:prstGeom>
          <a:noFill/>
          <a:ln>
            <a:noFill/>
          </a:ln>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2800" b="1">
                <a:latin typeface="Times New Roman" panose="02020603050405020304" pitchFamily="18" charset="0"/>
              </a:rPr>
              <a:t>9. </a:t>
            </a:r>
            <a:r>
              <a:rPr lang="zh-CN" altLang="en-US" sz="2800" b="1">
                <a:latin typeface="Times New Roman" panose="02020603050405020304" pitchFamily="18" charset="0"/>
              </a:rPr>
              <a:t>自动程序设计</a:t>
            </a:r>
            <a:r>
              <a:rPr lang="zh-CN" altLang="en-US" sz="2800" b="1">
                <a:latin typeface="宋体" panose="02010600030101010101" pitchFamily="2" charset="-122"/>
              </a:rPr>
              <a:t> </a:t>
            </a:r>
          </a:p>
        </p:txBody>
      </p:sp>
      <p:sp>
        <p:nvSpPr>
          <p:cNvPr id="6" name="Rectangle 6"/>
          <p:cNvSpPr>
            <a:spLocks noChangeArrowheads="1"/>
          </p:cNvSpPr>
          <p:nvPr/>
        </p:nvSpPr>
        <p:spPr bwMode="auto">
          <a:xfrm>
            <a:off x="399728" y="1529358"/>
            <a:ext cx="8382000" cy="3453253"/>
          </a:xfrm>
          <a:prstGeom prst="rect">
            <a:avLst/>
          </a:prstGeom>
          <a:noFill/>
          <a:ln w="9525">
            <a:noFill/>
            <a:miter lim="800000"/>
            <a:headEnd/>
            <a:tailEnd/>
          </a:ln>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algn="just" eaLnBrk="1" hangingPunct="1">
              <a:spcBef>
                <a:spcPct val="20000"/>
              </a:spcBef>
              <a:buClr>
                <a:schemeClr val="accent2"/>
              </a:buClr>
              <a:buFont typeface="Wingdings" panose="05000000000000000000" pitchFamily="2" charset="2"/>
              <a:buChar char="o"/>
            </a:pPr>
            <a:r>
              <a:rPr lang="en-US" altLang="zh-CN" sz="2600" dirty="0">
                <a:latin typeface="宋体" panose="02010600030101010101" pitchFamily="2" charset="-122"/>
              </a:rPr>
              <a:t> </a:t>
            </a:r>
            <a:r>
              <a:rPr lang="zh-CN" altLang="en-US" sz="2600" b="1" dirty="0">
                <a:latin typeface="宋体" panose="02010600030101010101" pitchFamily="2" charset="-122"/>
              </a:rPr>
              <a:t>程序综合：</a:t>
            </a:r>
            <a:r>
              <a:rPr lang="zh-CN" altLang="en-US" sz="2600" dirty="0">
                <a:latin typeface="宋体" panose="02010600030101010101" pitchFamily="2" charset="-122"/>
              </a:rPr>
              <a:t>用户只需要告诉计算机要</a:t>
            </a:r>
            <a:r>
              <a:rPr lang="zh-CN" altLang="en-US" sz="2600" dirty="0">
                <a:latin typeface="Times New Roman" panose="02020603050405020304" pitchFamily="18" charset="0"/>
              </a:rPr>
              <a:t>“</a:t>
            </a:r>
            <a:r>
              <a:rPr lang="zh-CN" altLang="en-US" sz="2600" dirty="0">
                <a:latin typeface="宋体" panose="02010600030101010101" pitchFamily="2" charset="-122"/>
              </a:rPr>
              <a:t>做什么</a:t>
            </a:r>
            <a:r>
              <a:rPr lang="zh-CN" altLang="en-US" sz="2600" dirty="0">
                <a:latin typeface="Times New Roman" panose="02020603050405020304" pitchFamily="18" charset="0"/>
              </a:rPr>
              <a:t>”</a:t>
            </a:r>
            <a:r>
              <a:rPr lang="zh-CN" altLang="en-US" sz="2600" dirty="0">
                <a:latin typeface="宋体" panose="02010600030101010101" pitchFamily="2" charset="-122"/>
              </a:rPr>
              <a:t>， 无须说明</a:t>
            </a:r>
            <a:r>
              <a:rPr lang="zh-CN" altLang="en-US" sz="2600" dirty="0">
                <a:latin typeface="Times New Roman" panose="02020603050405020304" pitchFamily="18" charset="0"/>
              </a:rPr>
              <a:t>“</a:t>
            </a:r>
            <a:r>
              <a:rPr lang="zh-CN" altLang="en-US" sz="2600" dirty="0">
                <a:latin typeface="宋体" panose="02010600030101010101" pitchFamily="2" charset="-122"/>
              </a:rPr>
              <a:t>怎么做</a:t>
            </a:r>
            <a:r>
              <a:rPr lang="zh-CN" altLang="en-US" sz="2600" dirty="0">
                <a:latin typeface="Times New Roman" panose="02020603050405020304" pitchFamily="18" charset="0"/>
              </a:rPr>
              <a:t>”</a:t>
            </a:r>
            <a:r>
              <a:rPr lang="zh-CN" altLang="en-US" sz="2600" dirty="0">
                <a:latin typeface="宋体" panose="02010600030101010101" pitchFamily="2" charset="-122"/>
              </a:rPr>
              <a:t>，计算机就可自动实现程序的设计。</a:t>
            </a:r>
          </a:p>
          <a:p>
            <a:pPr algn="just" eaLnBrk="1" hangingPunct="1">
              <a:spcBef>
                <a:spcPct val="20000"/>
              </a:spcBef>
              <a:buClr>
                <a:schemeClr val="accent2"/>
              </a:buClr>
              <a:buFont typeface="Wingdings" panose="05000000000000000000" pitchFamily="2" charset="2"/>
              <a:buChar char="o"/>
            </a:pPr>
            <a:r>
              <a:rPr lang="zh-CN" altLang="en-US" sz="2600" dirty="0">
                <a:latin typeface="宋体" panose="02010600030101010101" pitchFamily="2" charset="-122"/>
              </a:rPr>
              <a:t> </a:t>
            </a:r>
            <a:r>
              <a:rPr lang="zh-CN" altLang="en-US" sz="2600" b="1" dirty="0">
                <a:latin typeface="宋体" panose="02010600030101010101" pitchFamily="2" charset="-122"/>
              </a:rPr>
              <a:t>程序正确性的验证</a:t>
            </a:r>
            <a:r>
              <a:rPr lang="zh-CN" altLang="en-US" sz="2600" dirty="0">
                <a:latin typeface="宋体" panose="02010600030101010101" pitchFamily="2" charset="-122"/>
              </a:rPr>
              <a:t>：研究出一套理论和方法，通过运用这套理论和方法就可以证明程序的正确性。</a:t>
            </a:r>
          </a:p>
          <a:p>
            <a:pPr algn="just" eaLnBrk="1" hangingPunct="1">
              <a:spcBef>
                <a:spcPct val="20000"/>
              </a:spcBef>
              <a:buClr>
                <a:schemeClr val="accent2"/>
              </a:buClr>
              <a:buFont typeface="Wingdings" panose="05000000000000000000" pitchFamily="2" charset="2"/>
              <a:buChar char="o"/>
            </a:pPr>
            <a:r>
              <a:rPr lang="en-US" altLang="zh-CN" sz="2600" dirty="0" smtClean="0">
                <a:latin typeface="Times New Roman" panose="02020603050405020304" pitchFamily="18" charset="0"/>
              </a:rPr>
              <a:t> 2014</a:t>
            </a:r>
            <a:r>
              <a:rPr lang="zh-CN" altLang="en-US" sz="2600" dirty="0">
                <a:latin typeface="Times New Roman" panose="02020603050405020304" pitchFamily="18" charset="0"/>
              </a:rPr>
              <a:t>年</a:t>
            </a:r>
            <a:r>
              <a:rPr lang="en-US" altLang="zh-CN" sz="2600" dirty="0">
                <a:latin typeface="Times New Roman" panose="02020603050405020304" pitchFamily="18" charset="0"/>
              </a:rPr>
              <a:t>2</a:t>
            </a:r>
            <a:r>
              <a:rPr lang="zh-CN" altLang="en-US" sz="2600" dirty="0" smtClean="0">
                <a:latin typeface="Times New Roman" panose="02020603050405020304" pitchFamily="18" charset="0"/>
              </a:rPr>
              <a:t>月：</a:t>
            </a:r>
            <a:r>
              <a:rPr lang="zh-CN" altLang="en-US" sz="2600" dirty="0">
                <a:latin typeface="Times New Roman" panose="02020603050405020304" pitchFamily="18" charset="0"/>
              </a:rPr>
              <a:t>麻省理工教授 </a:t>
            </a:r>
            <a:r>
              <a:rPr lang="en-US" altLang="zh-CN" sz="2600" dirty="0">
                <a:latin typeface="Times New Roman" panose="02020603050405020304" pitchFamily="18" charset="0"/>
              </a:rPr>
              <a:t>Armando Solar-</a:t>
            </a:r>
            <a:r>
              <a:rPr lang="en-US" altLang="zh-CN" sz="2600" dirty="0" err="1">
                <a:latin typeface="Times New Roman" panose="02020603050405020304" pitchFamily="18" charset="0"/>
              </a:rPr>
              <a:t>Lezama</a:t>
            </a:r>
            <a:r>
              <a:rPr lang="zh-CN" altLang="en-US" sz="2600" dirty="0">
                <a:latin typeface="Times New Roman" panose="02020603050405020304" pitchFamily="18" charset="0"/>
              </a:rPr>
              <a:t>开发的一种智能化编程语言“</a:t>
            </a:r>
            <a:r>
              <a:rPr lang="en-US" altLang="zh-CN" sz="2600" dirty="0">
                <a:latin typeface="Times New Roman" panose="02020603050405020304" pitchFamily="18" charset="0"/>
              </a:rPr>
              <a:t>Sketch”</a:t>
            </a:r>
            <a:r>
              <a:rPr lang="zh-CN" altLang="en-US" sz="2600" dirty="0">
                <a:latin typeface="Times New Roman" panose="02020603050405020304" pitchFamily="18" charset="0"/>
              </a:rPr>
              <a:t>，可以自动填补、修正代码内容，在几毫秒内修复代码，让程序员可以忽略许多繁琐的细节。</a:t>
            </a:r>
          </a:p>
        </p:txBody>
      </p:sp>
    </p:spTree>
    <p:custDataLst>
      <p:tags r:id="rId1"/>
    </p:custDataLst>
    <p:extLst>
      <p:ext uri="{BB962C8B-B14F-4D97-AF65-F5344CB8AC3E}">
        <p14:creationId xmlns:p14="http://schemas.microsoft.com/office/powerpoint/2010/main" val="3657075913"/>
      </p:ext>
    </p:extLst>
  </p:cSld>
  <p:clrMapOvr>
    <a:masterClrMapping/>
  </p:clrMapOvr>
  <mc:AlternateContent xmlns:mc="http://schemas.openxmlformats.org/markup-compatibility/2006" xmlns:p14="http://schemas.microsoft.com/office/powerpoint/2010/main">
    <mc:Choice Requires="p14">
      <p:transition spd="slow" p14:dur="1500" advClick="0" advTm="53388">
        <p:random/>
      </p:transition>
    </mc:Choice>
    <mc:Fallback xmlns="">
      <p:transition spd="slow" advClick="0" advTm="53388">
        <p:random/>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08520" y="-127956"/>
            <a:ext cx="9144000" cy="765175"/>
          </a:xfrm>
          <a:prstGeom prst="rect">
            <a:avLst/>
          </a:prstGeom>
          <a:noFill/>
          <a:ln>
            <a:noFill/>
          </a:ln>
        </p:spPr>
        <p:txBody>
          <a:bodyPr anchor="b"/>
          <a:lstStyle>
            <a:lvl1pPr indent="176213"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3600" dirty="0">
                <a:latin typeface="Times New Roman" panose="02020603050405020304" pitchFamily="18" charset="0"/>
                <a:ea typeface="黑体" panose="02010609060101010101" pitchFamily="49" charset="-122"/>
              </a:rPr>
              <a:t>1.4  </a:t>
            </a:r>
            <a:r>
              <a:rPr lang="zh-CN" altLang="en-US" sz="3600" dirty="0">
                <a:latin typeface="Times New Roman" panose="02020603050405020304" pitchFamily="18" charset="0"/>
                <a:ea typeface="黑体" panose="02010609060101010101" pitchFamily="49" charset="-122"/>
              </a:rPr>
              <a:t>人工智能的主要研究领域</a:t>
            </a:r>
          </a:p>
        </p:txBody>
      </p:sp>
      <p:sp>
        <p:nvSpPr>
          <p:cNvPr id="4" name="Rectangle 4"/>
          <p:cNvSpPr>
            <a:spLocks noChangeArrowheads="1"/>
          </p:cNvSpPr>
          <p:nvPr/>
        </p:nvSpPr>
        <p:spPr bwMode="auto">
          <a:xfrm>
            <a:off x="304800" y="1139958"/>
            <a:ext cx="8686800" cy="978729"/>
          </a:xfrm>
          <a:prstGeom prst="rect">
            <a:avLst/>
          </a:prstGeom>
          <a:noFill/>
          <a:ln w="9525">
            <a:noFill/>
            <a:miter lim="800000"/>
            <a:headEnd/>
            <a:tailEnd/>
          </a:ln>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algn="just" eaLnBrk="1" hangingPunct="1">
              <a:lnSpc>
                <a:spcPct val="120000"/>
              </a:lnSpc>
              <a:spcBef>
                <a:spcPct val="20000"/>
              </a:spcBef>
              <a:buClr>
                <a:schemeClr val="accent2"/>
              </a:buClr>
              <a:buFont typeface="Wingdings" panose="05000000000000000000" pitchFamily="2" charset="2"/>
              <a:buChar char="o"/>
            </a:pPr>
            <a:r>
              <a:rPr lang="en-US" altLang="zh-CN" sz="2400" dirty="0">
                <a:latin typeface="宋体" panose="02010600030101010101" pitchFamily="2" charset="-122"/>
              </a:rPr>
              <a:t> </a:t>
            </a:r>
            <a:r>
              <a:rPr lang="zh-CN" altLang="en-US" sz="2400" dirty="0" smtClean="0">
                <a:latin typeface="宋体" panose="02010600030101010101" pitchFamily="2" charset="-122"/>
              </a:rPr>
              <a:t>早期，在</a:t>
            </a:r>
            <a:r>
              <a:rPr lang="en-US" altLang="zh-CN" sz="2400" dirty="0" smtClean="0">
                <a:latin typeface="Times New Roman" panose="02020603050405020304" pitchFamily="18" charset="0"/>
              </a:rPr>
              <a:t>20</a:t>
            </a:r>
            <a:r>
              <a:rPr lang="zh-CN" altLang="en-US" sz="2400" dirty="0">
                <a:latin typeface="Times New Roman" panose="02020603050405020304" pitchFamily="18" charset="0"/>
              </a:rPr>
              <a:t>世纪</a:t>
            </a:r>
            <a:r>
              <a:rPr lang="en-US" altLang="zh-CN" sz="2400" dirty="0">
                <a:latin typeface="Times New Roman" panose="02020603050405020304" pitchFamily="18" charset="0"/>
              </a:rPr>
              <a:t>60</a:t>
            </a:r>
            <a:r>
              <a:rPr lang="zh-CN" altLang="en-US" sz="2400" dirty="0">
                <a:latin typeface="Times New Roman" panose="02020603050405020304" pitchFamily="18" charset="0"/>
              </a:rPr>
              <a:t>年代</a:t>
            </a:r>
            <a:r>
              <a:rPr lang="zh-CN" altLang="en-US" sz="2400" dirty="0">
                <a:latin typeface="宋体" panose="02010600030101010101" pitchFamily="2" charset="-122"/>
              </a:rPr>
              <a:t>初，研制出尤尼梅特和沃莎特兰两种</a:t>
            </a:r>
            <a:r>
              <a:rPr lang="zh-CN" altLang="en-US" sz="2400" dirty="0" smtClean="0">
                <a:latin typeface="宋体" panose="02010600030101010101" pitchFamily="2" charset="-122"/>
              </a:rPr>
              <a:t>机器人。   </a:t>
            </a:r>
            <a:endParaRPr lang="zh-CN" altLang="en-US" sz="2400" dirty="0">
              <a:latin typeface="宋体" panose="02010600030101010101" pitchFamily="2" charset="-122"/>
            </a:endParaRPr>
          </a:p>
        </p:txBody>
      </p:sp>
      <p:sp>
        <p:nvSpPr>
          <p:cNvPr id="7" name="Rectangle 3"/>
          <p:cNvSpPr txBox="1">
            <a:spLocks noChangeArrowheads="1"/>
          </p:cNvSpPr>
          <p:nvPr/>
        </p:nvSpPr>
        <p:spPr>
          <a:xfrm>
            <a:off x="304800" y="685800"/>
            <a:ext cx="8642350" cy="4262214"/>
          </a:xfrm>
          <a:prstGeom prst="rect">
            <a:avLst/>
          </a:prstGeom>
        </p:spPr>
        <p:txBody>
          <a:bodyPr/>
          <a:lstStyle>
            <a:lvl1pPr marL="162557" indent="-162557" algn="l" defTabSz="650230" rtl="0" eaLnBrk="1" latinLnBrk="0" hangingPunct="1">
              <a:lnSpc>
                <a:spcPct val="90000"/>
              </a:lnSpc>
              <a:spcBef>
                <a:spcPts val="711"/>
              </a:spcBef>
              <a:buFont typeface="Arial" panose="020B0604020202020204" pitchFamily="34" charset="0"/>
              <a:buChar char="•"/>
              <a:defRPr sz="1991" kern="1200">
                <a:solidFill>
                  <a:schemeClr val="tx1"/>
                </a:solidFill>
                <a:latin typeface="+mn-lt"/>
                <a:ea typeface="+mn-ea"/>
                <a:cs typeface="+mn-cs"/>
              </a:defRPr>
            </a:lvl1pPr>
            <a:lvl2pPr marL="487672" indent="-162557" algn="l" defTabSz="650230" rtl="0" eaLnBrk="1" latinLnBrk="0" hangingPunct="1">
              <a:lnSpc>
                <a:spcPct val="90000"/>
              </a:lnSpc>
              <a:spcBef>
                <a:spcPts val="356"/>
              </a:spcBef>
              <a:buFont typeface="Arial" panose="020B0604020202020204" pitchFamily="34" charset="0"/>
              <a:buChar char="•"/>
              <a:defRPr sz="1707" kern="1200">
                <a:solidFill>
                  <a:schemeClr val="tx1"/>
                </a:solidFill>
                <a:latin typeface="+mn-lt"/>
                <a:ea typeface="+mn-ea"/>
                <a:cs typeface="+mn-cs"/>
              </a:defRPr>
            </a:lvl2pPr>
            <a:lvl3pPr marL="812787" indent="-162557" algn="l" defTabSz="650230" rtl="0" eaLnBrk="1" latinLnBrk="0" hangingPunct="1">
              <a:lnSpc>
                <a:spcPct val="90000"/>
              </a:lnSpc>
              <a:spcBef>
                <a:spcPts val="356"/>
              </a:spcBef>
              <a:buFont typeface="Arial" panose="020B0604020202020204" pitchFamily="34" charset="0"/>
              <a:buChar char="•"/>
              <a:defRPr sz="1422" kern="1200">
                <a:solidFill>
                  <a:schemeClr val="tx1"/>
                </a:solidFill>
                <a:latin typeface="+mn-lt"/>
                <a:ea typeface="+mn-ea"/>
                <a:cs typeface="+mn-cs"/>
              </a:defRPr>
            </a:lvl3pPr>
            <a:lvl4pPr marL="113790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4pPr>
            <a:lvl5pPr marL="146301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5pPr>
            <a:lvl6pPr marL="178813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6pPr>
            <a:lvl7pPr marL="211324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7pPr>
            <a:lvl8pPr marL="243836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8pPr>
            <a:lvl9pPr marL="276347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9pPr>
          </a:lstStyle>
          <a:p>
            <a:pPr marL="0" indent="0" fontAlgn="auto">
              <a:spcAft>
                <a:spcPts val="0"/>
              </a:spcAft>
              <a:buFont typeface="Wingdings" panose="05000000000000000000" pitchFamily="2" charset="2"/>
              <a:buNone/>
            </a:pPr>
            <a:r>
              <a:rPr lang="en-US" altLang="zh-CN" sz="2800" b="1" smtClean="0">
                <a:latin typeface="Times New Roman" panose="02020603050405020304" pitchFamily="18" charset="0"/>
              </a:rPr>
              <a:t>10. </a:t>
            </a:r>
            <a:r>
              <a:rPr lang="zh-CN" altLang="en-US" sz="2800" b="1" smtClean="0">
                <a:latin typeface="宋体" panose="02010600030101010101" pitchFamily="2" charset="-122"/>
              </a:rPr>
              <a:t>机器人</a:t>
            </a:r>
            <a:r>
              <a:rPr lang="zh-CN" altLang="en-US" sz="2800" b="1" smtClean="0">
                <a:latin typeface="Times New Roman" panose="02020603050405020304" pitchFamily="18" charset="0"/>
              </a:rPr>
              <a:t> </a:t>
            </a:r>
            <a:endParaRPr lang="zh-CN" altLang="en-US" sz="2800" b="1" dirty="0" smtClean="0">
              <a:latin typeface="Times New Roman" panose="02020603050405020304" pitchFamily="18" charset="0"/>
            </a:endParaRPr>
          </a:p>
        </p:txBody>
      </p:sp>
      <p:pic>
        <p:nvPicPr>
          <p:cNvPr id="8" name="图片 7"/>
          <p:cNvPicPr>
            <a:picLocks noChangeAspect="1"/>
          </p:cNvPicPr>
          <p:nvPr/>
        </p:nvPicPr>
        <p:blipFill rotWithShape="1">
          <a:blip r:embed="rId3"/>
          <a:srcRect l="3931" t="27600" r="35825" b="9401"/>
          <a:stretch/>
        </p:blipFill>
        <p:spPr>
          <a:xfrm>
            <a:off x="1835696" y="2405602"/>
            <a:ext cx="4406104" cy="2591826"/>
          </a:xfrm>
          <a:prstGeom prst="rect">
            <a:avLst/>
          </a:prstGeom>
        </p:spPr>
      </p:pic>
      <p:sp>
        <p:nvSpPr>
          <p:cNvPr id="9" name="Rectangle 4"/>
          <p:cNvSpPr>
            <a:spLocks noChangeArrowheads="1"/>
          </p:cNvSpPr>
          <p:nvPr/>
        </p:nvSpPr>
        <p:spPr bwMode="auto">
          <a:xfrm>
            <a:off x="304800" y="1928933"/>
            <a:ext cx="8686800" cy="476669"/>
          </a:xfrm>
          <a:prstGeom prst="rect">
            <a:avLst/>
          </a:prstGeom>
          <a:noFill/>
          <a:ln w="9525">
            <a:noFill/>
            <a:miter lim="800000"/>
            <a:headEnd/>
            <a:tailEnd/>
          </a:ln>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algn="just" eaLnBrk="1" hangingPunct="1">
              <a:lnSpc>
                <a:spcPct val="120000"/>
              </a:lnSpc>
              <a:spcBef>
                <a:spcPct val="20000"/>
              </a:spcBef>
              <a:buClr>
                <a:schemeClr val="accent2"/>
              </a:buClr>
              <a:buFont typeface="Wingdings" panose="05000000000000000000" pitchFamily="2" charset="2"/>
              <a:buChar char="o"/>
            </a:pPr>
            <a:r>
              <a:rPr lang="en-US" altLang="zh-CN" sz="2400" dirty="0">
                <a:latin typeface="宋体" panose="02010600030101010101" pitchFamily="2" charset="-122"/>
              </a:rPr>
              <a:t> </a:t>
            </a:r>
            <a:r>
              <a:rPr lang="zh-CN" altLang="en-US" sz="2400" dirty="0">
                <a:latin typeface="宋体" panose="02010600030101010101" pitchFamily="2" charset="-122"/>
              </a:rPr>
              <a:t>目前的现状，机器人在智能化层面上还有更多施展空间。   </a:t>
            </a:r>
          </a:p>
        </p:txBody>
      </p:sp>
    </p:spTree>
    <p:custDataLst>
      <p:tags r:id="rId1"/>
    </p:custDataLst>
    <p:extLst>
      <p:ext uri="{BB962C8B-B14F-4D97-AF65-F5344CB8AC3E}">
        <p14:creationId xmlns:p14="http://schemas.microsoft.com/office/powerpoint/2010/main" val="2929607202"/>
      </p:ext>
    </p:extLst>
  </p:cSld>
  <p:clrMapOvr>
    <a:masterClrMapping/>
  </p:clrMapOvr>
  <mc:AlternateContent xmlns:mc="http://schemas.openxmlformats.org/markup-compatibility/2006" xmlns:p14="http://schemas.microsoft.com/office/powerpoint/2010/main">
    <mc:Choice Requires="p14">
      <p:transition spd="slow" p14:dur="1500" advClick="0" advTm="71847">
        <p:random/>
      </p:transition>
    </mc:Choice>
    <mc:Fallback xmlns="">
      <p:transition spd="slow" advClick="0" advTm="71847">
        <p:random/>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08520" y="-127956"/>
            <a:ext cx="9144000" cy="765175"/>
          </a:xfrm>
          <a:prstGeom prst="rect">
            <a:avLst/>
          </a:prstGeom>
          <a:noFill/>
          <a:ln>
            <a:noFill/>
          </a:ln>
        </p:spPr>
        <p:txBody>
          <a:bodyPr anchor="b"/>
          <a:lstStyle>
            <a:lvl1pPr indent="176213"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3600" dirty="0">
                <a:latin typeface="Times New Roman" panose="02020603050405020304" pitchFamily="18" charset="0"/>
                <a:ea typeface="黑体" panose="02010609060101010101" pitchFamily="49" charset="-122"/>
              </a:rPr>
              <a:t>1.4  </a:t>
            </a:r>
            <a:r>
              <a:rPr lang="zh-CN" altLang="en-US" sz="3600" dirty="0">
                <a:latin typeface="Times New Roman" panose="02020603050405020304" pitchFamily="18" charset="0"/>
                <a:ea typeface="黑体" panose="02010609060101010101" pitchFamily="49" charset="-122"/>
              </a:rPr>
              <a:t>人工智能的主要研究领域</a:t>
            </a:r>
          </a:p>
        </p:txBody>
      </p:sp>
      <p:sp>
        <p:nvSpPr>
          <p:cNvPr id="3" name="Rectangle 9"/>
          <p:cNvSpPr>
            <a:spLocks noChangeArrowheads="1"/>
          </p:cNvSpPr>
          <p:nvPr/>
        </p:nvSpPr>
        <p:spPr bwMode="auto">
          <a:xfrm>
            <a:off x="250825" y="908050"/>
            <a:ext cx="8642350"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lnSpc>
                <a:spcPct val="120000"/>
              </a:lnSpc>
              <a:spcBef>
                <a:spcPct val="40000"/>
              </a:spcBef>
              <a:buClr>
                <a:schemeClr val="accent2"/>
              </a:buClr>
              <a:buFont typeface="Wingdings" panose="05000000000000000000" pitchFamily="2" charset="2"/>
              <a:buNone/>
            </a:pPr>
            <a:endParaRPr lang="zh-CN" altLang="zh-CN" sz="2800" b="1">
              <a:latin typeface="Times New Roman" panose="02020603050405020304" pitchFamily="18" charset="0"/>
            </a:endParaRPr>
          </a:p>
        </p:txBody>
      </p:sp>
      <p:sp>
        <p:nvSpPr>
          <p:cNvPr id="4" name="Rectangle 10"/>
          <p:cNvSpPr>
            <a:spLocks noChangeArrowheads="1"/>
          </p:cNvSpPr>
          <p:nvPr/>
        </p:nvSpPr>
        <p:spPr bwMode="auto">
          <a:xfrm>
            <a:off x="426913" y="908050"/>
            <a:ext cx="84582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2800" b="1">
                <a:latin typeface="Times New Roman" panose="02020603050405020304" pitchFamily="18" charset="0"/>
              </a:rPr>
              <a:t>11. </a:t>
            </a:r>
            <a:r>
              <a:rPr lang="zh-CN" altLang="en-US" sz="2800" b="1">
                <a:latin typeface="Times New Roman" panose="02020603050405020304" pitchFamily="18" charset="0"/>
              </a:rPr>
              <a:t>组合优化问题</a:t>
            </a:r>
            <a:r>
              <a:rPr lang="zh-CN" altLang="en-US" sz="2800" b="1">
                <a:latin typeface="宋体" panose="02010600030101010101" pitchFamily="2" charset="-122"/>
              </a:rPr>
              <a:t> </a:t>
            </a:r>
          </a:p>
        </p:txBody>
      </p:sp>
      <p:sp>
        <p:nvSpPr>
          <p:cNvPr id="5" name="Rectangle 11"/>
          <p:cNvSpPr>
            <a:spLocks noChangeArrowheads="1"/>
          </p:cNvSpPr>
          <p:nvPr/>
        </p:nvSpPr>
        <p:spPr bwMode="auto">
          <a:xfrm>
            <a:off x="426913" y="1503362"/>
            <a:ext cx="8382000" cy="2323328"/>
          </a:xfrm>
          <a:prstGeom prst="rect">
            <a:avLst/>
          </a:prstGeom>
          <a:noFill/>
          <a:ln w="9525">
            <a:noFill/>
            <a:miter lim="800000"/>
            <a:headEnd/>
            <a:tailEnd/>
          </a:ln>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algn="just" eaLnBrk="1" hangingPunct="1">
              <a:lnSpc>
                <a:spcPct val="120000"/>
              </a:lnSpc>
              <a:spcBef>
                <a:spcPct val="20000"/>
              </a:spcBef>
              <a:buClr>
                <a:schemeClr val="accent2"/>
              </a:buClr>
              <a:buFont typeface="Wingdings" panose="05000000000000000000" pitchFamily="2" charset="2"/>
              <a:buChar char="o"/>
            </a:pPr>
            <a:r>
              <a:rPr lang="en-US" altLang="zh-CN" sz="2400" b="1" dirty="0">
                <a:latin typeface="宋体" panose="02010600030101010101" pitchFamily="2" charset="-122"/>
              </a:rPr>
              <a:t> </a:t>
            </a:r>
            <a:r>
              <a:rPr lang="zh-CN" altLang="en-US" sz="2400" b="1" dirty="0">
                <a:latin typeface="宋体" panose="02010600030101010101" pitchFamily="2" charset="-122"/>
              </a:rPr>
              <a:t>组合优化问题</a:t>
            </a:r>
            <a:r>
              <a:rPr lang="zh-CN" altLang="en-US" sz="2400" dirty="0">
                <a:latin typeface="宋体" panose="02010600030101010101" pitchFamily="2" charset="-122"/>
              </a:rPr>
              <a:t>：旅行商问题、生产计划与调度、物流中的车辆调度、智能交通、通信中的路由调度、计算机网络信息调度等 </a:t>
            </a:r>
          </a:p>
          <a:p>
            <a:pPr algn="just" eaLnBrk="1" hangingPunct="1">
              <a:lnSpc>
                <a:spcPct val="120000"/>
              </a:lnSpc>
              <a:spcBef>
                <a:spcPct val="20000"/>
              </a:spcBef>
              <a:buClr>
                <a:schemeClr val="accent2"/>
              </a:buClr>
              <a:buFont typeface="Wingdings" panose="05000000000000000000" pitchFamily="2" charset="2"/>
              <a:buChar char="o"/>
            </a:pPr>
            <a:r>
              <a:rPr lang="zh-CN" altLang="en-US" sz="2400" b="1" dirty="0">
                <a:latin typeface="宋体" panose="02010600030101010101" pitchFamily="2" charset="-122"/>
              </a:rPr>
              <a:t> </a:t>
            </a:r>
            <a:r>
              <a:rPr lang="en-US" altLang="zh-CN" sz="2400" b="1" dirty="0">
                <a:latin typeface="Times New Roman" panose="02020603050405020304" pitchFamily="18" charset="0"/>
              </a:rPr>
              <a:t>NP</a:t>
            </a:r>
            <a:r>
              <a:rPr lang="zh-CN" altLang="en-US" sz="2400" b="1" dirty="0">
                <a:latin typeface="Times New Roman" panose="02020603050405020304" pitchFamily="18" charset="0"/>
              </a:rPr>
              <a:t>完全问题</a:t>
            </a:r>
            <a:r>
              <a:rPr lang="zh-CN" altLang="en-US" sz="2400" dirty="0">
                <a:latin typeface="Times New Roman" panose="02020603050405020304" pitchFamily="18" charset="0"/>
              </a:rPr>
              <a:t>：用目前知道的最好的方法求解，问题求解需要花费的时间是随问题规模增大以指数关系增长</a:t>
            </a:r>
            <a:r>
              <a:rPr lang="zh-CN" altLang="en-US" sz="2400" dirty="0">
                <a:latin typeface="宋体" panose="02010600030101010101" pitchFamily="2" charset="-122"/>
              </a:rPr>
              <a:t>。</a:t>
            </a:r>
          </a:p>
        </p:txBody>
      </p:sp>
    </p:spTree>
    <p:custDataLst>
      <p:tags r:id="rId1"/>
    </p:custDataLst>
    <p:extLst>
      <p:ext uri="{BB962C8B-B14F-4D97-AF65-F5344CB8AC3E}">
        <p14:creationId xmlns:p14="http://schemas.microsoft.com/office/powerpoint/2010/main" val="663140993"/>
      </p:ext>
    </p:extLst>
  </p:cSld>
  <p:clrMapOvr>
    <a:masterClrMapping/>
  </p:clrMapOvr>
  <mc:AlternateContent xmlns:mc="http://schemas.openxmlformats.org/markup-compatibility/2006" xmlns:p14="http://schemas.microsoft.com/office/powerpoint/2010/main">
    <mc:Choice Requires="p14">
      <p:transition spd="slow" p14:dur="1500" advClick="0" advTm="31173">
        <p:random/>
      </p:transition>
    </mc:Choice>
    <mc:Fallback xmlns="">
      <p:transition spd="slow" advClick="0" advTm="31173">
        <p:random/>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08520" y="-127956"/>
            <a:ext cx="9144000" cy="765175"/>
          </a:xfrm>
          <a:prstGeom prst="rect">
            <a:avLst/>
          </a:prstGeom>
          <a:noFill/>
          <a:ln>
            <a:noFill/>
          </a:ln>
        </p:spPr>
        <p:txBody>
          <a:bodyPr anchor="b"/>
          <a:lstStyle>
            <a:lvl1pPr indent="176213"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3600" dirty="0">
                <a:latin typeface="Times New Roman" panose="02020603050405020304" pitchFamily="18" charset="0"/>
                <a:ea typeface="黑体" panose="02010609060101010101" pitchFamily="49" charset="-122"/>
              </a:rPr>
              <a:t>1.4  </a:t>
            </a:r>
            <a:r>
              <a:rPr lang="zh-CN" altLang="en-US" sz="3600" dirty="0">
                <a:latin typeface="Times New Roman" panose="02020603050405020304" pitchFamily="18" charset="0"/>
                <a:ea typeface="黑体" panose="02010609060101010101" pitchFamily="49" charset="-122"/>
              </a:rPr>
              <a:t>人工智能的主要研究领域</a:t>
            </a:r>
          </a:p>
        </p:txBody>
      </p:sp>
      <p:sp>
        <p:nvSpPr>
          <p:cNvPr id="3" name="Rectangle 12"/>
          <p:cNvSpPr>
            <a:spLocks noChangeArrowheads="1"/>
          </p:cNvSpPr>
          <p:nvPr/>
        </p:nvSpPr>
        <p:spPr bwMode="auto">
          <a:xfrm>
            <a:off x="395536" y="843558"/>
            <a:ext cx="3374642" cy="626710"/>
          </a:xfrm>
          <a:prstGeom prst="rect">
            <a:avLst/>
          </a:prstGeom>
          <a:noFill/>
          <a:ln>
            <a:noFill/>
          </a:ln>
        </p:spPr>
        <p:txBody>
          <a:bodyPr wrap="none">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lnSpc>
                <a:spcPct val="120000"/>
              </a:lnSpc>
              <a:spcBef>
                <a:spcPct val="40000"/>
              </a:spcBef>
              <a:buClr>
                <a:schemeClr val="accent2"/>
              </a:buClr>
              <a:buFont typeface="Wingdings" panose="05000000000000000000" pitchFamily="2" charset="2"/>
              <a:buNone/>
            </a:pPr>
            <a:r>
              <a:rPr lang="en-US" altLang="zh-CN" sz="3200" b="1" dirty="0">
                <a:latin typeface="Times New Roman" panose="02020603050405020304" pitchFamily="18" charset="0"/>
              </a:rPr>
              <a:t>12. </a:t>
            </a:r>
            <a:r>
              <a:rPr lang="zh-CN" altLang="en-US" sz="3200" b="1" dirty="0">
                <a:latin typeface="Times New Roman" panose="02020603050405020304" pitchFamily="18" charset="0"/>
              </a:rPr>
              <a:t>人工神经网络 </a:t>
            </a:r>
          </a:p>
        </p:txBody>
      </p:sp>
      <p:sp>
        <p:nvSpPr>
          <p:cNvPr id="4" name="Rectangle 13"/>
          <p:cNvSpPr>
            <a:spLocks noChangeArrowheads="1"/>
          </p:cNvSpPr>
          <p:nvPr/>
        </p:nvSpPr>
        <p:spPr bwMode="auto">
          <a:xfrm>
            <a:off x="395536" y="1448395"/>
            <a:ext cx="8382000" cy="1574855"/>
          </a:xfrm>
          <a:prstGeom prst="rect">
            <a:avLst/>
          </a:prstGeom>
          <a:noFill/>
          <a:ln w="9525">
            <a:noFill/>
            <a:miter lim="800000"/>
            <a:headEnd/>
            <a:tailEnd/>
          </a:ln>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algn="just" eaLnBrk="1" hangingPunct="1">
              <a:lnSpc>
                <a:spcPct val="120000"/>
              </a:lnSpc>
              <a:spcBef>
                <a:spcPct val="20000"/>
              </a:spcBef>
              <a:buClr>
                <a:schemeClr val="accent2"/>
              </a:buClr>
              <a:buFont typeface="Wingdings" panose="05000000000000000000" pitchFamily="2" charset="2"/>
              <a:buChar char="o"/>
            </a:pPr>
            <a:r>
              <a:rPr lang="en-US" altLang="zh-CN" sz="2800">
                <a:latin typeface="宋体" panose="02010600030101010101" pitchFamily="2" charset="-122"/>
              </a:rPr>
              <a:t> </a:t>
            </a:r>
            <a:r>
              <a:rPr lang="zh-CN" altLang="en-US" sz="2800" b="1">
                <a:latin typeface="宋体" panose="02010600030101010101" pitchFamily="2" charset="-122"/>
              </a:rPr>
              <a:t>人工神经网络</a:t>
            </a:r>
            <a:r>
              <a:rPr lang="zh-CN" altLang="en-US" sz="2800">
                <a:latin typeface="宋体" panose="02010600030101010101" pitchFamily="2" charset="-122"/>
              </a:rPr>
              <a:t>：一个用大量简单处理单元经广泛连接而组成的人工网络，用来模拟大脑神经系统的结构和功能 。   </a:t>
            </a:r>
          </a:p>
        </p:txBody>
      </p:sp>
    </p:spTree>
    <p:custDataLst>
      <p:tags r:id="rId1"/>
    </p:custDataLst>
    <p:extLst>
      <p:ext uri="{BB962C8B-B14F-4D97-AF65-F5344CB8AC3E}">
        <p14:creationId xmlns:p14="http://schemas.microsoft.com/office/powerpoint/2010/main" val="3560957912"/>
      </p:ext>
    </p:extLst>
  </p:cSld>
  <p:clrMapOvr>
    <a:masterClrMapping/>
  </p:clrMapOvr>
  <mc:AlternateContent xmlns:mc="http://schemas.openxmlformats.org/markup-compatibility/2006" xmlns:p14="http://schemas.microsoft.com/office/powerpoint/2010/main">
    <mc:Choice Requires="p14">
      <p:transition spd="slow" p14:dur="1500" advClick="0" advTm="27167">
        <p:random/>
      </p:transition>
    </mc:Choice>
    <mc:Fallback xmlns="">
      <p:transition spd="slow" advClick="0" advTm="27167">
        <p:random/>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08520" y="-127956"/>
            <a:ext cx="9144000" cy="765175"/>
          </a:xfrm>
          <a:prstGeom prst="rect">
            <a:avLst/>
          </a:prstGeom>
          <a:noFill/>
          <a:ln>
            <a:noFill/>
          </a:ln>
        </p:spPr>
        <p:txBody>
          <a:bodyPr anchor="b"/>
          <a:lstStyle>
            <a:lvl1pPr indent="176213"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3600" dirty="0">
                <a:latin typeface="Times New Roman" panose="02020603050405020304" pitchFamily="18" charset="0"/>
                <a:ea typeface="黑体" panose="02010609060101010101" pitchFamily="49" charset="-122"/>
              </a:rPr>
              <a:t>1.4  </a:t>
            </a:r>
            <a:r>
              <a:rPr lang="zh-CN" altLang="en-US" sz="3600" dirty="0">
                <a:latin typeface="Times New Roman" panose="02020603050405020304" pitchFamily="18" charset="0"/>
                <a:ea typeface="黑体" panose="02010609060101010101" pitchFamily="49" charset="-122"/>
              </a:rPr>
              <a:t>人工智能的主要研究领域</a:t>
            </a:r>
          </a:p>
        </p:txBody>
      </p:sp>
      <p:sp>
        <p:nvSpPr>
          <p:cNvPr id="3" name="Rectangle 6"/>
          <p:cNvSpPr>
            <a:spLocks noChangeArrowheads="1"/>
          </p:cNvSpPr>
          <p:nvPr/>
        </p:nvSpPr>
        <p:spPr bwMode="auto">
          <a:xfrm>
            <a:off x="587375" y="1506756"/>
            <a:ext cx="8229600" cy="3435350"/>
          </a:xfrm>
          <a:prstGeom prst="rect">
            <a:avLst/>
          </a:prstGeom>
          <a:noFill/>
          <a:ln w="9525">
            <a:noFill/>
            <a:miter lim="800000"/>
            <a:headEnd/>
            <a:tailEnd/>
          </a:ln>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algn="just" eaLnBrk="1" hangingPunct="1">
              <a:lnSpc>
                <a:spcPct val="130000"/>
              </a:lnSpc>
              <a:spcBef>
                <a:spcPct val="30000"/>
              </a:spcBef>
              <a:buClr>
                <a:schemeClr val="accent2"/>
              </a:buClr>
              <a:buFont typeface="Wingdings" panose="05000000000000000000" pitchFamily="2" charset="2"/>
              <a:buChar char="o"/>
            </a:pPr>
            <a:r>
              <a:rPr lang="en-US" altLang="zh-CN" sz="2600" b="1" dirty="0">
                <a:latin typeface="宋体" panose="02010600030101010101" pitchFamily="2" charset="-122"/>
              </a:rPr>
              <a:t> </a:t>
            </a:r>
            <a:r>
              <a:rPr lang="zh-CN" altLang="en-US" sz="2600" dirty="0">
                <a:latin typeface="宋体" panose="02010600030101010101" pitchFamily="2" charset="-122"/>
              </a:rPr>
              <a:t>分布式人工智能系统以鲁棒性作为控制系统质量的标准，并具有互操作性，即不同的异构系统在快速变化的环境中，具有交换信息和协同工作的能力。</a:t>
            </a:r>
            <a:r>
              <a:rPr lang="zh-CN" altLang="en-US" sz="2600" b="1" dirty="0">
                <a:latin typeface="宋体" panose="02010600030101010101" pitchFamily="2" charset="-122"/>
              </a:rPr>
              <a:t> </a:t>
            </a:r>
          </a:p>
          <a:p>
            <a:pPr algn="just" eaLnBrk="1" hangingPunct="1">
              <a:lnSpc>
                <a:spcPct val="130000"/>
              </a:lnSpc>
              <a:spcBef>
                <a:spcPct val="30000"/>
              </a:spcBef>
              <a:buClr>
                <a:schemeClr val="accent2"/>
              </a:buClr>
              <a:buFont typeface="Wingdings" panose="05000000000000000000" pitchFamily="2" charset="2"/>
              <a:buChar char="o"/>
            </a:pPr>
            <a:r>
              <a:rPr lang="zh-CN" altLang="en-US" sz="2600" b="1" dirty="0">
                <a:latin typeface="宋体" panose="02010600030101010101" pitchFamily="2" charset="-122"/>
              </a:rPr>
              <a:t> 分布式问题求解</a:t>
            </a:r>
            <a:r>
              <a:rPr lang="zh-CN" altLang="en-US" sz="2600" dirty="0">
                <a:latin typeface="宋体" panose="02010600030101010101" pitchFamily="2" charset="-122"/>
              </a:rPr>
              <a:t>：把一个具体的求解问题划分为多个相互合作和知识共享的模块或者结点。 </a:t>
            </a:r>
          </a:p>
          <a:p>
            <a:pPr algn="just" eaLnBrk="1" hangingPunct="1">
              <a:lnSpc>
                <a:spcPct val="130000"/>
              </a:lnSpc>
              <a:spcBef>
                <a:spcPct val="30000"/>
              </a:spcBef>
              <a:buClr>
                <a:schemeClr val="accent2"/>
              </a:buClr>
              <a:buFont typeface="Wingdings" panose="05000000000000000000" pitchFamily="2" charset="2"/>
              <a:buChar char="o"/>
            </a:pPr>
            <a:r>
              <a:rPr lang="zh-CN" altLang="en-US" sz="2600" b="1" dirty="0">
                <a:latin typeface="宋体" panose="02010600030101010101" pitchFamily="2" charset="-122"/>
              </a:rPr>
              <a:t> 多智能体系统</a:t>
            </a:r>
            <a:r>
              <a:rPr lang="zh-CN" altLang="en-US" sz="2600" dirty="0">
                <a:latin typeface="宋体" panose="02010600030101010101" pitchFamily="2" charset="-122"/>
              </a:rPr>
              <a:t>：研究各智能体之间行为的协调。 </a:t>
            </a:r>
          </a:p>
        </p:txBody>
      </p:sp>
      <p:sp>
        <p:nvSpPr>
          <p:cNvPr id="4" name="Rectangle 7"/>
          <p:cNvSpPr txBox="1">
            <a:spLocks noChangeArrowheads="1"/>
          </p:cNvSpPr>
          <p:nvPr/>
        </p:nvSpPr>
        <p:spPr>
          <a:xfrm>
            <a:off x="381000" y="990601"/>
            <a:ext cx="8642350" cy="990600"/>
          </a:xfrm>
          <a:prstGeom prst="rect">
            <a:avLst/>
          </a:prstGeom>
          <a:noFill/>
        </p:spPr>
        <p:txBody>
          <a:bodyPr/>
          <a:lstStyle>
            <a:lvl1pPr marL="162557" indent="-162557" algn="l" defTabSz="650230" rtl="0" eaLnBrk="1" latinLnBrk="0" hangingPunct="1">
              <a:lnSpc>
                <a:spcPct val="90000"/>
              </a:lnSpc>
              <a:spcBef>
                <a:spcPts val="711"/>
              </a:spcBef>
              <a:buFont typeface="Arial" panose="020B0604020202020204" pitchFamily="34" charset="0"/>
              <a:buChar char="•"/>
              <a:defRPr sz="1991" kern="1200">
                <a:solidFill>
                  <a:schemeClr val="tx1"/>
                </a:solidFill>
                <a:latin typeface="+mn-lt"/>
                <a:ea typeface="+mn-ea"/>
                <a:cs typeface="+mn-cs"/>
              </a:defRPr>
            </a:lvl1pPr>
            <a:lvl2pPr marL="487672" indent="-162557" algn="l" defTabSz="650230" rtl="0" eaLnBrk="1" latinLnBrk="0" hangingPunct="1">
              <a:lnSpc>
                <a:spcPct val="90000"/>
              </a:lnSpc>
              <a:spcBef>
                <a:spcPts val="356"/>
              </a:spcBef>
              <a:buFont typeface="Arial" panose="020B0604020202020204" pitchFamily="34" charset="0"/>
              <a:buChar char="•"/>
              <a:defRPr sz="1707" kern="1200">
                <a:solidFill>
                  <a:schemeClr val="tx1"/>
                </a:solidFill>
                <a:latin typeface="+mn-lt"/>
                <a:ea typeface="+mn-ea"/>
                <a:cs typeface="+mn-cs"/>
              </a:defRPr>
            </a:lvl2pPr>
            <a:lvl3pPr marL="812787" indent="-162557" algn="l" defTabSz="650230" rtl="0" eaLnBrk="1" latinLnBrk="0" hangingPunct="1">
              <a:lnSpc>
                <a:spcPct val="90000"/>
              </a:lnSpc>
              <a:spcBef>
                <a:spcPts val="356"/>
              </a:spcBef>
              <a:buFont typeface="Arial" panose="020B0604020202020204" pitchFamily="34" charset="0"/>
              <a:buChar char="•"/>
              <a:defRPr sz="1422" kern="1200">
                <a:solidFill>
                  <a:schemeClr val="tx1"/>
                </a:solidFill>
                <a:latin typeface="+mn-lt"/>
                <a:ea typeface="+mn-ea"/>
                <a:cs typeface="+mn-cs"/>
              </a:defRPr>
            </a:lvl3pPr>
            <a:lvl4pPr marL="113790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4pPr>
            <a:lvl5pPr marL="146301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5pPr>
            <a:lvl6pPr marL="178813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6pPr>
            <a:lvl7pPr marL="211324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7pPr>
            <a:lvl8pPr marL="2438362"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8pPr>
            <a:lvl9pPr marL="2763477" indent="-162557" algn="l" defTabSz="650230" rtl="0" eaLnBrk="1" latinLnBrk="0" hangingPunct="1">
              <a:lnSpc>
                <a:spcPct val="90000"/>
              </a:lnSpc>
              <a:spcBef>
                <a:spcPts val="356"/>
              </a:spcBef>
              <a:buFont typeface="Arial" panose="020B0604020202020204" pitchFamily="34" charset="0"/>
              <a:buChar char="•"/>
              <a:defRPr sz="1280" kern="1200">
                <a:solidFill>
                  <a:schemeClr val="tx1"/>
                </a:solidFill>
                <a:latin typeface="+mn-lt"/>
                <a:ea typeface="+mn-ea"/>
                <a:cs typeface="+mn-cs"/>
              </a:defRPr>
            </a:lvl9pPr>
          </a:lstStyle>
          <a:p>
            <a:pPr fontAlgn="auto">
              <a:lnSpc>
                <a:spcPct val="100000"/>
              </a:lnSpc>
              <a:spcBef>
                <a:spcPct val="0"/>
              </a:spcBef>
              <a:spcAft>
                <a:spcPts val="0"/>
              </a:spcAft>
              <a:buFontTx/>
              <a:buNone/>
            </a:pPr>
            <a:r>
              <a:rPr lang="en-US" altLang="zh-CN" sz="2400" b="1" smtClean="0">
                <a:latin typeface="Times New Roman" panose="02020603050405020304" pitchFamily="18" charset="0"/>
              </a:rPr>
              <a:t>13. </a:t>
            </a:r>
            <a:r>
              <a:rPr lang="zh-CN" altLang="en-US" sz="2400" b="1" smtClean="0">
                <a:latin typeface="Times New Roman" panose="02020603050405020304" pitchFamily="18" charset="0"/>
              </a:rPr>
              <a:t>分布式人工智能与多智能体</a:t>
            </a:r>
            <a:r>
              <a:rPr lang="zh-CN" altLang="en-US" sz="2400" b="1" smtClean="0">
                <a:latin typeface="宋体" panose="02010600030101010101" pitchFamily="2" charset="-122"/>
              </a:rPr>
              <a:t> </a:t>
            </a:r>
            <a:endParaRPr lang="zh-CN" altLang="en-US" sz="2400" b="1" dirty="0" smtClean="0">
              <a:latin typeface="宋体" panose="02010600030101010101" pitchFamily="2" charset="-122"/>
            </a:endParaRPr>
          </a:p>
        </p:txBody>
      </p:sp>
    </p:spTree>
    <p:custDataLst>
      <p:tags r:id="rId1"/>
    </p:custDataLst>
    <p:extLst>
      <p:ext uri="{BB962C8B-B14F-4D97-AF65-F5344CB8AC3E}">
        <p14:creationId xmlns:p14="http://schemas.microsoft.com/office/powerpoint/2010/main" val="3299880122"/>
      </p:ext>
    </p:extLst>
  </p:cSld>
  <p:clrMapOvr>
    <a:masterClrMapping/>
  </p:clrMapOvr>
  <mc:AlternateContent xmlns:mc="http://schemas.openxmlformats.org/markup-compatibility/2006" xmlns:p14="http://schemas.microsoft.com/office/powerpoint/2010/main">
    <mc:Choice Requires="p14">
      <p:transition spd="slow" p14:dur="1500" advClick="0" advTm="34945">
        <p:random/>
      </p:transition>
    </mc:Choice>
    <mc:Fallback xmlns="">
      <p:transition spd="slow" advClick="0" advTm="34945">
        <p:random/>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08520" y="-127956"/>
            <a:ext cx="9144000" cy="765175"/>
          </a:xfrm>
          <a:prstGeom prst="rect">
            <a:avLst/>
          </a:prstGeom>
          <a:noFill/>
          <a:ln>
            <a:noFill/>
          </a:ln>
        </p:spPr>
        <p:txBody>
          <a:bodyPr anchor="b"/>
          <a:lstStyle>
            <a:lvl1pPr indent="176213"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3600" dirty="0">
                <a:latin typeface="Times New Roman" panose="02020603050405020304" pitchFamily="18" charset="0"/>
                <a:ea typeface="黑体" panose="02010609060101010101" pitchFamily="49" charset="-122"/>
              </a:rPr>
              <a:t>1.4  </a:t>
            </a:r>
            <a:r>
              <a:rPr lang="zh-CN" altLang="en-US" sz="3600" dirty="0">
                <a:latin typeface="Times New Roman" panose="02020603050405020304" pitchFamily="18" charset="0"/>
                <a:ea typeface="黑体" panose="02010609060101010101" pitchFamily="49" charset="-122"/>
              </a:rPr>
              <a:t>人工智能的主要研究领域</a:t>
            </a:r>
          </a:p>
        </p:txBody>
      </p:sp>
      <p:sp>
        <p:nvSpPr>
          <p:cNvPr id="3" name="Rectangle 3"/>
          <p:cNvSpPr>
            <a:spLocks noChangeArrowheads="1"/>
          </p:cNvSpPr>
          <p:nvPr/>
        </p:nvSpPr>
        <p:spPr bwMode="auto">
          <a:xfrm>
            <a:off x="406741" y="1187529"/>
            <a:ext cx="8610600" cy="3834961"/>
          </a:xfrm>
          <a:prstGeom prst="rect">
            <a:avLst/>
          </a:prstGeom>
          <a:noFill/>
          <a:ln w="9525">
            <a:noFill/>
            <a:miter lim="800000"/>
            <a:headEnd/>
            <a:tailEnd/>
          </a:ln>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algn="just" eaLnBrk="1" hangingPunct="1">
              <a:lnSpc>
                <a:spcPct val="130000"/>
              </a:lnSpc>
              <a:spcBef>
                <a:spcPct val="30000"/>
              </a:spcBef>
              <a:buClr>
                <a:schemeClr val="accent2"/>
              </a:buClr>
              <a:buFont typeface="Wingdings" panose="05000000000000000000" pitchFamily="2" charset="2"/>
              <a:buChar char="o"/>
            </a:pPr>
            <a:r>
              <a:rPr lang="en-US" altLang="zh-CN" sz="2000" b="1">
                <a:latin typeface="Times New Roman" panose="02020603050405020304" pitchFamily="18" charset="0"/>
              </a:rPr>
              <a:t> </a:t>
            </a:r>
            <a:r>
              <a:rPr lang="zh-CN" altLang="en-US" sz="2000" b="1" dirty="0">
                <a:latin typeface="Times New Roman" panose="02020603050405020304" pitchFamily="18" charset="0"/>
              </a:rPr>
              <a:t>国际知名美籍华裔科学家傅京孙（</a:t>
            </a:r>
            <a:r>
              <a:rPr lang="en-US" altLang="zh-CN" sz="2000" b="1" dirty="0">
                <a:latin typeface="Times New Roman" panose="02020603050405020304" pitchFamily="18" charset="0"/>
              </a:rPr>
              <a:t>K S. Fu</a:t>
            </a:r>
            <a:r>
              <a:rPr lang="zh-CN" altLang="en-US" sz="2000" b="1" dirty="0">
                <a:latin typeface="Times New Roman" panose="02020603050405020304" pitchFamily="18" charset="0"/>
              </a:rPr>
              <a:t>）在</a:t>
            </a:r>
            <a:r>
              <a:rPr lang="en-US" altLang="zh-CN" sz="2000" b="1" dirty="0">
                <a:latin typeface="Times New Roman" panose="02020603050405020304" pitchFamily="18" charset="0"/>
              </a:rPr>
              <a:t>1965</a:t>
            </a:r>
            <a:r>
              <a:rPr lang="zh-CN" altLang="en-US" sz="2000" b="1" dirty="0">
                <a:latin typeface="Times New Roman" panose="02020603050405020304" pitchFamily="18" charset="0"/>
              </a:rPr>
              <a:t>年首先把人工智能的启发式推理规则用于学习控制系统</a:t>
            </a:r>
            <a:r>
              <a:rPr lang="zh-CN" altLang="en-US" sz="2000" dirty="0">
                <a:latin typeface="Times New Roman" panose="02020603050405020304" pitchFamily="18" charset="0"/>
              </a:rPr>
              <a:t>。</a:t>
            </a:r>
            <a:r>
              <a:rPr lang="zh-CN" altLang="en-US" sz="2000" b="1" dirty="0">
                <a:latin typeface="Times New Roman" panose="02020603050405020304" pitchFamily="18" charset="0"/>
              </a:rPr>
              <a:t> </a:t>
            </a:r>
          </a:p>
          <a:p>
            <a:pPr algn="just" eaLnBrk="1" hangingPunct="1">
              <a:lnSpc>
                <a:spcPct val="130000"/>
              </a:lnSpc>
              <a:spcBef>
                <a:spcPct val="30000"/>
              </a:spcBef>
              <a:buClr>
                <a:schemeClr val="accent2"/>
              </a:buClr>
              <a:buFont typeface="Wingdings" panose="05000000000000000000" pitchFamily="2" charset="2"/>
              <a:buChar char="o"/>
            </a:pPr>
            <a:r>
              <a:rPr lang="zh-CN" altLang="en-US" sz="2000" b="1" dirty="0">
                <a:latin typeface="Times New Roman" panose="02020603050405020304" pitchFamily="18" charset="0"/>
              </a:rPr>
              <a:t> 智能控制的两个显著特点：</a:t>
            </a:r>
          </a:p>
          <a:p>
            <a:pPr algn="just" eaLnBrk="1" hangingPunct="1">
              <a:lnSpc>
                <a:spcPct val="130000"/>
              </a:lnSpc>
              <a:buClr>
                <a:schemeClr val="accent2"/>
              </a:buClr>
              <a:buFont typeface="Wingdings" panose="05000000000000000000" pitchFamily="2" charset="2"/>
              <a:buNone/>
            </a:pPr>
            <a:r>
              <a:rPr lang="zh-CN" altLang="en-US" sz="2000" b="1" dirty="0">
                <a:latin typeface="Times New Roman" panose="02020603050405020304" pitchFamily="18" charset="0"/>
              </a:rPr>
              <a:t>第一，智能控制是同时具有知识表示的非数学广义世界模型和传统数学模型混合表示的控制过程。</a:t>
            </a:r>
          </a:p>
          <a:p>
            <a:pPr algn="just" eaLnBrk="1" hangingPunct="1">
              <a:lnSpc>
                <a:spcPct val="130000"/>
              </a:lnSpc>
              <a:buClr>
                <a:schemeClr val="accent2"/>
              </a:buClr>
              <a:buFont typeface="Wingdings" panose="05000000000000000000" pitchFamily="2" charset="2"/>
              <a:buNone/>
            </a:pPr>
            <a:r>
              <a:rPr lang="zh-CN" altLang="en-US" sz="2000" b="1" dirty="0">
                <a:latin typeface="Times New Roman" panose="02020603050405020304" pitchFamily="18" charset="0"/>
              </a:rPr>
              <a:t>第二，智能控制的核心在高层控制，其任务在于实际环境或过程进行组织，即决策与规划，以实现广义问题求解。</a:t>
            </a:r>
          </a:p>
          <a:p>
            <a:pPr algn="just" eaLnBrk="1" hangingPunct="1">
              <a:lnSpc>
                <a:spcPct val="130000"/>
              </a:lnSpc>
              <a:spcBef>
                <a:spcPct val="30000"/>
              </a:spcBef>
              <a:buClr>
                <a:schemeClr val="accent2"/>
              </a:buClr>
              <a:buFont typeface="Wingdings" panose="05000000000000000000" pitchFamily="2" charset="2"/>
              <a:buChar char="o"/>
            </a:pPr>
            <a:r>
              <a:rPr lang="zh-CN" altLang="en-US" sz="2000" b="1" dirty="0">
                <a:latin typeface="Times New Roman" panose="02020603050405020304" pitchFamily="18" charset="0"/>
              </a:rPr>
              <a:t> 智能控制的基本类型：</a:t>
            </a:r>
          </a:p>
          <a:p>
            <a:pPr algn="just" eaLnBrk="1" hangingPunct="1">
              <a:lnSpc>
                <a:spcPct val="130000"/>
              </a:lnSpc>
              <a:buClr>
                <a:schemeClr val="accent2"/>
              </a:buClr>
              <a:buFont typeface="Wingdings" panose="05000000000000000000" pitchFamily="2" charset="2"/>
              <a:buNone/>
            </a:pPr>
            <a:r>
              <a:rPr lang="zh-CN" altLang="en-US" sz="2000" b="1" dirty="0">
                <a:latin typeface="Times New Roman" panose="02020603050405020304" pitchFamily="18" charset="0"/>
              </a:rPr>
              <a:t>（</a:t>
            </a:r>
            <a:r>
              <a:rPr lang="en-US" altLang="zh-CN" sz="2000" b="1" dirty="0">
                <a:latin typeface="Times New Roman" panose="02020603050405020304" pitchFamily="18" charset="0"/>
              </a:rPr>
              <a:t>1</a:t>
            </a:r>
            <a:r>
              <a:rPr lang="zh-CN" altLang="en-US" sz="2000" b="1" dirty="0">
                <a:latin typeface="Times New Roman" panose="02020603050405020304" pitchFamily="18" charset="0"/>
              </a:rPr>
              <a:t>）专家智能控制 （</a:t>
            </a:r>
            <a:r>
              <a:rPr lang="en-US" altLang="zh-CN" sz="2000" b="1" dirty="0">
                <a:latin typeface="Times New Roman" panose="02020603050405020304" pitchFamily="18" charset="0"/>
              </a:rPr>
              <a:t>2</a:t>
            </a:r>
            <a:r>
              <a:rPr lang="zh-CN" altLang="en-US" sz="2000" b="1" dirty="0">
                <a:latin typeface="Times New Roman" panose="02020603050405020304" pitchFamily="18" charset="0"/>
              </a:rPr>
              <a:t>）模糊控制（</a:t>
            </a:r>
            <a:r>
              <a:rPr lang="en-US" altLang="zh-CN" sz="2000" b="1" dirty="0">
                <a:latin typeface="Times New Roman" panose="02020603050405020304" pitchFamily="18" charset="0"/>
              </a:rPr>
              <a:t>3</a:t>
            </a:r>
            <a:r>
              <a:rPr lang="zh-CN" altLang="en-US" sz="2000" b="1" dirty="0">
                <a:latin typeface="Times New Roman" panose="02020603050405020304" pitchFamily="18" charset="0"/>
              </a:rPr>
              <a:t>）神经网络控制</a:t>
            </a:r>
            <a:endParaRPr lang="zh-CN" altLang="en-US" sz="2000" dirty="0">
              <a:latin typeface="Times New Roman" panose="02020603050405020304" pitchFamily="18" charset="0"/>
            </a:endParaRPr>
          </a:p>
        </p:txBody>
      </p:sp>
      <p:sp>
        <p:nvSpPr>
          <p:cNvPr id="4" name="Rectangle 4"/>
          <p:cNvSpPr>
            <a:spLocks noChangeArrowheads="1"/>
          </p:cNvSpPr>
          <p:nvPr/>
        </p:nvSpPr>
        <p:spPr bwMode="auto">
          <a:xfrm>
            <a:off x="352766" y="663654"/>
            <a:ext cx="8642350" cy="5629275"/>
          </a:xfrm>
          <a:prstGeom prst="rect">
            <a:avLst/>
          </a:prstGeom>
          <a:noFill/>
          <a:ln>
            <a:noFill/>
          </a:ln>
        </p:spPr>
        <p:txBody>
          <a:bodyPr/>
          <a:lstStyle>
            <a:lvl1pPr marL="469900" indent="-469900"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2800" b="1">
                <a:latin typeface="Times New Roman" panose="02020603050405020304" pitchFamily="18" charset="0"/>
              </a:rPr>
              <a:t>14. </a:t>
            </a:r>
            <a:r>
              <a:rPr lang="zh-CN" altLang="en-US" sz="2800" b="1">
                <a:latin typeface="Times New Roman" panose="02020603050405020304" pitchFamily="18" charset="0"/>
              </a:rPr>
              <a:t>智能控制</a:t>
            </a:r>
            <a:r>
              <a:rPr lang="zh-CN" altLang="en-US" sz="2800" b="1">
                <a:latin typeface="宋体" panose="02010600030101010101" pitchFamily="2" charset="-122"/>
              </a:rPr>
              <a:t>  </a:t>
            </a:r>
          </a:p>
        </p:txBody>
      </p:sp>
    </p:spTree>
    <p:custDataLst>
      <p:tags r:id="rId1"/>
    </p:custDataLst>
    <p:extLst>
      <p:ext uri="{BB962C8B-B14F-4D97-AF65-F5344CB8AC3E}">
        <p14:creationId xmlns:p14="http://schemas.microsoft.com/office/powerpoint/2010/main" val="447126372"/>
      </p:ext>
    </p:extLst>
  </p:cSld>
  <p:clrMapOvr>
    <a:masterClrMapping/>
  </p:clrMapOvr>
  <mc:AlternateContent xmlns:mc="http://schemas.openxmlformats.org/markup-compatibility/2006" xmlns:p14="http://schemas.microsoft.com/office/powerpoint/2010/main">
    <mc:Choice Requires="p14">
      <p:transition spd="slow" p14:dur="1500" advClick="0" advTm="43017">
        <p:random/>
      </p:transition>
    </mc:Choice>
    <mc:Fallback xmlns="">
      <p:transition spd="slow" advClick="0" advTm="43017">
        <p:random/>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08520" y="-127956"/>
            <a:ext cx="9144000" cy="765175"/>
          </a:xfrm>
          <a:prstGeom prst="rect">
            <a:avLst/>
          </a:prstGeom>
          <a:noFill/>
          <a:ln>
            <a:noFill/>
          </a:ln>
        </p:spPr>
        <p:txBody>
          <a:bodyPr anchor="b"/>
          <a:lstStyle>
            <a:lvl1pPr indent="176213"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3600" dirty="0">
                <a:latin typeface="Times New Roman" panose="02020603050405020304" pitchFamily="18" charset="0"/>
                <a:ea typeface="黑体" panose="02010609060101010101" pitchFamily="49" charset="-122"/>
              </a:rPr>
              <a:t>1.4  </a:t>
            </a:r>
            <a:r>
              <a:rPr lang="zh-CN" altLang="en-US" sz="3600" dirty="0">
                <a:latin typeface="Times New Roman" panose="02020603050405020304" pitchFamily="18" charset="0"/>
                <a:ea typeface="黑体" panose="02010609060101010101" pitchFamily="49" charset="-122"/>
              </a:rPr>
              <a:t>人工智能的主要研究领域</a:t>
            </a:r>
          </a:p>
        </p:txBody>
      </p:sp>
      <p:sp>
        <p:nvSpPr>
          <p:cNvPr id="3" name="Rectangle 3"/>
          <p:cNvSpPr>
            <a:spLocks noChangeArrowheads="1"/>
          </p:cNvSpPr>
          <p:nvPr/>
        </p:nvSpPr>
        <p:spPr bwMode="auto">
          <a:xfrm>
            <a:off x="362898" y="1347614"/>
            <a:ext cx="8610600" cy="3421129"/>
          </a:xfrm>
          <a:prstGeom prst="rect">
            <a:avLst/>
          </a:prstGeom>
          <a:noFill/>
          <a:ln w="9525">
            <a:noFill/>
            <a:miter lim="800000"/>
            <a:headEnd/>
            <a:tailEnd/>
          </a:ln>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algn="just" eaLnBrk="1" hangingPunct="1">
              <a:lnSpc>
                <a:spcPct val="130000"/>
              </a:lnSpc>
              <a:spcBef>
                <a:spcPct val="30000"/>
              </a:spcBef>
              <a:buClr>
                <a:schemeClr val="accent2"/>
              </a:buClr>
              <a:buFont typeface="Wingdings" panose="05000000000000000000" pitchFamily="2" charset="2"/>
              <a:buChar char="o"/>
            </a:pPr>
            <a:r>
              <a:rPr lang="en-US" altLang="zh-CN" sz="2000" b="1" dirty="0">
                <a:latin typeface="Times New Roman" panose="02020603050405020304" pitchFamily="18" charset="0"/>
              </a:rPr>
              <a:t> </a:t>
            </a:r>
            <a:r>
              <a:rPr lang="zh-CN" altLang="en-US" sz="2000" b="1" dirty="0">
                <a:latin typeface="Times New Roman" panose="02020603050405020304" pitchFamily="18" charset="0"/>
              </a:rPr>
              <a:t>智能仿真是将</a:t>
            </a:r>
            <a:r>
              <a:rPr lang="en-US" altLang="zh-CN" sz="2000" b="1" dirty="0">
                <a:latin typeface="Times New Roman" panose="02020603050405020304" pitchFamily="18" charset="0"/>
              </a:rPr>
              <a:t>AI</a:t>
            </a:r>
            <a:r>
              <a:rPr lang="zh-CN" altLang="en-US" sz="2000" b="1" dirty="0">
                <a:latin typeface="Times New Roman" panose="02020603050405020304" pitchFamily="18" charset="0"/>
              </a:rPr>
              <a:t>引入仿真领域，建立智能仿真系统。</a:t>
            </a:r>
          </a:p>
          <a:p>
            <a:pPr algn="just" eaLnBrk="1" hangingPunct="1">
              <a:lnSpc>
                <a:spcPct val="130000"/>
              </a:lnSpc>
              <a:spcBef>
                <a:spcPct val="30000"/>
              </a:spcBef>
              <a:buClr>
                <a:schemeClr val="accent2"/>
              </a:buClr>
              <a:buFont typeface="Wingdings" panose="05000000000000000000" pitchFamily="2" charset="2"/>
              <a:buChar char="o"/>
            </a:pPr>
            <a:r>
              <a:rPr lang="zh-CN" altLang="en-US" sz="2000" b="1" dirty="0">
                <a:latin typeface="Times New Roman" panose="02020603050405020304" pitchFamily="18" charset="0"/>
              </a:rPr>
              <a:t> 仿真是对动态模型的实验，即行为产生器在规定的实验条件下驱动模型，从而产生模型行为。仿真是在描述性知识、目的性知识及处理知识的基础上产生结论性知识。</a:t>
            </a:r>
          </a:p>
          <a:p>
            <a:pPr algn="just" eaLnBrk="1" hangingPunct="1">
              <a:lnSpc>
                <a:spcPct val="130000"/>
              </a:lnSpc>
              <a:spcBef>
                <a:spcPct val="30000"/>
              </a:spcBef>
              <a:buClr>
                <a:schemeClr val="accent2"/>
              </a:buClr>
              <a:buFont typeface="Wingdings" panose="05000000000000000000" pitchFamily="2" charset="2"/>
              <a:buChar char="o"/>
            </a:pPr>
            <a:r>
              <a:rPr lang="zh-CN" altLang="en-US" sz="2000" b="1" dirty="0">
                <a:latin typeface="Times New Roman" panose="02020603050405020304" pitchFamily="18" charset="0"/>
              </a:rPr>
              <a:t> 利用</a:t>
            </a:r>
            <a:r>
              <a:rPr lang="en-US" altLang="zh-CN" sz="2000" b="1" dirty="0">
                <a:latin typeface="Times New Roman" panose="02020603050405020304" pitchFamily="18" charset="0"/>
              </a:rPr>
              <a:t>AI</a:t>
            </a:r>
            <a:r>
              <a:rPr lang="zh-CN" altLang="en-US" sz="2000" b="1" dirty="0">
                <a:latin typeface="Times New Roman" panose="02020603050405020304" pitchFamily="18" charset="0"/>
              </a:rPr>
              <a:t>对整个仿真过程（建模、实验运行及结果分析）进行指导，在仿真模型中引进知识表示，改善仿真模型的描述能力，为研究面向目标的建模语言打下基础，提高仿真工具面向用户、面向问题的能力，使仿真更有效地用于决策，更好地用于分析、设计及评价知识库系统。</a:t>
            </a:r>
            <a:endParaRPr lang="zh-CN" altLang="en-US" sz="2000" dirty="0">
              <a:latin typeface="宋体" panose="02010600030101010101" pitchFamily="2" charset="-122"/>
            </a:endParaRPr>
          </a:p>
        </p:txBody>
      </p:sp>
      <p:sp>
        <p:nvSpPr>
          <p:cNvPr id="4" name="Rectangle 4"/>
          <p:cNvSpPr>
            <a:spLocks noChangeArrowheads="1"/>
          </p:cNvSpPr>
          <p:nvPr/>
        </p:nvSpPr>
        <p:spPr bwMode="auto">
          <a:xfrm>
            <a:off x="393130" y="843558"/>
            <a:ext cx="8642350" cy="5400675"/>
          </a:xfrm>
          <a:prstGeom prst="rect">
            <a:avLst/>
          </a:prstGeom>
          <a:noFill/>
          <a:ln>
            <a:noFill/>
          </a:ln>
        </p:spPr>
        <p:txBody>
          <a:bodyPr/>
          <a:lstStyle>
            <a:lvl1pPr marL="469900" indent="-469900"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2800" b="1" dirty="0">
                <a:latin typeface="Times New Roman" panose="02020603050405020304" pitchFamily="18" charset="0"/>
              </a:rPr>
              <a:t>15. </a:t>
            </a:r>
            <a:r>
              <a:rPr lang="zh-CN" altLang="en-US" sz="2800" b="1" dirty="0">
                <a:latin typeface="Times New Roman" panose="02020603050405020304" pitchFamily="18" charset="0"/>
              </a:rPr>
              <a:t>智能仿真</a:t>
            </a:r>
            <a:r>
              <a:rPr lang="zh-CN" altLang="en-US" sz="2800" b="1" dirty="0">
                <a:latin typeface="宋体" panose="02010600030101010101" pitchFamily="2" charset="-122"/>
              </a:rPr>
              <a:t> </a:t>
            </a:r>
          </a:p>
        </p:txBody>
      </p:sp>
    </p:spTree>
    <p:custDataLst>
      <p:tags r:id="rId1"/>
    </p:custDataLst>
    <p:extLst>
      <p:ext uri="{BB962C8B-B14F-4D97-AF65-F5344CB8AC3E}">
        <p14:creationId xmlns:p14="http://schemas.microsoft.com/office/powerpoint/2010/main" val="493668995"/>
      </p:ext>
    </p:extLst>
  </p:cSld>
  <p:clrMapOvr>
    <a:masterClrMapping/>
  </p:clrMapOvr>
  <mc:AlternateContent xmlns:mc="http://schemas.openxmlformats.org/markup-compatibility/2006" xmlns:p14="http://schemas.microsoft.com/office/powerpoint/2010/main">
    <mc:Choice Requires="p14">
      <p:transition spd="slow" p14:dur="1500" advClick="0" advTm="43654">
        <p:random/>
      </p:transition>
    </mc:Choice>
    <mc:Fallback xmlns="">
      <p:transition spd="slow" advClick="0" advTm="43654">
        <p:random/>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08520" y="-127956"/>
            <a:ext cx="9144000" cy="765175"/>
          </a:xfrm>
          <a:prstGeom prst="rect">
            <a:avLst/>
          </a:prstGeom>
          <a:noFill/>
          <a:ln>
            <a:noFill/>
          </a:ln>
        </p:spPr>
        <p:txBody>
          <a:bodyPr anchor="b"/>
          <a:lstStyle>
            <a:lvl1pPr indent="176213"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3600" dirty="0">
                <a:latin typeface="Times New Roman" panose="02020603050405020304" pitchFamily="18" charset="0"/>
                <a:ea typeface="黑体" panose="02010609060101010101" pitchFamily="49" charset="-122"/>
              </a:rPr>
              <a:t>1.4  </a:t>
            </a:r>
            <a:r>
              <a:rPr lang="zh-CN" altLang="en-US" sz="3600" dirty="0">
                <a:latin typeface="Times New Roman" panose="02020603050405020304" pitchFamily="18" charset="0"/>
                <a:ea typeface="黑体" panose="02010609060101010101" pitchFamily="49" charset="-122"/>
              </a:rPr>
              <a:t>人工智能的主要研究领域</a:t>
            </a:r>
          </a:p>
        </p:txBody>
      </p:sp>
      <p:sp>
        <p:nvSpPr>
          <p:cNvPr id="3" name="Rectangle 3"/>
          <p:cNvSpPr>
            <a:spLocks noChangeArrowheads="1"/>
          </p:cNvSpPr>
          <p:nvPr/>
        </p:nvSpPr>
        <p:spPr bwMode="auto">
          <a:xfrm>
            <a:off x="429144" y="1237294"/>
            <a:ext cx="8382000" cy="3219407"/>
          </a:xfrm>
          <a:prstGeom prst="rect">
            <a:avLst/>
          </a:prstGeom>
          <a:noFill/>
          <a:ln w="9525">
            <a:noFill/>
            <a:miter lim="800000"/>
            <a:headEnd/>
            <a:tailEnd/>
          </a:ln>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algn="just" eaLnBrk="1" hangingPunct="1">
              <a:lnSpc>
                <a:spcPct val="130000"/>
              </a:lnSpc>
              <a:spcBef>
                <a:spcPct val="30000"/>
              </a:spcBef>
              <a:buClr>
                <a:schemeClr val="accent2"/>
              </a:buClr>
              <a:buFont typeface="Wingdings" panose="05000000000000000000" pitchFamily="2" charset="2"/>
              <a:buChar char="o"/>
            </a:pPr>
            <a:r>
              <a:rPr lang="en-US" altLang="zh-CN" sz="2000" b="1" dirty="0">
                <a:latin typeface="Times New Roman" panose="02020603050405020304" pitchFamily="18" charset="0"/>
              </a:rPr>
              <a:t>  </a:t>
            </a:r>
            <a:r>
              <a:rPr lang="zh-CN" altLang="en-US" sz="2000" b="1" dirty="0">
                <a:latin typeface="Times New Roman" panose="02020603050405020304" pitchFamily="18" charset="0"/>
              </a:rPr>
              <a:t>智能</a:t>
            </a:r>
            <a:r>
              <a:rPr lang="en-US" altLang="zh-CN" sz="2000" b="1" dirty="0">
                <a:latin typeface="Times New Roman" panose="02020603050405020304" pitchFamily="18" charset="0"/>
              </a:rPr>
              <a:t>CAD</a:t>
            </a:r>
            <a:r>
              <a:rPr lang="zh-CN" altLang="en-US" sz="2000" b="1" dirty="0">
                <a:latin typeface="Times New Roman" panose="02020603050405020304" pitchFamily="18" charset="0"/>
              </a:rPr>
              <a:t>（简称</a:t>
            </a:r>
            <a:r>
              <a:rPr lang="en-US" altLang="zh-CN" sz="2000" b="1" dirty="0">
                <a:latin typeface="Times New Roman" panose="02020603050405020304" pitchFamily="18" charset="0"/>
              </a:rPr>
              <a:t>ICAD</a:t>
            </a:r>
            <a:r>
              <a:rPr lang="zh-CN" altLang="en-US" sz="2000" b="1" dirty="0">
                <a:latin typeface="Times New Roman" panose="02020603050405020304" pitchFamily="18" charset="0"/>
              </a:rPr>
              <a:t>）就是把人工智能技术引入计算机辅助设计领域，建立智能</a:t>
            </a:r>
            <a:r>
              <a:rPr lang="en-US" altLang="zh-CN" sz="2000" b="1" dirty="0">
                <a:latin typeface="Times New Roman" panose="02020603050405020304" pitchFamily="18" charset="0"/>
              </a:rPr>
              <a:t>CAD</a:t>
            </a:r>
            <a:r>
              <a:rPr lang="zh-CN" altLang="en-US" sz="2000" b="1" dirty="0">
                <a:latin typeface="Times New Roman" panose="02020603050405020304" pitchFamily="18" charset="0"/>
              </a:rPr>
              <a:t>系统。</a:t>
            </a:r>
            <a:r>
              <a:rPr lang="en-US" altLang="zh-CN" sz="2000" b="1" dirty="0">
                <a:latin typeface="Times New Roman" panose="02020603050405020304" pitchFamily="18" charset="0"/>
              </a:rPr>
              <a:t>AI</a:t>
            </a:r>
            <a:r>
              <a:rPr lang="zh-CN" altLang="en-US" sz="2000" b="1" dirty="0">
                <a:latin typeface="Times New Roman" panose="02020603050405020304" pitchFamily="18" charset="0"/>
              </a:rPr>
              <a:t>几乎可以应用到</a:t>
            </a:r>
            <a:r>
              <a:rPr lang="en-US" altLang="zh-CN" sz="2000" b="1" dirty="0">
                <a:latin typeface="Times New Roman" panose="02020603050405020304" pitchFamily="18" charset="0"/>
              </a:rPr>
              <a:t>CAD</a:t>
            </a:r>
            <a:r>
              <a:rPr lang="zh-CN" altLang="en-US" sz="2000" b="1" dirty="0">
                <a:latin typeface="Times New Roman" panose="02020603050405020304" pitchFamily="18" charset="0"/>
              </a:rPr>
              <a:t>技术的各个方面。从目前发展的趋势来看，至少有下述四个方面：</a:t>
            </a:r>
          </a:p>
          <a:p>
            <a:pPr algn="just" eaLnBrk="1" hangingPunct="1">
              <a:lnSpc>
                <a:spcPct val="130000"/>
              </a:lnSpc>
              <a:spcBef>
                <a:spcPct val="30000"/>
              </a:spcBef>
              <a:buClr>
                <a:schemeClr val="accent2"/>
              </a:buClr>
              <a:buFont typeface="Wingdings" panose="05000000000000000000" pitchFamily="2" charset="2"/>
              <a:buNone/>
            </a:pPr>
            <a:r>
              <a:rPr lang="zh-CN" altLang="en-US" sz="2000" b="1" dirty="0">
                <a:latin typeface="Times New Roman" panose="02020603050405020304" pitchFamily="18" charset="0"/>
              </a:rPr>
              <a:t>      （</a:t>
            </a:r>
            <a:r>
              <a:rPr lang="en-US" altLang="zh-CN" sz="2000" b="1" dirty="0">
                <a:latin typeface="Times New Roman" panose="02020603050405020304" pitchFamily="18" charset="0"/>
              </a:rPr>
              <a:t>1</a:t>
            </a:r>
            <a:r>
              <a:rPr lang="zh-CN" altLang="en-US" sz="2000" b="1" dirty="0">
                <a:latin typeface="Times New Roman" panose="02020603050405020304" pitchFamily="18" charset="0"/>
              </a:rPr>
              <a:t>）设计自动化。</a:t>
            </a:r>
          </a:p>
          <a:p>
            <a:pPr algn="just" eaLnBrk="1" hangingPunct="1">
              <a:lnSpc>
                <a:spcPct val="130000"/>
              </a:lnSpc>
              <a:spcBef>
                <a:spcPct val="30000"/>
              </a:spcBef>
              <a:buClr>
                <a:schemeClr val="accent2"/>
              </a:buClr>
              <a:buFont typeface="Wingdings" panose="05000000000000000000" pitchFamily="2" charset="2"/>
              <a:buNone/>
            </a:pPr>
            <a:r>
              <a:rPr lang="zh-CN" altLang="en-US" sz="2000" b="1" dirty="0">
                <a:latin typeface="Times New Roman" panose="02020603050405020304" pitchFamily="18" charset="0"/>
              </a:rPr>
              <a:t>      （</a:t>
            </a:r>
            <a:r>
              <a:rPr lang="en-US" altLang="zh-CN" sz="2000" b="1" dirty="0">
                <a:latin typeface="Times New Roman" panose="02020603050405020304" pitchFamily="18" charset="0"/>
              </a:rPr>
              <a:t>2</a:t>
            </a:r>
            <a:r>
              <a:rPr lang="zh-CN" altLang="en-US" sz="2000" b="1" dirty="0">
                <a:latin typeface="Times New Roman" panose="02020603050405020304" pitchFamily="18" charset="0"/>
              </a:rPr>
              <a:t>）智能交互。</a:t>
            </a:r>
          </a:p>
          <a:p>
            <a:pPr algn="just" eaLnBrk="1" hangingPunct="1">
              <a:lnSpc>
                <a:spcPct val="130000"/>
              </a:lnSpc>
              <a:spcBef>
                <a:spcPct val="30000"/>
              </a:spcBef>
              <a:buClr>
                <a:schemeClr val="accent2"/>
              </a:buClr>
              <a:buFont typeface="Wingdings" panose="05000000000000000000" pitchFamily="2" charset="2"/>
              <a:buNone/>
            </a:pPr>
            <a:r>
              <a:rPr lang="zh-CN" altLang="en-US" sz="2000" b="1" dirty="0">
                <a:latin typeface="Times New Roman" panose="02020603050405020304" pitchFamily="18" charset="0"/>
              </a:rPr>
              <a:t>      （</a:t>
            </a:r>
            <a:r>
              <a:rPr lang="en-US" altLang="zh-CN" sz="2000" b="1" dirty="0">
                <a:latin typeface="Times New Roman" panose="02020603050405020304" pitchFamily="18" charset="0"/>
              </a:rPr>
              <a:t>3</a:t>
            </a:r>
            <a:r>
              <a:rPr lang="zh-CN" altLang="en-US" sz="2000" b="1" dirty="0">
                <a:latin typeface="Times New Roman" panose="02020603050405020304" pitchFamily="18" charset="0"/>
              </a:rPr>
              <a:t>）智能图形学。</a:t>
            </a:r>
          </a:p>
          <a:p>
            <a:pPr algn="just" eaLnBrk="1" hangingPunct="1">
              <a:lnSpc>
                <a:spcPct val="130000"/>
              </a:lnSpc>
              <a:spcBef>
                <a:spcPct val="30000"/>
              </a:spcBef>
              <a:buClr>
                <a:schemeClr val="accent2"/>
              </a:buClr>
              <a:buFont typeface="Wingdings" panose="05000000000000000000" pitchFamily="2" charset="2"/>
              <a:buNone/>
            </a:pPr>
            <a:r>
              <a:rPr lang="zh-CN" altLang="en-US" sz="2000" b="1" dirty="0">
                <a:latin typeface="Times New Roman" panose="02020603050405020304" pitchFamily="18" charset="0"/>
              </a:rPr>
              <a:t>      （</a:t>
            </a:r>
            <a:r>
              <a:rPr lang="en-US" altLang="zh-CN" sz="2000" b="1" dirty="0">
                <a:latin typeface="Times New Roman" panose="02020603050405020304" pitchFamily="18" charset="0"/>
              </a:rPr>
              <a:t>4</a:t>
            </a:r>
            <a:r>
              <a:rPr lang="zh-CN" altLang="en-US" sz="2000" b="1" dirty="0">
                <a:latin typeface="Times New Roman" panose="02020603050405020304" pitchFamily="18" charset="0"/>
              </a:rPr>
              <a:t>）自动数据采集。</a:t>
            </a:r>
          </a:p>
        </p:txBody>
      </p:sp>
      <p:sp>
        <p:nvSpPr>
          <p:cNvPr id="4" name="Rectangle 4"/>
          <p:cNvSpPr>
            <a:spLocks noChangeArrowheads="1"/>
          </p:cNvSpPr>
          <p:nvPr/>
        </p:nvSpPr>
        <p:spPr bwMode="auto">
          <a:xfrm>
            <a:off x="397394" y="637219"/>
            <a:ext cx="8642350" cy="5400675"/>
          </a:xfrm>
          <a:prstGeom prst="rect">
            <a:avLst/>
          </a:prstGeom>
          <a:noFill/>
          <a:ln>
            <a:noFill/>
          </a:ln>
        </p:spPr>
        <p:txBody>
          <a:bodyPr/>
          <a:lstStyle>
            <a:lvl1pPr marL="469900" indent="-469900"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2800" b="1">
                <a:latin typeface="Times New Roman" panose="02020603050405020304" pitchFamily="18" charset="0"/>
              </a:rPr>
              <a:t>16. </a:t>
            </a:r>
            <a:r>
              <a:rPr lang="zh-CN" altLang="en-US" sz="2800" b="1">
                <a:latin typeface="Times New Roman" panose="02020603050405020304" pitchFamily="18" charset="0"/>
              </a:rPr>
              <a:t>智能</a:t>
            </a:r>
            <a:r>
              <a:rPr lang="en-US" altLang="zh-CN" sz="2800" b="1">
                <a:latin typeface="Times New Roman" panose="02020603050405020304" pitchFamily="18" charset="0"/>
              </a:rPr>
              <a:t>CAD</a:t>
            </a:r>
            <a:r>
              <a:rPr lang="en-US" altLang="zh-CN" sz="2800" b="1">
                <a:latin typeface="宋体" panose="02010600030101010101" pitchFamily="2" charset="-122"/>
              </a:rPr>
              <a:t> </a:t>
            </a:r>
          </a:p>
        </p:txBody>
      </p:sp>
    </p:spTree>
    <p:custDataLst>
      <p:tags r:id="rId1"/>
    </p:custDataLst>
    <p:extLst>
      <p:ext uri="{BB962C8B-B14F-4D97-AF65-F5344CB8AC3E}">
        <p14:creationId xmlns:p14="http://schemas.microsoft.com/office/powerpoint/2010/main" val="569551379"/>
      </p:ext>
    </p:extLst>
  </p:cSld>
  <p:clrMapOvr>
    <a:masterClrMapping/>
  </p:clrMapOvr>
  <mc:AlternateContent xmlns:mc="http://schemas.openxmlformats.org/markup-compatibility/2006" xmlns:p14="http://schemas.microsoft.com/office/powerpoint/2010/main">
    <mc:Choice Requires="p14">
      <p:transition spd="slow" p14:dur="1500" advClick="0" advTm="36398">
        <p:random/>
      </p:transition>
    </mc:Choice>
    <mc:Fallback xmlns="">
      <p:transition spd="slow" advClick="0" advTm="36398">
        <p:random/>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a:spLocks noChangeArrowheads="1"/>
          </p:cNvSpPr>
          <p:nvPr/>
        </p:nvSpPr>
        <p:spPr bwMode="auto">
          <a:xfrm>
            <a:off x="348680" y="1260421"/>
            <a:ext cx="8686800" cy="3447098"/>
          </a:xfrm>
          <a:prstGeom prst="rect">
            <a:avLst/>
          </a:prstGeom>
          <a:noFill/>
          <a:ln w="9525">
            <a:noFill/>
            <a:miter lim="800000"/>
            <a:headEnd/>
            <a:tailEnd/>
          </a:ln>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algn="just" eaLnBrk="1" hangingPunct="1">
              <a:buClr>
                <a:schemeClr val="accent2"/>
              </a:buClr>
              <a:buFont typeface="Wingdings" panose="05000000000000000000" pitchFamily="2" charset="2"/>
              <a:buChar char="o"/>
            </a:pPr>
            <a:r>
              <a:rPr lang="en-US" altLang="zh-CN" sz="2000" b="1" dirty="0">
                <a:latin typeface="Times New Roman" panose="02020603050405020304" pitchFamily="18" charset="0"/>
              </a:rPr>
              <a:t> </a:t>
            </a:r>
            <a:r>
              <a:rPr lang="zh-CN" altLang="en-US" sz="2000" b="1" dirty="0">
                <a:latin typeface="Times New Roman" panose="02020603050405020304" pitchFamily="18" charset="0"/>
              </a:rPr>
              <a:t>智能</a:t>
            </a:r>
            <a:r>
              <a:rPr lang="en-US" altLang="zh-CN" sz="2000" b="1" dirty="0">
                <a:latin typeface="Times New Roman" panose="02020603050405020304" pitchFamily="18" charset="0"/>
              </a:rPr>
              <a:t>CAI</a:t>
            </a:r>
            <a:r>
              <a:rPr lang="zh-CN" altLang="en-US" sz="2000" b="1" dirty="0">
                <a:latin typeface="Times New Roman" panose="02020603050405020304" pitchFamily="18" charset="0"/>
              </a:rPr>
              <a:t>就是把</a:t>
            </a:r>
            <a:r>
              <a:rPr lang="en-US" altLang="zh-CN" sz="2000" b="1" dirty="0">
                <a:latin typeface="Times New Roman" panose="02020603050405020304" pitchFamily="18" charset="0"/>
              </a:rPr>
              <a:t>AI</a:t>
            </a:r>
            <a:r>
              <a:rPr lang="zh-CN" altLang="en-US" sz="2000" b="1" dirty="0">
                <a:latin typeface="Times New Roman" panose="02020603050405020304" pitchFamily="18" charset="0"/>
              </a:rPr>
              <a:t>引入计算机辅助教学领域。 </a:t>
            </a:r>
            <a:r>
              <a:rPr lang="en-US" altLang="zh-CN" sz="2000" b="1" dirty="0">
                <a:latin typeface="Times New Roman" panose="02020603050405020304" pitchFamily="18" charset="0"/>
              </a:rPr>
              <a:t>ICAI</a:t>
            </a:r>
            <a:r>
              <a:rPr lang="zh-CN" altLang="en-US" sz="2000" b="1" dirty="0">
                <a:latin typeface="Times New Roman" panose="02020603050405020304" pitchFamily="18" charset="0"/>
              </a:rPr>
              <a:t>系统一般分成专门知识、教导策略和学生模型和自然语言的智能接口。</a:t>
            </a:r>
          </a:p>
          <a:p>
            <a:pPr algn="just" eaLnBrk="1" hangingPunct="1">
              <a:buClr>
                <a:schemeClr val="accent2"/>
              </a:buClr>
              <a:buFont typeface="Wingdings" panose="05000000000000000000" pitchFamily="2" charset="2"/>
              <a:buChar char="o"/>
            </a:pPr>
            <a:r>
              <a:rPr lang="zh-CN" altLang="en-US" sz="2000" b="1" dirty="0">
                <a:latin typeface="Times New Roman" panose="02020603050405020304" pitchFamily="18" charset="0"/>
              </a:rPr>
              <a:t> </a:t>
            </a:r>
            <a:r>
              <a:rPr lang="en-US" altLang="zh-CN" sz="2000" b="1" dirty="0">
                <a:latin typeface="Times New Roman" panose="02020603050405020304" pitchFamily="18" charset="0"/>
              </a:rPr>
              <a:t>ICAI</a:t>
            </a:r>
            <a:r>
              <a:rPr lang="zh-CN" altLang="en-US" sz="2000" b="1" dirty="0">
                <a:latin typeface="Times New Roman" panose="02020603050405020304" pitchFamily="18" charset="0"/>
              </a:rPr>
              <a:t>应具备下列智能特征：</a:t>
            </a:r>
          </a:p>
          <a:p>
            <a:pPr algn="just" eaLnBrk="1" hangingPunct="1">
              <a:buClr>
                <a:schemeClr val="accent2"/>
              </a:buClr>
              <a:buFont typeface="Wingdings" panose="05000000000000000000" pitchFamily="2" charset="2"/>
              <a:buNone/>
            </a:pPr>
            <a:r>
              <a:rPr lang="zh-CN" altLang="en-US" sz="2000" b="1" dirty="0">
                <a:latin typeface="Times New Roman" panose="02020603050405020304" pitchFamily="18" charset="0"/>
              </a:rPr>
              <a:t>（</a:t>
            </a:r>
            <a:r>
              <a:rPr lang="en-US" altLang="zh-CN" sz="2000" b="1" dirty="0">
                <a:latin typeface="Times New Roman" panose="02020603050405020304" pitchFamily="18" charset="0"/>
              </a:rPr>
              <a:t>1</a:t>
            </a:r>
            <a:r>
              <a:rPr lang="zh-CN" altLang="en-US" sz="2000" b="1" dirty="0">
                <a:latin typeface="Times New Roman" panose="02020603050405020304" pitchFamily="18" charset="0"/>
              </a:rPr>
              <a:t>）自动生成各种问题与练习。</a:t>
            </a:r>
          </a:p>
          <a:p>
            <a:pPr algn="just" eaLnBrk="1" hangingPunct="1">
              <a:buClr>
                <a:schemeClr val="accent2"/>
              </a:buClr>
              <a:buFont typeface="Wingdings" panose="05000000000000000000" pitchFamily="2" charset="2"/>
              <a:buNone/>
            </a:pPr>
            <a:r>
              <a:rPr lang="zh-CN" altLang="en-US" sz="2000" b="1" dirty="0">
                <a:latin typeface="Times New Roman" panose="02020603050405020304" pitchFamily="18" charset="0"/>
              </a:rPr>
              <a:t>（</a:t>
            </a:r>
            <a:r>
              <a:rPr lang="en-US" altLang="zh-CN" sz="2000" b="1" dirty="0">
                <a:latin typeface="Times New Roman" panose="02020603050405020304" pitchFamily="18" charset="0"/>
              </a:rPr>
              <a:t>2</a:t>
            </a:r>
            <a:r>
              <a:rPr lang="zh-CN" altLang="en-US" sz="2000" b="1" dirty="0">
                <a:latin typeface="Times New Roman" panose="02020603050405020304" pitchFamily="18" charset="0"/>
              </a:rPr>
              <a:t>）根据学生的学习情况自动选择与调整教学内容与进度。</a:t>
            </a:r>
          </a:p>
          <a:p>
            <a:pPr algn="just" eaLnBrk="1" hangingPunct="1">
              <a:buClr>
                <a:schemeClr val="accent2"/>
              </a:buClr>
              <a:buFont typeface="Wingdings" panose="05000000000000000000" pitchFamily="2" charset="2"/>
              <a:buNone/>
            </a:pPr>
            <a:r>
              <a:rPr lang="zh-CN" altLang="en-US" sz="2000" b="1" dirty="0">
                <a:latin typeface="Times New Roman" panose="02020603050405020304" pitchFamily="18" charset="0"/>
              </a:rPr>
              <a:t>（</a:t>
            </a:r>
            <a:r>
              <a:rPr lang="en-US" altLang="zh-CN" sz="2000" b="1" dirty="0">
                <a:latin typeface="Times New Roman" panose="02020603050405020304" pitchFamily="18" charset="0"/>
              </a:rPr>
              <a:t>3</a:t>
            </a:r>
            <a:r>
              <a:rPr lang="zh-CN" altLang="en-US" sz="2000" b="1" dirty="0">
                <a:latin typeface="Times New Roman" panose="02020603050405020304" pitchFamily="18" charset="0"/>
              </a:rPr>
              <a:t>）在理解教学内容的基础上自动解决问题生成解答。</a:t>
            </a:r>
          </a:p>
          <a:p>
            <a:pPr algn="just" eaLnBrk="1" hangingPunct="1">
              <a:buClr>
                <a:schemeClr val="accent2"/>
              </a:buClr>
              <a:buFont typeface="Wingdings" panose="05000000000000000000" pitchFamily="2" charset="2"/>
              <a:buNone/>
            </a:pPr>
            <a:r>
              <a:rPr lang="zh-CN" altLang="en-US" sz="2000" b="1" dirty="0">
                <a:latin typeface="Times New Roman" panose="02020603050405020304" pitchFamily="18" charset="0"/>
              </a:rPr>
              <a:t>（</a:t>
            </a:r>
            <a:r>
              <a:rPr lang="en-US" altLang="zh-CN" sz="2000" b="1" dirty="0">
                <a:latin typeface="Times New Roman" panose="02020603050405020304" pitchFamily="18" charset="0"/>
              </a:rPr>
              <a:t>4</a:t>
            </a:r>
            <a:r>
              <a:rPr lang="zh-CN" altLang="en-US" sz="2000" b="1" dirty="0">
                <a:latin typeface="Times New Roman" panose="02020603050405020304" pitchFamily="18" charset="0"/>
              </a:rPr>
              <a:t>）具有自然语言生成和理解能力。</a:t>
            </a:r>
          </a:p>
          <a:p>
            <a:pPr algn="just" eaLnBrk="1" hangingPunct="1">
              <a:buClr>
                <a:schemeClr val="accent2"/>
              </a:buClr>
              <a:buFont typeface="Wingdings" panose="05000000000000000000" pitchFamily="2" charset="2"/>
              <a:buNone/>
            </a:pPr>
            <a:r>
              <a:rPr lang="zh-CN" altLang="en-US" sz="2000" b="1" dirty="0">
                <a:latin typeface="Times New Roman" panose="02020603050405020304" pitchFamily="18" charset="0"/>
              </a:rPr>
              <a:t>（</a:t>
            </a:r>
            <a:r>
              <a:rPr lang="en-US" altLang="zh-CN" sz="2000" b="1" dirty="0">
                <a:latin typeface="Times New Roman" panose="02020603050405020304" pitchFamily="18" charset="0"/>
              </a:rPr>
              <a:t>5</a:t>
            </a:r>
            <a:r>
              <a:rPr lang="zh-CN" altLang="en-US" sz="2000" b="1" dirty="0">
                <a:latin typeface="Times New Roman" panose="02020603050405020304" pitchFamily="18" charset="0"/>
              </a:rPr>
              <a:t>）对教学内容有理解咨询能力。</a:t>
            </a:r>
          </a:p>
          <a:p>
            <a:pPr algn="just" eaLnBrk="1" hangingPunct="1">
              <a:buClr>
                <a:schemeClr val="accent2"/>
              </a:buClr>
              <a:buFont typeface="Wingdings" panose="05000000000000000000" pitchFamily="2" charset="2"/>
              <a:buNone/>
            </a:pPr>
            <a:r>
              <a:rPr lang="zh-CN" altLang="en-US" sz="2000" b="1" dirty="0">
                <a:latin typeface="Times New Roman" panose="02020603050405020304" pitchFamily="18" charset="0"/>
              </a:rPr>
              <a:t>（</a:t>
            </a:r>
            <a:r>
              <a:rPr lang="en-US" altLang="zh-CN" sz="2000" b="1" dirty="0">
                <a:latin typeface="Times New Roman" panose="02020603050405020304" pitchFamily="18" charset="0"/>
              </a:rPr>
              <a:t>6</a:t>
            </a:r>
            <a:r>
              <a:rPr lang="zh-CN" altLang="en-US" sz="2000" b="1" dirty="0">
                <a:latin typeface="Times New Roman" panose="02020603050405020304" pitchFamily="18" charset="0"/>
              </a:rPr>
              <a:t>）能诊断学生错误，分析原因并采取纠正措施。</a:t>
            </a:r>
          </a:p>
          <a:p>
            <a:pPr algn="just" eaLnBrk="1" hangingPunct="1">
              <a:buClr>
                <a:schemeClr val="accent2"/>
              </a:buClr>
              <a:buFont typeface="Wingdings" panose="05000000000000000000" pitchFamily="2" charset="2"/>
              <a:buNone/>
            </a:pPr>
            <a:r>
              <a:rPr lang="zh-CN" altLang="en-US" sz="2000" b="1" dirty="0">
                <a:latin typeface="Times New Roman" panose="02020603050405020304" pitchFamily="18" charset="0"/>
              </a:rPr>
              <a:t>（</a:t>
            </a:r>
            <a:r>
              <a:rPr lang="en-US" altLang="zh-CN" sz="2000" b="1" dirty="0">
                <a:latin typeface="Times New Roman" panose="02020603050405020304" pitchFamily="18" charset="0"/>
              </a:rPr>
              <a:t>7</a:t>
            </a:r>
            <a:r>
              <a:rPr lang="zh-CN" altLang="en-US" sz="2000" b="1" dirty="0">
                <a:latin typeface="Times New Roman" panose="02020603050405020304" pitchFamily="18" charset="0"/>
              </a:rPr>
              <a:t>）能评价学生的学习行为。</a:t>
            </a:r>
          </a:p>
          <a:p>
            <a:pPr algn="just" eaLnBrk="1" hangingPunct="1">
              <a:buClr>
                <a:schemeClr val="accent2"/>
              </a:buClr>
              <a:buFont typeface="Wingdings" panose="05000000000000000000" pitchFamily="2" charset="2"/>
              <a:buNone/>
            </a:pPr>
            <a:r>
              <a:rPr lang="zh-CN" altLang="en-US" sz="2000" b="1" dirty="0">
                <a:latin typeface="Times New Roman" panose="02020603050405020304" pitchFamily="18" charset="0"/>
              </a:rPr>
              <a:t>（</a:t>
            </a:r>
            <a:r>
              <a:rPr lang="en-US" altLang="zh-CN" sz="2000" b="1" dirty="0">
                <a:latin typeface="Times New Roman" panose="02020603050405020304" pitchFamily="18" charset="0"/>
              </a:rPr>
              <a:t>8</a:t>
            </a:r>
            <a:r>
              <a:rPr lang="zh-CN" altLang="en-US" sz="2000" b="1" dirty="0">
                <a:latin typeface="Times New Roman" panose="02020603050405020304" pitchFamily="18" charset="0"/>
              </a:rPr>
              <a:t>）能不断地在教学中改善教学策略。</a:t>
            </a:r>
            <a:endParaRPr lang="zh-CN" altLang="en-US" sz="2000" dirty="0">
              <a:latin typeface="宋体" panose="02010600030101010101" pitchFamily="2" charset="-122"/>
            </a:endParaRPr>
          </a:p>
        </p:txBody>
      </p:sp>
      <p:sp>
        <p:nvSpPr>
          <p:cNvPr id="4" name="Rectangle 4"/>
          <p:cNvSpPr>
            <a:spLocks noChangeArrowheads="1"/>
          </p:cNvSpPr>
          <p:nvPr/>
        </p:nvSpPr>
        <p:spPr bwMode="auto">
          <a:xfrm>
            <a:off x="273050" y="700568"/>
            <a:ext cx="8642350" cy="5949950"/>
          </a:xfrm>
          <a:prstGeom prst="rect">
            <a:avLst/>
          </a:prstGeom>
          <a:noFill/>
          <a:ln>
            <a:noFill/>
          </a:ln>
        </p:spPr>
        <p:txBody>
          <a:bodyPr/>
          <a:lstStyle>
            <a:lvl1pPr marL="469900" indent="-469900"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2800" b="1" dirty="0">
                <a:latin typeface="Times New Roman" panose="02020603050405020304" pitchFamily="18" charset="0"/>
              </a:rPr>
              <a:t>17. </a:t>
            </a:r>
            <a:r>
              <a:rPr lang="zh-CN" altLang="en-US" sz="2800" b="1" dirty="0">
                <a:latin typeface="Times New Roman" panose="02020603050405020304" pitchFamily="18" charset="0"/>
              </a:rPr>
              <a:t>智能</a:t>
            </a:r>
            <a:r>
              <a:rPr lang="en-US" altLang="zh-CN" sz="2800" b="1" dirty="0">
                <a:latin typeface="Times New Roman" panose="02020603050405020304" pitchFamily="18" charset="0"/>
              </a:rPr>
              <a:t>CAI</a:t>
            </a:r>
            <a:r>
              <a:rPr lang="en-US" altLang="zh-CN" sz="2800" b="1" dirty="0">
                <a:latin typeface="宋体" panose="02010600030101010101" pitchFamily="2" charset="-122"/>
              </a:rPr>
              <a:t>  </a:t>
            </a:r>
          </a:p>
        </p:txBody>
      </p:sp>
      <p:sp>
        <p:nvSpPr>
          <p:cNvPr id="5" name="Rectangle 2"/>
          <p:cNvSpPr>
            <a:spLocks noChangeArrowheads="1"/>
          </p:cNvSpPr>
          <p:nvPr/>
        </p:nvSpPr>
        <p:spPr bwMode="auto">
          <a:xfrm>
            <a:off x="-108520" y="-127956"/>
            <a:ext cx="9144000" cy="765175"/>
          </a:xfrm>
          <a:prstGeom prst="rect">
            <a:avLst/>
          </a:prstGeom>
          <a:noFill/>
          <a:ln>
            <a:noFill/>
          </a:ln>
        </p:spPr>
        <p:txBody>
          <a:bodyPr anchor="b"/>
          <a:lstStyle>
            <a:lvl1pPr indent="176213"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3600" dirty="0">
                <a:latin typeface="Times New Roman" panose="02020603050405020304" pitchFamily="18" charset="0"/>
                <a:ea typeface="黑体" panose="02010609060101010101" pitchFamily="49" charset="-122"/>
              </a:rPr>
              <a:t>1.4  </a:t>
            </a:r>
            <a:r>
              <a:rPr lang="zh-CN" altLang="en-US" sz="3600" dirty="0">
                <a:latin typeface="Times New Roman" panose="02020603050405020304" pitchFamily="18" charset="0"/>
                <a:ea typeface="黑体" panose="02010609060101010101" pitchFamily="49" charset="-122"/>
              </a:rPr>
              <a:t>人工智能的主要研究领域</a:t>
            </a:r>
          </a:p>
        </p:txBody>
      </p:sp>
    </p:spTree>
    <p:custDataLst>
      <p:tags r:id="rId1"/>
    </p:custDataLst>
    <p:extLst>
      <p:ext uri="{BB962C8B-B14F-4D97-AF65-F5344CB8AC3E}">
        <p14:creationId xmlns:p14="http://schemas.microsoft.com/office/powerpoint/2010/main" val="3502378286"/>
      </p:ext>
    </p:extLst>
  </p:cSld>
  <p:clrMapOvr>
    <a:masterClrMapping/>
  </p:clrMapOvr>
  <mc:AlternateContent xmlns:mc="http://schemas.openxmlformats.org/markup-compatibility/2006" xmlns:p14="http://schemas.microsoft.com/office/powerpoint/2010/main">
    <mc:Choice Requires="p14">
      <p:transition spd="slow" p14:dur="1500" advClick="0" advTm="77044">
        <p:random/>
      </p:transition>
    </mc:Choice>
    <mc:Fallback xmlns="">
      <p:transition spd="slow" advClick="0" advTm="77044">
        <p:random/>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395536" y="1419622"/>
            <a:ext cx="8382000" cy="3170099"/>
          </a:xfrm>
          <a:prstGeom prst="rect">
            <a:avLst/>
          </a:prstGeom>
          <a:noFill/>
          <a:ln w="9525">
            <a:noFill/>
            <a:miter lim="800000"/>
            <a:headEnd/>
            <a:tailEnd/>
          </a:ln>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algn="just" eaLnBrk="1" hangingPunct="1">
              <a:lnSpc>
                <a:spcPct val="130000"/>
              </a:lnSpc>
              <a:spcBef>
                <a:spcPct val="30000"/>
              </a:spcBef>
              <a:buClr>
                <a:schemeClr val="accent2"/>
              </a:buClr>
              <a:buFont typeface="Wingdings" panose="05000000000000000000" pitchFamily="2" charset="2"/>
              <a:buChar char="o"/>
            </a:pPr>
            <a:r>
              <a:rPr lang="en-US" altLang="zh-CN" sz="2000" b="1" dirty="0">
                <a:solidFill>
                  <a:schemeClr val="accent2"/>
                </a:solidFill>
                <a:latin typeface="宋体" panose="02010600030101010101" pitchFamily="2" charset="-122"/>
              </a:rPr>
              <a:t> </a:t>
            </a:r>
            <a:r>
              <a:rPr lang="zh-CN" altLang="en-US" sz="2000" b="1" dirty="0">
                <a:solidFill>
                  <a:srgbClr val="0000FF"/>
                </a:solidFill>
                <a:latin typeface="宋体" panose="02010600030101010101" pitchFamily="2" charset="-122"/>
              </a:rPr>
              <a:t>智能管理</a:t>
            </a:r>
            <a:r>
              <a:rPr lang="zh-CN" altLang="en-US" sz="2000" b="1" dirty="0">
                <a:latin typeface="宋体" panose="02010600030101010101" pitchFamily="2" charset="-122"/>
              </a:rPr>
              <a:t>就是把人工智能技术引入管理领域，建立智能管理系统，研究如何提高计算机管理系统的智能水平，以及智能管理系统的设计理论、方法与实现技术。 </a:t>
            </a:r>
          </a:p>
          <a:p>
            <a:pPr algn="just" eaLnBrk="1" hangingPunct="1">
              <a:lnSpc>
                <a:spcPct val="130000"/>
              </a:lnSpc>
              <a:spcBef>
                <a:spcPct val="30000"/>
              </a:spcBef>
              <a:buClr>
                <a:schemeClr val="accent2"/>
              </a:buClr>
              <a:buFont typeface="Wingdings" panose="05000000000000000000" pitchFamily="2" charset="2"/>
              <a:buChar char="o"/>
            </a:pPr>
            <a:r>
              <a:rPr lang="zh-CN" altLang="en-US" sz="2000" b="1" dirty="0">
                <a:solidFill>
                  <a:schemeClr val="accent2"/>
                </a:solidFill>
                <a:latin typeface="Times New Roman" panose="02020603050405020304" pitchFamily="18" charset="0"/>
              </a:rPr>
              <a:t> </a:t>
            </a:r>
            <a:r>
              <a:rPr lang="zh-CN" altLang="en-US" sz="2000" b="1" dirty="0">
                <a:solidFill>
                  <a:srgbClr val="0000FF"/>
                </a:solidFill>
                <a:latin typeface="Times New Roman" panose="02020603050405020304" pitchFamily="18" charset="0"/>
              </a:rPr>
              <a:t>智能决策</a:t>
            </a:r>
            <a:r>
              <a:rPr lang="zh-CN" altLang="en-US" sz="2000" b="1" dirty="0">
                <a:latin typeface="Times New Roman" panose="02020603050405020304" pitchFamily="18" charset="0"/>
              </a:rPr>
              <a:t>就是把人工智能技术引入决策过程，建立智能决策支持系统。</a:t>
            </a:r>
          </a:p>
          <a:p>
            <a:pPr algn="just" eaLnBrk="1" hangingPunct="1">
              <a:lnSpc>
                <a:spcPct val="130000"/>
              </a:lnSpc>
              <a:spcBef>
                <a:spcPct val="30000"/>
              </a:spcBef>
              <a:buClr>
                <a:schemeClr val="accent2"/>
              </a:buClr>
              <a:buFont typeface="Wingdings" panose="05000000000000000000" pitchFamily="2" charset="2"/>
              <a:buChar char="o"/>
            </a:pPr>
            <a:r>
              <a:rPr lang="zh-CN" altLang="en-US" sz="2000" b="1" dirty="0">
                <a:solidFill>
                  <a:schemeClr val="accent2"/>
                </a:solidFill>
                <a:latin typeface="Times New Roman" panose="02020603050405020304" pitchFamily="18" charset="0"/>
              </a:rPr>
              <a:t> </a:t>
            </a:r>
            <a:r>
              <a:rPr lang="zh-CN" altLang="en-US" sz="2000" b="1" dirty="0">
                <a:solidFill>
                  <a:srgbClr val="0000FF"/>
                </a:solidFill>
                <a:latin typeface="Times New Roman" panose="02020603050405020304" pitchFamily="18" charset="0"/>
              </a:rPr>
              <a:t>智能决策支持系统</a:t>
            </a:r>
            <a:r>
              <a:rPr lang="zh-CN" altLang="en-US" sz="2000" b="1" dirty="0">
                <a:latin typeface="Times New Roman" panose="02020603050405020304" pitchFamily="18" charset="0"/>
              </a:rPr>
              <a:t>是由传统决策支持系统再加上相应的智能部件就构成了智能决策支持系统。</a:t>
            </a:r>
          </a:p>
          <a:p>
            <a:pPr algn="just" eaLnBrk="1" hangingPunct="1">
              <a:lnSpc>
                <a:spcPct val="130000"/>
              </a:lnSpc>
              <a:spcBef>
                <a:spcPct val="30000"/>
              </a:spcBef>
              <a:buClr>
                <a:schemeClr val="accent2"/>
              </a:buClr>
              <a:buFont typeface="Wingdings" panose="05000000000000000000" pitchFamily="2" charset="2"/>
              <a:buChar char="o"/>
            </a:pPr>
            <a:r>
              <a:rPr lang="zh-CN" altLang="en-US" sz="2000" b="1" dirty="0">
                <a:solidFill>
                  <a:srgbClr val="0000FF"/>
                </a:solidFill>
                <a:latin typeface="Times New Roman" panose="02020603050405020304" pitchFamily="18" charset="0"/>
              </a:rPr>
              <a:t> 智能部件</a:t>
            </a:r>
            <a:r>
              <a:rPr lang="zh-CN" altLang="en-US" sz="2000" b="1" dirty="0">
                <a:latin typeface="Times New Roman" panose="02020603050405020304" pitchFamily="18" charset="0"/>
              </a:rPr>
              <a:t>可以是专家系统模式、知识库模式等。</a:t>
            </a:r>
            <a:r>
              <a:rPr lang="zh-CN" altLang="en-US" sz="2000" dirty="0">
                <a:latin typeface="宋体" panose="02010600030101010101" pitchFamily="2" charset="-122"/>
              </a:rPr>
              <a:t> </a:t>
            </a:r>
          </a:p>
        </p:txBody>
      </p:sp>
      <p:sp>
        <p:nvSpPr>
          <p:cNvPr id="3" name="Rectangle 4"/>
          <p:cNvSpPr>
            <a:spLocks noChangeArrowheads="1"/>
          </p:cNvSpPr>
          <p:nvPr/>
        </p:nvSpPr>
        <p:spPr bwMode="auto">
          <a:xfrm>
            <a:off x="363786" y="819547"/>
            <a:ext cx="8642350" cy="5400675"/>
          </a:xfrm>
          <a:prstGeom prst="rect">
            <a:avLst/>
          </a:prstGeom>
          <a:noFill/>
          <a:ln>
            <a:noFill/>
          </a:ln>
        </p:spPr>
        <p:txBody>
          <a:bodyPr/>
          <a:lstStyle>
            <a:lvl1pPr marL="469900" indent="-469900"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2800" b="1">
                <a:latin typeface="Times New Roman" panose="02020603050405020304" pitchFamily="18" charset="0"/>
              </a:rPr>
              <a:t>18. </a:t>
            </a:r>
            <a:r>
              <a:rPr lang="zh-CN" altLang="en-US" sz="2800" b="1">
                <a:latin typeface="Times New Roman" panose="02020603050405020304" pitchFamily="18" charset="0"/>
              </a:rPr>
              <a:t>智能管理与智能决策</a:t>
            </a:r>
            <a:r>
              <a:rPr lang="zh-CN" altLang="en-US" sz="2800" b="1">
                <a:latin typeface="宋体" panose="02010600030101010101" pitchFamily="2" charset="-122"/>
              </a:rPr>
              <a:t> </a:t>
            </a:r>
          </a:p>
        </p:txBody>
      </p:sp>
      <p:sp>
        <p:nvSpPr>
          <p:cNvPr id="4" name="Rectangle 2"/>
          <p:cNvSpPr>
            <a:spLocks noChangeArrowheads="1"/>
          </p:cNvSpPr>
          <p:nvPr/>
        </p:nvSpPr>
        <p:spPr bwMode="auto">
          <a:xfrm>
            <a:off x="-108520" y="-127956"/>
            <a:ext cx="9144000" cy="765175"/>
          </a:xfrm>
          <a:prstGeom prst="rect">
            <a:avLst/>
          </a:prstGeom>
          <a:noFill/>
          <a:ln>
            <a:noFill/>
          </a:ln>
        </p:spPr>
        <p:txBody>
          <a:bodyPr anchor="b"/>
          <a:lstStyle>
            <a:lvl1pPr indent="176213"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3600" dirty="0">
                <a:latin typeface="Times New Roman" panose="02020603050405020304" pitchFamily="18" charset="0"/>
                <a:ea typeface="黑体" panose="02010609060101010101" pitchFamily="49" charset="-122"/>
              </a:rPr>
              <a:t>1.4  </a:t>
            </a:r>
            <a:r>
              <a:rPr lang="zh-CN" altLang="en-US" sz="3600" dirty="0">
                <a:latin typeface="Times New Roman" panose="02020603050405020304" pitchFamily="18" charset="0"/>
                <a:ea typeface="黑体" panose="02010609060101010101" pitchFamily="49" charset="-122"/>
              </a:rPr>
              <a:t>人工智能的主要研究领域</a:t>
            </a:r>
          </a:p>
        </p:txBody>
      </p:sp>
    </p:spTree>
    <p:custDataLst>
      <p:tags r:id="rId1"/>
    </p:custDataLst>
    <p:extLst>
      <p:ext uri="{BB962C8B-B14F-4D97-AF65-F5344CB8AC3E}">
        <p14:creationId xmlns:p14="http://schemas.microsoft.com/office/powerpoint/2010/main" val="2846056012"/>
      </p:ext>
    </p:extLst>
  </p:cSld>
  <p:clrMapOvr>
    <a:masterClrMapping/>
  </p:clrMapOvr>
  <mc:AlternateContent xmlns:mc="http://schemas.openxmlformats.org/markup-compatibility/2006" xmlns:p14="http://schemas.microsoft.com/office/powerpoint/2010/main">
    <mc:Choice Requires="p14">
      <p:transition spd="slow" p14:dur="1500" advClick="0" advTm="35441">
        <p:random/>
      </p:transition>
    </mc:Choice>
    <mc:Fallback xmlns="">
      <p:transition spd="slow" advClick="0" advTm="35441">
        <p:random/>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395536" y="1347614"/>
            <a:ext cx="8534400" cy="3268587"/>
          </a:xfrm>
          <a:prstGeom prst="rect">
            <a:avLst/>
          </a:prstGeom>
          <a:noFill/>
          <a:ln w="9525">
            <a:noFill/>
            <a:miter lim="800000"/>
            <a:headEnd/>
            <a:tailEnd/>
          </a:ln>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algn="just" eaLnBrk="1" hangingPunct="1">
              <a:spcBef>
                <a:spcPct val="30000"/>
              </a:spcBef>
              <a:buClr>
                <a:schemeClr val="accent2"/>
              </a:buClr>
              <a:buFont typeface="Wingdings" panose="05000000000000000000" pitchFamily="2" charset="2"/>
              <a:buChar char="o"/>
            </a:pPr>
            <a:r>
              <a:rPr lang="en-US" altLang="zh-CN" sz="2400" b="1">
                <a:latin typeface="Times New Roman" panose="02020603050405020304" pitchFamily="18" charset="0"/>
              </a:rPr>
              <a:t> </a:t>
            </a:r>
            <a:r>
              <a:rPr lang="zh-CN" altLang="en-US" sz="2400" b="1">
                <a:latin typeface="Times New Roman" panose="02020603050405020304" pitchFamily="18" charset="0"/>
              </a:rPr>
              <a:t>多媒体计算机系统就是能综合处理文字、图形、图像和声音等多种媒体信息的计算机系统。</a:t>
            </a:r>
          </a:p>
          <a:p>
            <a:pPr algn="just" eaLnBrk="1" hangingPunct="1">
              <a:spcBef>
                <a:spcPct val="30000"/>
              </a:spcBef>
              <a:buClr>
                <a:schemeClr val="accent2"/>
              </a:buClr>
              <a:buFont typeface="Wingdings" panose="05000000000000000000" pitchFamily="2" charset="2"/>
              <a:buChar char="o"/>
            </a:pPr>
            <a:r>
              <a:rPr lang="zh-CN" altLang="en-US" sz="2400" b="1">
                <a:latin typeface="Times New Roman" panose="02020603050405020304" pitchFamily="18" charset="0"/>
              </a:rPr>
              <a:t> 智能多媒体就是将人工智能技术引入多媒体系统，使其功能和性能得到进一步发展和提高。</a:t>
            </a:r>
          </a:p>
          <a:p>
            <a:pPr algn="just" eaLnBrk="1" hangingPunct="1">
              <a:spcBef>
                <a:spcPct val="30000"/>
              </a:spcBef>
              <a:buClr>
                <a:schemeClr val="accent2"/>
              </a:buClr>
              <a:buFont typeface="Wingdings" panose="05000000000000000000" pitchFamily="2" charset="2"/>
              <a:buChar char="o"/>
            </a:pPr>
            <a:r>
              <a:rPr lang="zh-CN" altLang="en-US" sz="2400" b="1">
                <a:latin typeface="Times New Roman" panose="02020603050405020304" pitchFamily="18" charset="0"/>
              </a:rPr>
              <a:t> 多媒体技术与人工智能所研究的机器感知、机器理解等技术不谋而合。人工智能的计算机视听觉、语音识别与理解、语音对译、信息智能压缩等技术运用于多媒体系统，将会使现在的多媒体系统产生质的飞跃。</a:t>
            </a:r>
            <a:endParaRPr lang="zh-CN" altLang="en-US" sz="2400">
              <a:latin typeface="宋体" panose="02010600030101010101" pitchFamily="2" charset="-122"/>
            </a:endParaRPr>
          </a:p>
        </p:txBody>
      </p:sp>
      <p:sp>
        <p:nvSpPr>
          <p:cNvPr id="3" name="Rectangle 4"/>
          <p:cNvSpPr>
            <a:spLocks noChangeArrowheads="1"/>
          </p:cNvSpPr>
          <p:nvPr/>
        </p:nvSpPr>
        <p:spPr bwMode="auto">
          <a:xfrm>
            <a:off x="363786" y="747539"/>
            <a:ext cx="8489950"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2800" b="1" dirty="0">
                <a:latin typeface="Times New Roman" panose="02020603050405020304" pitchFamily="18" charset="0"/>
              </a:rPr>
              <a:t>19. </a:t>
            </a:r>
            <a:r>
              <a:rPr lang="zh-CN" altLang="en-US" sz="2800" b="1" dirty="0">
                <a:latin typeface="Times New Roman" panose="02020603050405020304" pitchFamily="18" charset="0"/>
              </a:rPr>
              <a:t>智能多媒体系统</a:t>
            </a:r>
            <a:r>
              <a:rPr lang="zh-CN" altLang="en-US" sz="2800" b="1" dirty="0">
                <a:latin typeface="宋体" panose="02010600030101010101" pitchFamily="2" charset="-122"/>
              </a:rPr>
              <a:t> </a:t>
            </a:r>
          </a:p>
        </p:txBody>
      </p:sp>
      <p:sp>
        <p:nvSpPr>
          <p:cNvPr id="4" name="Rectangle 2"/>
          <p:cNvSpPr>
            <a:spLocks noChangeArrowheads="1"/>
          </p:cNvSpPr>
          <p:nvPr/>
        </p:nvSpPr>
        <p:spPr bwMode="auto">
          <a:xfrm>
            <a:off x="-108520" y="-127956"/>
            <a:ext cx="9144000" cy="765175"/>
          </a:xfrm>
          <a:prstGeom prst="rect">
            <a:avLst/>
          </a:prstGeom>
          <a:noFill/>
          <a:ln>
            <a:noFill/>
          </a:ln>
        </p:spPr>
        <p:txBody>
          <a:bodyPr anchor="b"/>
          <a:lstStyle>
            <a:lvl1pPr indent="176213"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3600" dirty="0">
                <a:latin typeface="Times New Roman" panose="02020603050405020304" pitchFamily="18" charset="0"/>
                <a:ea typeface="黑体" panose="02010609060101010101" pitchFamily="49" charset="-122"/>
              </a:rPr>
              <a:t>1.4  </a:t>
            </a:r>
            <a:r>
              <a:rPr lang="zh-CN" altLang="en-US" sz="3600" dirty="0">
                <a:latin typeface="Times New Roman" panose="02020603050405020304" pitchFamily="18" charset="0"/>
                <a:ea typeface="黑体" panose="02010609060101010101" pitchFamily="49" charset="-122"/>
              </a:rPr>
              <a:t>人工智能的主要研究领域</a:t>
            </a:r>
          </a:p>
        </p:txBody>
      </p:sp>
    </p:spTree>
    <p:custDataLst>
      <p:tags r:id="rId1"/>
    </p:custDataLst>
    <p:extLst>
      <p:ext uri="{BB962C8B-B14F-4D97-AF65-F5344CB8AC3E}">
        <p14:creationId xmlns:p14="http://schemas.microsoft.com/office/powerpoint/2010/main" val="2728571071"/>
      </p:ext>
    </p:extLst>
  </p:cSld>
  <p:clrMapOvr>
    <a:masterClrMapping/>
  </p:clrMapOvr>
  <mc:AlternateContent xmlns:mc="http://schemas.openxmlformats.org/markup-compatibility/2006" xmlns:p14="http://schemas.microsoft.com/office/powerpoint/2010/main">
    <mc:Choice Requires="p14">
      <p:transition spd="slow" p14:dur="1500" advClick="0" advTm="48209">
        <p:random/>
      </p:transition>
    </mc:Choice>
    <mc:Fallback xmlns="">
      <p:transition spd="slow" advClick="0" advTm="48209">
        <p:random/>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a:spLocks noChangeArrowheads="1"/>
          </p:cNvSpPr>
          <p:nvPr/>
        </p:nvSpPr>
        <p:spPr bwMode="auto">
          <a:xfrm>
            <a:off x="283270" y="1129184"/>
            <a:ext cx="8686800" cy="3834896"/>
          </a:xfrm>
          <a:prstGeom prst="rect">
            <a:avLst/>
          </a:prstGeom>
          <a:noFill/>
          <a:ln w="9525">
            <a:noFill/>
            <a:miter lim="800000"/>
            <a:headEnd/>
            <a:tailEnd/>
          </a:ln>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algn="just" eaLnBrk="1" hangingPunct="1">
              <a:spcBef>
                <a:spcPct val="30000"/>
              </a:spcBef>
              <a:buClr>
                <a:schemeClr val="accent2"/>
              </a:buClr>
              <a:buFont typeface="Wingdings" panose="05000000000000000000" pitchFamily="2" charset="2"/>
              <a:buChar char="o"/>
            </a:pPr>
            <a:r>
              <a:rPr lang="en-US" altLang="zh-CN" sz="2400" b="1" dirty="0">
                <a:latin typeface="Times New Roman" panose="02020603050405020304" pitchFamily="18" charset="0"/>
              </a:rPr>
              <a:t> </a:t>
            </a:r>
            <a:r>
              <a:rPr lang="zh-CN" altLang="en-US" sz="2400" b="1" dirty="0">
                <a:latin typeface="Times New Roman" panose="02020603050405020304" pitchFamily="18" charset="0"/>
              </a:rPr>
              <a:t>智能操作系统的基本模型：以智能机为基础，能支撑外层的</a:t>
            </a:r>
            <a:r>
              <a:rPr lang="en-US" altLang="zh-CN" sz="2400" b="1" dirty="0">
                <a:latin typeface="Times New Roman" panose="02020603050405020304" pitchFamily="18" charset="0"/>
              </a:rPr>
              <a:t>AI</a:t>
            </a:r>
            <a:r>
              <a:rPr lang="zh-CN" altLang="en-US" sz="2400" b="1" dirty="0">
                <a:latin typeface="Times New Roman" panose="02020603050405020304" pitchFamily="18" charset="0"/>
              </a:rPr>
              <a:t>应用程序，实现多用户的知识处理和并行推理。</a:t>
            </a:r>
          </a:p>
          <a:p>
            <a:pPr algn="just" eaLnBrk="1" hangingPunct="1">
              <a:spcBef>
                <a:spcPct val="30000"/>
              </a:spcBef>
              <a:buClr>
                <a:schemeClr val="accent2"/>
              </a:buClr>
              <a:buFont typeface="Wingdings" panose="05000000000000000000" pitchFamily="2" charset="2"/>
              <a:buChar char="o"/>
            </a:pPr>
            <a:r>
              <a:rPr lang="zh-CN" altLang="en-US" sz="2400" b="1" dirty="0">
                <a:latin typeface="Times New Roman" panose="02020603050405020304" pitchFamily="18" charset="0"/>
              </a:rPr>
              <a:t> 智能操作系统三大特点：</a:t>
            </a:r>
          </a:p>
          <a:p>
            <a:pPr algn="just" eaLnBrk="1" hangingPunct="1">
              <a:buClr>
                <a:schemeClr val="accent2"/>
              </a:buClr>
              <a:buFont typeface="Wingdings" panose="05000000000000000000" pitchFamily="2" charset="2"/>
              <a:buNone/>
            </a:pPr>
            <a:r>
              <a:rPr lang="zh-CN" altLang="en-US" sz="2400" b="1" dirty="0">
                <a:solidFill>
                  <a:srgbClr val="0000FF"/>
                </a:solidFill>
                <a:latin typeface="Times New Roman" panose="02020603050405020304" pitchFamily="18" charset="0"/>
              </a:rPr>
              <a:t>并行性</a:t>
            </a:r>
            <a:r>
              <a:rPr lang="zh-CN" altLang="en-US" sz="2400" b="1" dirty="0">
                <a:latin typeface="Times New Roman" panose="02020603050405020304" pitchFamily="18" charset="0"/>
              </a:rPr>
              <a:t>：</a:t>
            </a:r>
            <a:r>
              <a:rPr lang="zh-CN" altLang="en-US" sz="2300" b="1" dirty="0">
                <a:latin typeface="Times New Roman" panose="02020603050405020304" pitchFamily="18" charset="0"/>
              </a:rPr>
              <a:t>支持多用户、多进程，同时进行逻辑推理等</a:t>
            </a:r>
            <a:r>
              <a:rPr lang="en-US" altLang="zh-CN" sz="2300" b="1" dirty="0">
                <a:latin typeface="Times New Roman" panose="02020603050405020304" pitchFamily="18" charset="0"/>
              </a:rPr>
              <a:t>;</a:t>
            </a:r>
          </a:p>
          <a:p>
            <a:pPr algn="just" eaLnBrk="1" hangingPunct="1">
              <a:buClr>
                <a:schemeClr val="accent2"/>
              </a:buClr>
              <a:buFont typeface="Wingdings" panose="05000000000000000000" pitchFamily="2" charset="2"/>
              <a:buNone/>
            </a:pPr>
            <a:r>
              <a:rPr lang="zh-CN" altLang="en-US" sz="2400" b="1" dirty="0">
                <a:solidFill>
                  <a:srgbClr val="0000FF"/>
                </a:solidFill>
                <a:latin typeface="Times New Roman" panose="02020603050405020304" pitchFamily="18" charset="0"/>
              </a:rPr>
              <a:t>分布性</a:t>
            </a:r>
            <a:r>
              <a:rPr lang="zh-CN" altLang="en-US" sz="2400" b="1" dirty="0">
                <a:latin typeface="Times New Roman" panose="02020603050405020304" pitchFamily="18" charset="0"/>
              </a:rPr>
              <a:t>：</a:t>
            </a:r>
            <a:r>
              <a:rPr lang="zh-CN" altLang="en-US" sz="2300" b="1" dirty="0">
                <a:latin typeface="Times New Roman" panose="02020603050405020304" pitchFamily="18" charset="0"/>
              </a:rPr>
              <a:t>把计算机硬件和软件资源分散而又有联系地组织起来，能支持局域网和远程网处理</a:t>
            </a:r>
            <a:r>
              <a:rPr lang="en-US" altLang="zh-CN" sz="2300" b="1" dirty="0">
                <a:latin typeface="Times New Roman" panose="02020603050405020304" pitchFamily="18" charset="0"/>
              </a:rPr>
              <a:t>;</a:t>
            </a:r>
          </a:p>
          <a:p>
            <a:pPr algn="just" eaLnBrk="1" hangingPunct="1">
              <a:buClr>
                <a:schemeClr val="accent2"/>
              </a:buClr>
              <a:buFont typeface="Wingdings" panose="05000000000000000000" pitchFamily="2" charset="2"/>
              <a:buNone/>
            </a:pPr>
            <a:r>
              <a:rPr lang="zh-CN" altLang="en-US" sz="2400" b="1" dirty="0">
                <a:solidFill>
                  <a:srgbClr val="0000FF"/>
                </a:solidFill>
                <a:latin typeface="Times New Roman" panose="02020603050405020304" pitchFamily="18" charset="0"/>
              </a:rPr>
              <a:t>智能性</a:t>
            </a:r>
            <a:r>
              <a:rPr lang="zh-CN" altLang="en-US" sz="2400" b="1" dirty="0">
                <a:latin typeface="Times New Roman" panose="02020603050405020304" pitchFamily="18" charset="0"/>
              </a:rPr>
              <a:t>：</a:t>
            </a:r>
            <a:r>
              <a:rPr lang="zh-CN" altLang="en-US" sz="2300" b="1" dirty="0">
                <a:latin typeface="Times New Roman" panose="02020603050405020304" pitchFamily="18" charset="0"/>
              </a:rPr>
              <a:t>一是操作系统处理的是知识对象，具有并行推理功能，支持智能应用程序运行</a:t>
            </a:r>
            <a:r>
              <a:rPr lang="en-US" altLang="zh-CN" sz="2300" b="1" dirty="0">
                <a:latin typeface="Times New Roman" panose="02020603050405020304" pitchFamily="18" charset="0"/>
              </a:rPr>
              <a:t>;</a:t>
            </a:r>
            <a:r>
              <a:rPr lang="zh-CN" altLang="en-US" sz="2300" b="1" dirty="0">
                <a:latin typeface="Times New Roman" panose="02020603050405020304" pitchFamily="18" charset="0"/>
              </a:rPr>
              <a:t>二是操作系统的绝大部分程序使用</a:t>
            </a:r>
            <a:r>
              <a:rPr lang="en-US" altLang="zh-CN" sz="2300" b="1" dirty="0">
                <a:latin typeface="Times New Roman" panose="02020603050405020304" pitchFamily="18" charset="0"/>
              </a:rPr>
              <a:t>AI</a:t>
            </a:r>
            <a:r>
              <a:rPr lang="zh-CN" altLang="en-US" sz="2300" b="1" dirty="0">
                <a:latin typeface="Times New Roman" panose="02020603050405020304" pitchFamily="18" charset="0"/>
              </a:rPr>
              <a:t>程序编制，充分利用硬件并行推理功能</a:t>
            </a:r>
            <a:r>
              <a:rPr lang="en-US" altLang="zh-CN" sz="2300" b="1" dirty="0">
                <a:latin typeface="Times New Roman" panose="02020603050405020304" pitchFamily="18" charset="0"/>
              </a:rPr>
              <a:t>;</a:t>
            </a:r>
            <a:r>
              <a:rPr lang="zh-CN" altLang="en-US" sz="2300" b="1" dirty="0">
                <a:latin typeface="Times New Roman" panose="02020603050405020304" pitchFamily="18" charset="0"/>
              </a:rPr>
              <a:t>三是具有较高智能程序的自动管理维护功能，如故障的监控分析等，帮助维护人员决策。 </a:t>
            </a:r>
          </a:p>
        </p:txBody>
      </p:sp>
      <p:sp>
        <p:nvSpPr>
          <p:cNvPr id="4" name="Rectangle 4"/>
          <p:cNvSpPr>
            <a:spLocks noChangeArrowheads="1"/>
          </p:cNvSpPr>
          <p:nvPr/>
        </p:nvSpPr>
        <p:spPr bwMode="auto">
          <a:xfrm>
            <a:off x="251520" y="627534"/>
            <a:ext cx="8642350" cy="5400675"/>
          </a:xfrm>
          <a:prstGeom prst="rect">
            <a:avLst/>
          </a:prstGeom>
          <a:noFill/>
          <a:ln>
            <a:noFill/>
          </a:ln>
        </p:spPr>
        <p:txBody>
          <a:bodyPr/>
          <a:lstStyle>
            <a:lvl1pPr marL="469900" indent="-469900"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2800" b="1">
                <a:latin typeface="Times New Roman" panose="02020603050405020304" pitchFamily="18" charset="0"/>
              </a:rPr>
              <a:t>20. </a:t>
            </a:r>
            <a:r>
              <a:rPr lang="zh-CN" altLang="en-US" sz="2800" b="1">
                <a:latin typeface="Times New Roman" panose="02020603050405020304" pitchFamily="18" charset="0"/>
              </a:rPr>
              <a:t>智能操作系统</a:t>
            </a:r>
            <a:r>
              <a:rPr lang="zh-CN" altLang="en-US" sz="2800" b="1">
                <a:latin typeface="宋体" panose="02010600030101010101" pitchFamily="2" charset="-122"/>
              </a:rPr>
              <a:t> </a:t>
            </a:r>
          </a:p>
        </p:txBody>
      </p:sp>
      <p:sp>
        <p:nvSpPr>
          <p:cNvPr id="5" name="Rectangle 2"/>
          <p:cNvSpPr>
            <a:spLocks noChangeArrowheads="1"/>
          </p:cNvSpPr>
          <p:nvPr/>
        </p:nvSpPr>
        <p:spPr bwMode="auto">
          <a:xfrm>
            <a:off x="-108520" y="-127956"/>
            <a:ext cx="9144000" cy="765175"/>
          </a:xfrm>
          <a:prstGeom prst="rect">
            <a:avLst/>
          </a:prstGeom>
          <a:noFill/>
          <a:ln>
            <a:noFill/>
          </a:ln>
        </p:spPr>
        <p:txBody>
          <a:bodyPr anchor="b"/>
          <a:lstStyle>
            <a:lvl1pPr indent="176213"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3600" dirty="0">
                <a:latin typeface="Times New Roman" panose="02020603050405020304" pitchFamily="18" charset="0"/>
                <a:ea typeface="黑体" panose="02010609060101010101" pitchFamily="49" charset="-122"/>
              </a:rPr>
              <a:t>1.4  </a:t>
            </a:r>
            <a:r>
              <a:rPr lang="zh-CN" altLang="en-US" sz="3600" dirty="0">
                <a:latin typeface="Times New Roman" panose="02020603050405020304" pitchFamily="18" charset="0"/>
                <a:ea typeface="黑体" panose="02010609060101010101" pitchFamily="49" charset="-122"/>
              </a:rPr>
              <a:t>人工智能的主要研究领域</a:t>
            </a:r>
          </a:p>
        </p:txBody>
      </p:sp>
    </p:spTree>
    <p:custDataLst>
      <p:tags r:id="rId1"/>
    </p:custDataLst>
    <p:extLst>
      <p:ext uri="{BB962C8B-B14F-4D97-AF65-F5344CB8AC3E}">
        <p14:creationId xmlns:p14="http://schemas.microsoft.com/office/powerpoint/2010/main" val="259657574"/>
      </p:ext>
    </p:extLst>
  </p:cSld>
  <p:clrMapOvr>
    <a:masterClrMapping/>
  </p:clrMapOvr>
  <mc:AlternateContent xmlns:mc="http://schemas.openxmlformats.org/markup-compatibility/2006" xmlns:p14="http://schemas.microsoft.com/office/powerpoint/2010/main">
    <mc:Choice Requires="p14">
      <p:transition spd="slow" p14:dur="1500" advClick="0" advTm="40939">
        <p:random/>
      </p:transition>
    </mc:Choice>
    <mc:Fallback xmlns="">
      <p:transition spd="slow" advClick="0" advTm="40939">
        <p:random/>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382819" y="1529358"/>
            <a:ext cx="8534400" cy="2049792"/>
          </a:xfrm>
          <a:prstGeom prst="rect">
            <a:avLst/>
          </a:prstGeom>
          <a:noFill/>
          <a:ln w="9525">
            <a:noFill/>
            <a:miter lim="800000"/>
            <a:headEnd/>
            <a:tailEnd/>
          </a:ln>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algn="just" eaLnBrk="1" hangingPunct="1">
              <a:spcBef>
                <a:spcPct val="30000"/>
              </a:spcBef>
              <a:buClr>
                <a:schemeClr val="accent2"/>
              </a:buClr>
              <a:buFont typeface="Wingdings" panose="05000000000000000000" pitchFamily="2" charset="2"/>
              <a:buChar char="o"/>
            </a:pPr>
            <a:r>
              <a:rPr lang="en-US" altLang="zh-CN" sz="2400" b="1" dirty="0">
                <a:latin typeface="Times New Roman" panose="02020603050405020304" pitchFamily="18" charset="0"/>
              </a:rPr>
              <a:t>  </a:t>
            </a:r>
            <a:r>
              <a:rPr lang="zh-CN" altLang="en-US" sz="2400" b="1" dirty="0">
                <a:latin typeface="Times New Roman" panose="02020603050405020304" pitchFamily="18" charset="0"/>
              </a:rPr>
              <a:t>智能计算机系统就是人们正在研制的新一代计算机系统。</a:t>
            </a:r>
          </a:p>
          <a:p>
            <a:pPr algn="just" eaLnBrk="1" hangingPunct="1">
              <a:spcBef>
                <a:spcPct val="30000"/>
              </a:spcBef>
              <a:buClr>
                <a:schemeClr val="accent2"/>
              </a:buClr>
              <a:buFont typeface="Wingdings" panose="05000000000000000000" pitchFamily="2" charset="2"/>
              <a:buChar char="o"/>
            </a:pPr>
            <a:r>
              <a:rPr lang="zh-CN" altLang="en-US" sz="2400" b="1" dirty="0">
                <a:latin typeface="Times New Roman" panose="02020603050405020304" pitchFamily="18" charset="0"/>
              </a:rPr>
              <a:t>  智能计算机系统从基本元件到体系结构，从处理对象到编程语言，从使用方法到应用范围，同当前的诺依曼型计算机相比，都有质的飞跃和提高，它将全面支持智能应用开发，且自身就具有智能。 </a:t>
            </a:r>
          </a:p>
        </p:txBody>
      </p:sp>
      <p:sp>
        <p:nvSpPr>
          <p:cNvPr id="5" name="Rectangle 4"/>
          <p:cNvSpPr>
            <a:spLocks noChangeArrowheads="1"/>
          </p:cNvSpPr>
          <p:nvPr/>
        </p:nvSpPr>
        <p:spPr bwMode="auto">
          <a:xfrm>
            <a:off x="382819" y="843558"/>
            <a:ext cx="8642350" cy="5400675"/>
          </a:xfrm>
          <a:prstGeom prst="rect">
            <a:avLst/>
          </a:prstGeom>
          <a:noFill/>
          <a:ln>
            <a:noFill/>
          </a:ln>
        </p:spPr>
        <p:txBody>
          <a:bodyPr/>
          <a:lstStyle>
            <a:lvl1pPr marL="469900" indent="-469900"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2800" b="1">
                <a:latin typeface="Times New Roman" panose="02020603050405020304" pitchFamily="18" charset="0"/>
              </a:rPr>
              <a:t>21. </a:t>
            </a:r>
            <a:r>
              <a:rPr lang="zh-CN" altLang="en-US" sz="2800" b="1">
                <a:latin typeface="Times New Roman" panose="02020603050405020304" pitchFamily="18" charset="0"/>
              </a:rPr>
              <a:t>智能计算机系统</a:t>
            </a:r>
            <a:r>
              <a:rPr lang="zh-CN" altLang="en-US" sz="2800" b="1">
                <a:latin typeface="宋体" panose="02010600030101010101" pitchFamily="2" charset="-122"/>
              </a:rPr>
              <a:t> </a:t>
            </a:r>
          </a:p>
        </p:txBody>
      </p:sp>
      <p:sp>
        <p:nvSpPr>
          <p:cNvPr id="6" name="Rectangle 2"/>
          <p:cNvSpPr>
            <a:spLocks noChangeArrowheads="1"/>
          </p:cNvSpPr>
          <p:nvPr/>
        </p:nvSpPr>
        <p:spPr bwMode="auto">
          <a:xfrm>
            <a:off x="-108520" y="-127956"/>
            <a:ext cx="9144000" cy="765175"/>
          </a:xfrm>
          <a:prstGeom prst="rect">
            <a:avLst/>
          </a:prstGeom>
          <a:noFill/>
          <a:ln>
            <a:noFill/>
          </a:ln>
        </p:spPr>
        <p:txBody>
          <a:bodyPr anchor="b"/>
          <a:lstStyle>
            <a:lvl1pPr indent="176213"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3600" dirty="0">
                <a:latin typeface="Times New Roman" panose="02020603050405020304" pitchFamily="18" charset="0"/>
                <a:ea typeface="黑体" panose="02010609060101010101" pitchFamily="49" charset="-122"/>
              </a:rPr>
              <a:t>1.4  </a:t>
            </a:r>
            <a:r>
              <a:rPr lang="zh-CN" altLang="en-US" sz="3600" dirty="0">
                <a:latin typeface="Times New Roman" panose="02020603050405020304" pitchFamily="18" charset="0"/>
                <a:ea typeface="黑体" panose="02010609060101010101" pitchFamily="49" charset="-122"/>
              </a:rPr>
              <a:t>人工智能的主要研究领域</a:t>
            </a:r>
          </a:p>
        </p:txBody>
      </p:sp>
    </p:spTree>
    <p:custDataLst>
      <p:tags r:id="rId1"/>
    </p:custDataLst>
    <p:extLst>
      <p:ext uri="{BB962C8B-B14F-4D97-AF65-F5344CB8AC3E}">
        <p14:creationId xmlns:p14="http://schemas.microsoft.com/office/powerpoint/2010/main" val="2875160311"/>
      </p:ext>
    </p:extLst>
  </p:cSld>
  <p:clrMapOvr>
    <a:masterClrMapping/>
  </p:clrMapOvr>
  <mc:AlternateContent xmlns:mc="http://schemas.openxmlformats.org/markup-compatibility/2006" xmlns:p14="http://schemas.microsoft.com/office/powerpoint/2010/main">
    <mc:Choice Requires="p14">
      <p:transition spd="slow" p14:dur="1500" advClick="0" advTm="53305">
        <p:random/>
      </p:transition>
    </mc:Choice>
    <mc:Fallback xmlns="">
      <p:transition spd="slow" advClick="0" advTm="53305">
        <p:random/>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08520" y="-127956"/>
            <a:ext cx="9144000" cy="765175"/>
          </a:xfrm>
          <a:prstGeom prst="rect">
            <a:avLst/>
          </a:prstGeom>
          <a:noFill/>
          <a:ln>
            <a:noFill/>
          </a:ln>
        </p:spPr>
        <p:txBody>
          <a:bodyPr anchor="b"/>
          <a:lstStyle>
            <a:lvl1pPr indent="176213"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3600" dirty="0">
                <a:latin typeface="Times New Roman" panose="02020603050405020304" pitchFamily="18" charset="0"/>
                <a:ea typeface="黑体" panose="02010609060101010101" pitchFamily="49" charset="-122"/>
              </a:rPr>
              <a:t>1.4  </a:t>
            </a:r>
            <a:r>
              <a:rPr lang="zh-CN" altLang="en-US" sz="3600" dirty="0">
                <a:latin typeface="Times New Roman" panose="02020603050405020304" pitchFamily="18" charset="0"/>
                <a:ea typeface="黑体" panose="02010609060101010101" pitchFamily="49" charset="-122"/>
              </a:rPr>
              <a:t>人工智能的主要研究领域</a:t>
            </a:r>
          </a:p>
        </p:txBody>
      </p:sp>
      <p:sp>
        <p:nvSpPr>
          <p:cNvPr id="3" name="Rectangle 3"/>
          <p:cNvSpPr>
            <a:spLocks noChangeArrowheads="1"/>
          </p:cNvSpPr>
          <p:nvPr/>
        </p:nvSpPr>
        <p:spPr bwMode="auto">
          <a:xfrm>
            <a:off x="393130" y="1306861"/>
            <a:ext cx="8382000" cy="3832225"/>
          </a:xfrm>
          <a:prstGeom prst="rect">
            <a:avLst/>
          </a:prstGeom>
          <a:noFill/>
          <a:ln w="9525">
            <a:noFill/>
            <a:miter lim="800000"/>
            <a:headEnd/>
            <a:tailEnd/>
          </a:ln>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algn="just" eaLnBrk="1" hangingPunct="1">
              <a:lnSpc>
                <a:spcPct val="130000"/>
              </a:lnSpc>
              <a:spcBef>
                <a:spcPct val="30000"/>
              </a:spcBef>
              <a:buClr>
                <a:schemeClr val="accent2"/>
              </a:buClr>
              <a:buFont typeface="Wingdings" panose="05000000000000000000" pitchFamily="2" charset="2"/>
              <a:buChar char="o"/>
            </a:pPr>
            <a:r>
              <a:rPr lang="en-US" altLang="zh-CN" sz="2600" b="1" dirty="0">
                <a:latin typeface="Times New Roman" panose="02020603050405020304" pitchFamily="18" charset="0"/>
              </a:rPr>
              <a:t>  </a:t>
            </a:r>
            <a:r>
              <a:rPr lang="zh-CN" altLang="en-US" sz="2600" b="1" dirty="0">
                <a:latin typeface="Times New Roman" panose="02020603050405020304" pitchFamily="18" charset="0"/>
              </a:rPr>
              <a:t>智能通信就是把人工智能技术引入通信领域，建立智能通信系统。</a:t>
            </a:r>
          </a:p>
          <a:p>
            <a:pPr algn="just" eaLnBrk="1" hangingPunct="1">
              <a:lnSpc>
                <a:spcPct val="130000"/>
              </a:lnSpc>
              <a:spcBef>
                <a:spcPct val="30000"/>
              </a:spcBef>
              <a:buClr>
                <a:schemeClr val="accent2"/>
              </a:buClr>
              <a:buFont typeface="Wingdings" panose="05000000000000000000" pitchFamily="2" charset="2"/>
              <a:buChar char="o"/>
            </a:pPr>
            <a:r>
              <a:rPr lang="zh-CN" altLang="en-US" sz="2600" b="1" dirty="0">
                <a:latin typeface="Times New Roman" panose="02020603050405020304" pitchFamily="18" charset="0"/>
              </a:rPr>
              <a:t>  智能通信就是在通信系统的各个层次和环节上实现智能化。例如在通信网的构建、网管与网控、转接、信息传输与转换等环节，都可实现智能化。这样，网络就可运行在最佳状态，具有自适应、自组织、自学习、自修复等功能。 </a:t>
            </a:r>
          </a:p>
        </p:txBody>
      </p:sp>
      <p:sp>
        <p:nvSpPr>
          <p:cNvPr id="4" name="Rectangle 4"/>
          <p:cNvSpPr>
            <a:spLocks noChangeArrowheads="1"/>
          </p:cNvSpPr>
          <p:nvPr/>
        </p:nvSpPr>
        <p:spPr bwMode="auto">
          <a:xfrm>
            <a:off x="393130" y="659856"/>
            <a:ext cx="8642350"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2800" b="1" dirty="0">
                <a:latin typeface="Times New Roman" panose="02020603050405020304" pitchFamily="18" charset="0"/>
              </a:rPr>
              <a:t>22. </a:t>
            </a:r>
            <a:r>
              <a:rPr lang="zh-CN" altLang="en-US" sz="2800" b="1" dirty="0">
                <a:latin typeface="Times New Roman" panose="02020603050405020304" pitchFamily="18" charset="0"/>
              </a:rPr>
              <a:t>智能通信 </a:t>
            </a:r>
          </a:p>
        </p:txBody>
      </p:sp>
    </p:spTree>
    <p:custDataLst>
      <p:tags r:id="rId1"/>
    </p:custDataLst>
    <p:extLst>
      <p:ext uri="{BB962C8B-B14F-4D97-AF65-F5344CB8AC3E}">
        <p14:creationId xmlns:p14="http://schemas.microsoft.com/office/powerpoint/2010/main" val="3545547839"/>
      </p:ext>
    </p:extLst>
  </p:cSld>
  <p:clrMapOvr>
    <a:masterClrMapping/>
  </p:clrMapOvr>
  <mc:AlternateContent xmlns:mc="http://schemas.openxmlformats.org/markup-compatibility/2006" xmlns:p14="http://schemas.microsoft.com/office/powerpoint/2010/main">
    <mc:Choice Requires="p14">
      <p:transition spd="slow" p14:dur="1500" advClick="0" advTm="34117">
        <p:random/>
      </p:transition>
    </mc:Choice>
    <mc:Fallback xmlns="">
      <p:transition spd="slow" advClick="0" advTm="34117">
        <p:random/>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08520" y="-127956"/>
            <a:ext cx="9144000" cy="765175"/>
          </a:xfrm>
          <a:prstGeom prst="rect">
            <a:avLst/>
          </a:prstGeom>
          <a:noFill/>
          <a:ln>
            <a:noFill/>
          </a:ln>
        </p:spPr>
        <p:txBody>
          <a:bodyPr anchor="b"/>
          <a:lstStyle>
            <a:lvl1pPr indent="176213"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3600" dirty="0">
                <a:latin typeface="Times New Roman" panose="02020603050405020304" pitchFamily="18" charset="0"/>
                <a:ea typeface="黑体" panose="02010609060101010101" pitchFamily="49" charset="-122"/>
              </a:rPr>
              <a:t>1.4  </a:t>
            </a:r>
            <a:r>
              <a:rPr lang="zh-CN" altLang="en-US" sz="3600" dirty="0">
                <a:latin typeface="Times New Roman" panose="02020603050405020304" pitchFamily="18" charset="0"/>
                <a:ea typeface="黑体" panose="02010609060101010101" pitchFamily="49" charset="-122"/>
              </a:rPr>
              <a:t>人工智能的主要研究领域</a:t>
            </a:r>
          </a:p>
        </p:txBody>
      </p:sp>
      <p:sp>
        <p:nvSpPr>
          <p:cNvPr id="3" name="Rectangle 3"/>
          <p:cNvSpPr>
            <a:spLocks noChangeArrowheads="1"/>
          </p:cNvSpPr>
          <p:nvPr/>
        </p:nvSpPr>
        <p:spPr bwMode="auto">
          <a:xfrm>
            <a:off x="420149" y="1284919"/>
            <a:ext cx="8382000" cy="3832225"/>
          </a:xfrm>
          <a:prstGeom prst="rect">
            <a:avLst/>
          </a:prstGeom>
          <a:noFill/>
          <a:ln w="9525">
            <a:noFill/>
            <a:miter lim="800000"/>
            <a:headEnd/>
            <a:tailEnd/>
          </a:ln>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algn="just" eaLnBrk="1" hangingPunct="1">
              <a:lnSpc>
                <a:spcPct val="130000"/>
              </a:lnSpc>
              <a:spcBef>
                <a:spcPct val="30000"/>
              </a:spcBef>
              <a:buClr>
                <a:schemeClr val="accent2"/>
              </a:buClr>
              <a:buFont typeface="Wingdings" panose="05000000000000000000" pitchFamily="2" charset="2"/>
              <a:buChar char="o"/>
            </a:pPr>
            <a:r>
              <a:rPr lang="en-US" altLang="zh-CN" sz="2600" b="1" dirty="0">
                <a:latin typeface="Times New Roman" panose="02020603050405020304" pitchFamily="18" charset="0"/>
              </a:rPr>
              <a:t>  </a:t>
            </a:r>
            <a:r>
              <a:rPr lang="zh-CN" altLang="en-US" sz="2600" b="1" dirty="0">
                <a:latin typeface="Times New Roman" panose="02020603050405020304" pitchFamily="18" charset="0"/>
              </a:rPr>
              <a:t>智能网络系统就是将人工智能技术引入计算机网络系统。如在网络构建、网络管理与控制、信息检索与转换、人机接口等环节，运用</a:t>
            </a:r>
            <a:r>
              <a:rPr lang="en-US" altLang="zh-CN" sz="2600" b="1" dirty="0">
                <a:latin typeface="Times New Roman" panose="02020603050405020304" pitchFamily="18" charset="0"/>
              </a:rPr>
              <a:t>AI</a:t>
            </a:r>
            <a:r>
              <a:rPr lang="zh-CN" altLang="en-US" sz="2600" b="1" dirty="0">
                <a:latin typeface="Times New Roman" panose="02020603050405020304" pitchFamily="18" charset="0"/>
              </a:rPr>
              <a:t>的技术与成果。</a:t>
            </a:r>
          </a:p>
          <a:p>
            <a:pPr algn="just" eaLnBrk="1" hangingPunct="1">
              <a:lnSpc>
                <a:spcPct val="130000"/>
              </a:lnSpc>
              <a:spcBef>
                <a:spcPct val="30000"/>
              </a:spcBef>
              <a:buClr>
                <a:schemeClr val="accent2"/>
              </a:buClr>
              <a:buFont typeface="Wingdings" panose="05000000000000000000" pitchFamily="2" charset="2"/>
              <a:buChar char="o"/>
            </a:pPr>
            <a:r>
              <a:rPr lang="zh-CN" altLang="en-US" sz="2600" b="1" dirty="0">
                <a:latin typeface="Times New Roman" panose="02020603050405020304" pitchFamily="18" charset="0"/>
              </a:rPr>
              <a:t>  </a:t>
            </a:r>
            <a:r>
              <a:rPr lang="en-US" altLang="zh-CN" sz="2600" b="1" dirty="0">
                <a:latin typeface="Times New Roman" panose="02020603050405020304" pitchFamily="18" charset="0"/>
              </a:rPr>
              <a:t>AI</a:t>
            </a:r>
            <a:r>
              <a:rPr lang="zh-CN" altLang="en-US" sz="2600" b="1" dirty="0">
                <a:latin typeface="Times New Roman" panose="02020603050405020304" pitchFamily="18" charset="0"/>
              </a:rPr>
              <a:t>的专家系统、模糊技术和神经网络技术可用于网络的连接接纳控制、业务量管制、业务量预测、资源动态分配、业务流量控制、动态路由选择、动态缓冲资源调度等许多方面。 </a:t>
            </a:r>
          </a:p>
        </p:txBody>
      </p:sp>
      <p:sp>
        <p:nvSpPr>
          <p:cNvPr id="4" name="Rectangle 4"/>
          <p:cNvSpPr>
            <a:spLocks noChangeArrowheads="1"/>
          </p:cNvSpPr>
          <p:nvPr/>
        </p:nvSpPr>
        <p:spPr bwMode="auto">
          <a:xfrm>
            <a:off x="388399" y="637219"/>
            <a:ext cx="8642350" cy="5400675"/>
          </a:xfrm>
          <a:prstGeom prst="rect">
            <a:avLst/>
          </a:prstGeom>
          <a:noFill/>
          <a:ln>
            <a:noFill/>
          </a:ln>
        </p:spPr>
        <p:txBody>
          <a:bodyPr/>
          <a:lstStyle>
            <a:lvl1pPr marL="469900" indent="-469900"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2800" b="1">
                <a:latin typeface="Times New Roman" panose="02020603050405020304" pitchFamily="18" charset="0"/>
              </a:rPr>
              <a:t>23. </a:t>
            </a:r>
            <a:r>
              <a:rPr lang="zh-CN" altLang="en-US" sz="2800" b="1">
                <a:latin typeface="Times New Roman" panose="02020603050405020304" pitchFamily="18" charset="0"/>
              </a:rPr>
              <a:t>智能网络系统</a:t>
            </a:r>
            <a:r>
              <a:rPr lang="zh-CN" altLang="en-US" sz="2800" b="1">
                <a:latin typeface="宋体" panose="02010600030101010101" pitchFamily="2" charset="-122"/>
              </a:rPr>
              <a:t> </a:t>
            </a:r>
          </a:p>
        </p:txBody>
      </p:sp>
    </p:spTree>
    <p:custDataLst>
      <p:tags r:id="rId1"/>
    </p:custDataLst>
    <p:extLst>
      <p:ext uri="{BB962C8B-B14F-4D97-AF65-F5344CB8AC3E}">
        <p14:creationId xmlns:p14="http://schemas.microsoft.com/office/powerpoint/2010/main" val="2036547875"/>
      </p:ext>
    </p:extLst>
  </p:cSld>
  <p:clrMapOvr>
    <a:masterClrMapping/>
  </p:clrMapOvr>
  <mc:AlternateContent xmlns:mc="http://schemas.openxmlformats.org/markup-compatibility/2006" xmlns:p14="http://schemas.microsoft.com/office/powerpoint/2010/main">
    <mc:Choice Requires="p14">
      <p:transition spd="slow" p14:dur="1500" advClick="0" advTm="29356">
        <p:random/>
      </p:transition>
    </mc:Choice>
    <mc:Fallback xmlns="">
      <p:transition spd="slow" advClick="0" advTm="29356">
        <p:random/>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08520" y="-127956"/>
            <a:ext cx="9144000" cy="765175"/>
          </a:xfrm>
          <a:prstGeom prst="rect">
            <a:avLst/>
          </a:prstGeom>
          <a:noFill/>
          <a:ln>
            <a:noFill/>
          </a:ln>
        </p:spPr>
        <p:txBody>
          <a:bodyPr anchor="b"/>
          <a:lstStyle>
            <a:lvl1pPr indent="176213"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3600" dirty="0">
                <a:latin typeface="Times New Roman" panose="02020603050405020304" pitchFamily="18" charset="0"/>
                <a:ea typeface="黑体" panose="02010609060101010101" pitchFamily="49" charset="-122"/>
              </a:rPr>
              <a:t>1.4  </a:t>
            </a:r>
            <a:r>
              <a:rPr lang="zh-CN" altLang="en-US" sz="3600" dirty="0">
                <a:latin typeface="Times New Roman" panose="02020603050405020304" pitchFamily="18" charset="0"/>
                <a:ea typeface="黑体" panose="02010609060101010101" pitchFamily="49" charset="-122"/>
              </a:rPr>
              <a:t>人工智能的主要研究领域</a:t>
            </a:r>
          </a:p>
        </p:txBody>
      </p:sp>
      <p:sp>
        <p:nvSpPr>
          <p:cNvPr id="3" name="Rectangle 5"/>
          <p:cNvSpPr>
            <a:spLocks noChangeArrowheads="1"/>
          </p:cNvSpPr>
          <p:nvPr/>
        </p:nvSpPr>
        <p:spPr bwMode="auto">
          <a:xfrm>
            <a:off x="437589" y="1311275"/>
            <a:ext cx="8382000" cy="3832225"/>
          </a:xfrm>
          <a:prstGeom prst="rect">
            <a:avLst/>
          </a:prstGeom>
          <a:noFill/>
          <a:ln w="9525">
            <a:noFill/>
            <a:miter lim="800000"/>
            <a:headEnd/>
            <a:tailEnd/>
          </a:ln>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algn="just" eaLnBrk="1" hangingPunct="1">
              <a:lnSpc>
                <a:spcPct val="130000"/>
              </a:lnSpc>
              <a:spcBef>
                <a:spcPct val="30000"/>
              </a:spcBef>
              <a:buClr>
                <a:schemeClr val="accent2"/>
              </a:buClr>
              <a:buFont typeface="Wingdings" panose="05000000000000000000" pitchFamily="2" charset="2"/>
              <a:buChar char="o"/>
            </a:pPr>
            <a:r>
              <a:rPr lang="zh-CN" altLang="en-US" sz="2600" b="1" dirty="0">
                <a:latin typeface="Times New Roman" panose="02020603050405020304" pitchFamily="18" charset="0"/>
              </a:rPr>
              <a:t>人工生命是以计算机为研究工具，模拟自然界的生命现象，生成表现自然生命系统行为特点的仿真系统。</a:t>
            </a:r>
          </a:p>
          <a:p>
            <a:pPr algn="just" eaLnBrk="1" hangingPunct="1">
              <a:lnSpc>
                <a:spcPct val="130000"/>
              </a:lnSpc>
              <a:spcBef>
                <a:spcPct val="30000"/>
              </a:spcBef>
              <a:buClr>
                <a:schemeClr val="accent2"/>
              </a:buClr>
              <a:buFont typeface="Wingdings" panose="05000000000000000000" pitchFamily="2" charset="2"/>
              <a:buChar char="o"/>
            </a:pPr>
            <a:r>
              <a:rPr lang="zh-CN" altLang="en-US" sz="2600" b="1" dirty="0">
                <a:latin typeface="Times New Roman" panose="02020603050405020304" pitchFamily="18" charset="0"/>
              </a:rPr>
              <a:t>主要研究进化的模式和方式、人工仿生学、进化博弈、分子进化、免疫系统进化、学习等；具有自治性、智能性、反应性、预动性和社会性的智能主体的形式化模型、通信方式、协作策略；研究生物感悟的机器人、自治和自适应机器人、进化机器人、人工脑。 </a:t>
            </a:r>
          </a:p>
        </p:txBody>
      </p:sp>
      <p:sp>
        <p:nvSpPr>
          <p:cNvPr id="4" name="Rectangle 6"/>
          <p:cNvSpPr>
            <a:spLocks noChangeArrowheads="1"/>
          </p:cNvSpPr>
          <p:nvPr/>
        </p:nvSpPr>
        <p:spPr bwMode="auto">
          <a:xfrm>
            <a:off x="405839" y="663575"/>
            <a:ext cx="8642350" cy="5400675"/>
          </a:xfrm>
          <a:prstGeom prst="rect">
            <a:avLst/>
          </a:prstGeom>
          <a:noFill/>
          <a:ln>
            <a:noFill/>
          </a:ln>
        </p:spPr>
        <p:txBody>
          <a:bodyPr/>
          <a:lstStyle>
            <a:lvl1pPr marL="469900" indent="-469900"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r>
              <a:rPr lang="en-US" altLang="zh-CN" sz="2800" b="1">
                <a:latin typeface="Times New Roman" panose="02020603050405020304" pitchFamily="18" charset="0"/>
              </a:rPr>
              <a:t>24. </a:t>
            </a:r>
            <a:r>
              <a:rPr lang="zh-CN" altLang="en-US" sz="2800" b="1">
                <a:latin typeface="Times New Roman" panose="02020603050405020304" pitchFamily="18" charset="0"/>
              </a:rPr>
              <a:t>人工生命</a:t>
            </a:r>
            <a:r>
              <a:rPr lang="zh-CN" altLang="en-US" sz="2800" b="1">
                <a:latin typeface="宋体" panose="02010600030101010101" pitchFamily="2" charset="-122"/>
              </a:rPr>
              <a:t> </a:t>
            </a:r>
          </a:p>
        </p:txBody>
      </p:sp>
    </p:spTree>
    <p:custDataLst>
      <p:tags r:id="rId1"/>
    </p:custDataLst>
    <p:extLst>
      <p:ext uri="{BB962C8B-B14F-4D97-AF65-F5344CB8AC3E}">
        <p14:creationId xmlns:p14="http://schemas.microsoft.com/office/powerpoint/2010/main" val="686902410"/>
      </p:ext>
    </p:extLst>
  </p:cSld>
  <p:clrMapOvr>
    <a:masterClrMapping/>
  </p:clrMapOvr>
  <mc:AlternateContent xmlns:mc="http://schemas.openxmlformats.org/markup-compatibility/2006" xmlns:p14="http://schemas.microsoft.com/office/powerpoint/2010/main">
    <mc:Choice Requires="p14">
      <p:transition spd="slow" p14:dur="1500" advClick="0" advTm="74376">
        <p:random/>
      </p:transition>
    </mc:Choice>
    <mc:Fallback xmlns="">
      <p:transition spd="slow" advClick="0" advTm="74376">
        <p:random/>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228184" y="4083918"/>
            <a:ext cx="1728192" cy="707886"/>
          </a:xfrm>
          <a:prstGeom prst="rect">
            <a:avLst/>
          </a:prstGeom>
          <a:noFill/>
        </p:spPr>
        <p:txBody>
          <a:bodyPr wrap="square" rtlCol="0">
            <a:spAutoFit/>
          </a:bodyPr>
          <a:lstStyle/>
          <a:p>
            <a:r>
              <a:rPr lang="zh-CN" altLang="en-US" sz="4000" i="1" dirty="0" smtClean="0"/>
              <a:t>谢谢！</a:t>
            </a:r>
            <a:endParaRPr lang="zh-CN" altLang="en-US" sz="4000" i="1" dirty="0"/>
          </a:p>
        </p:txBody>
      </p:sp>
    </p:spTree>
    <p:extLst>
      <p:ext uri="{BB962C8B-B14F-4D97-AF65-F5344CB8AC3E}">
        <p14:creationId xmlns:p14="http://schemas.microsoft.com/office/powerpoint/2010/main" val="2142909029"/>
      </p:ext>
    </p:extLst>
  </p:cSld>
  <p:clrMapOvr>
    <a:masterClrMapping/>
  </p:clrMapOvr>
  <mc:AlternateContent xmlns:mc="http://schemas.openxmlformats.org/markup-compatibility/2006" xmlns:p14="http://schemas.microsoft.com/office/powerpoint/2010/main">
    <mc:Choice Requires="p14">
      <p:transition spd="slow" p14:dur="1500" advClick="0" advTm="4204">
        <p:random/>
      </p:transition>
    </mc:Choice>
    <mc:Fallback xmlns="">
      <p:transition spd="slow" advClick="0" advTm="4204">
        <p:random/>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7D7FA922-43FE-4B73-BF60-5564EB2511DF"/>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www.99ppt.com"/>
</p:tagLst>
</file>

<file path=ppt/tags/tag2.xml><?xml version="1.0" encoding="utf-8"?>
<p:tagLst xmlns:a="http://schemas.openxmlformats.org/drawingml/2006/main" xmlns:r="http://schemas.openxmlformats.org/officeDocument/2006/relationships" xmlns:p="http://schemas.openxmlformats.org/presentationml/2006/main">
  <p:tag name="TIMING" val="|3.307"/>
</p:tagLst>
</file>

<file path=ppt/tags/tag3.xml><?xml version="1.0" encoding="utf-8"?>
<p:tagLst xmlns:a="http://schemas.openxmlformats.org/drawingml/2006/main" xmlns:r="http://schemas.openxmlformats.org/officeDocument/2006/relationships" xmlns:p="http://schemas.openxmlformats.org/presentationml/2006/main">
  <p:tag name="TIMING" val="|16.596"/>
</p:tagLst>
</file>

<file path=ppt/tags/tag4.xml><?xml version="1.0" encoding="utf-8"?>
<p:tagLst xmlns:a="http://schemas.openxmlformats.org/drawingml/2006/main" xmlns:r="http://schemas.openxmlformats.org/officeDocument/2006/relationships" xmlns:p="http://schemas.openxmlformats.org/presentationml/2006/main">
  <p:tag name="TIMING" val="|12.449"/>
</p:tagLst>
</file>

<file path=ppt/tags/tag5.xml><?xml version="1.0" encoding="utf-8"?>
<p:tagLst xmlns:a="http://schemas.openxmlformats.org/drawingml/2006/main" xmlns:r="http://schemas.openxmlformats.org/officeDocument/2006/relationships" xmlns:p="http://schemas.openxmlformats.org/presentationml/2006/main">
  <p:tag name="TIMING" val="|51.323"/>
</p:tagLst>
</file>

<file path=ppt/tags/tag6.xml><?xml version="1.0" encoding="utf-8"?>
<p:tagLst xmlns:a="http://schemas.openxmlformats.org/drawingml/2006/main" xmlns:r="http://schemas.openxmlformats.org/officeDocument/2006/relationships" xmlns:p="http://schemas.openxmlformats.org/presentationml/2006/main">
  <p:tag name="TIMING" val="|12.395|1.059|2.145|0.6239996"/>
</p:tagLst>
</file>

<file path=ppt/tags/tag7.xml><?xml version="1.0" encoding="utf-8"?>
<p:tagLst xmlns:a="http://schemas.openxmlformats.org/drawingml/2006/main" xmlns:r="http://schemas.openxmlformats.org/officeDocument/2006/relationships" xmlns:p="http://schemas.openxmlformats.org/presentationml/2006/main">
  <p:tag name="TIMING" val="|108.359"/>
</p:tagLst>
</file>

<file path=ppt/tags/tag8.xml><?xml version="1.0" encoding="utf-8"?>
<p:tagLst xmlns:a="http://schemas.openxmlformats.org/drawingml/2006/main" xmlns:r="http://schemas.openxmlformats.org/officeDocument/2006/relationships" xmlns:p="http://schemas.openxmlformats.org/presentationml/2006/main">
  <p:tag name="TIMING" val="|0.639|1.465|10.745"/>
</p:tagLst>
</file>

<file path=ppt/tags/tag9.xml><?xml version="1.0" encoding="utf-8"?>
<p:tagLst xmlns:a="http://schemas.openxmlformats.org/drawingml/2006/main" xmlns:r="http://schemas.openxmlformats.org/officeDocument/2006/relationships" xmlns:p="http://schemas.openxmlformats.org/presentationml/2006/main">
  <p:tag name="TIMING" val="|25.963|1.061001"/>
</p:tagLst>
</file>

<file path=ppt/tags/tag10.xml><?xml version="1.0" encoding="utf-8"?>
<p:tagLst xmlns:a="http://schemas.openxmlformats.org/drawingml/2006/main" xmlns:r="http://schemas.openxmlformats.org/officeDocument/2006/relationships" xmlns:p="http://schemas.openxmlformats.org/presentationml/2006/main">
  <p:tag name="TIMING" val="|0.718"/>
</p:tagLst>
</file>

<file path=ppt/tags/tag11.xml><?xml version="1.0" encoding="utf-8"?>
<p:tagLst xmlns:a="http://schemas.openxmlformats.org/drawingml/2006/main" xmlns:r="http://schemas.openxmlformats.org/officeDocument/2006/relationships" xmlns:p="http://schemas.openxmlformats.org/presentationml/2006/main">
  <p:tag name="TIMING" val="|37.317"/>
</p:tagLst>
</file>

<file path=ppt/tags/tag12.xml><?xml version="1.0" encoding="utf-8"?>
<p:tagLst xmlns:a="http://schemas.openxmlformats.org/drawingml/2006/main" xmlns:r="http://schemas.openxmlformats.org/officeDocument/2006/relationships" xmlns:p="http://schemas.openxmlformats.org/presentationml/2006/main">
  <p:tag name="TIMING" val="|123.164"/>
</p:tagLst>
</file>

<file path=ppt/tags/tag13.xml><?xml version="1.0" encoding="utf-8"?>
<p:tagLst xmlns:a="http://schemas.openxmlformats.org/drawingml/2006/main" xmlns:r="http://schemas.openxmlformats.org/officeDocument/2006/relationships" xmlns:p="http://schemas.openxmlformats.org/presentationml/2006/main">
  <p:tag name="TIMING" val="|75.492"/>
</p:tagLst>
</file>

<file path=ppt/tags/tag14.xml><?xml version="1.0" encoding="utf-8"?>
<p:tagLst xmlns:a="http://schemas.openxmlformats.org/drawingml/2006/main" xmlns:r="http://schemas.openxmlformats.org/officeDocument/2006/relationships" xmlns:p="http://schemas.openxmlformats.org/presentationml/2006/main">
  <p:tag name="TIMING" val="|101.434"/>
</p:tagLst>
</file>

<file path=ppt/tags/tag15.xml><?xml version="1.0" encoding="utf-8"?>
<p:tagLst xmlns:a="http://schemas.openxmlformats.org/drawingml/2006/main" xmlns:r="http://schemas.openxmlformats.org/officeDocument/2006/relationships" xmlns:p="http://schemas.openxmlformats.org/presentationml/2006/main">
  <p:tag name="TIMING" val="|72.357"/>
</p:tagLst>
</file>

<file path=ppt/tags/tag16.xml><?xml version="1.0" encoding="utf-8"?>
<p:tagLst xmlns:a="http://schemas.openxmlformats.org/drawingml/2006/main" xmlns:r="http://schemas.openxmlformats.org/officeDocument/2006/relationships" xmlns:p="http://schemas.openxmlformats.org/presentationml/2006/main">
  <p:tag name="TIMING" val="|43.095|0.8120003"/>
</p:tagLst>
</file>

<file path=ppt/tags/tag17.xml><?xml version="1.0" encoding="utf-8"?>
<p:tagLst xmlns:a="http://schemas.openxmlformats.org/drawingml/2006/main" xmlns:r="http://schemas.openxmlformats.org/officeDocument/2006/relationships" xmlns:p="http://schemas.openxmlformats.org/presentationml/2006/main">
  <p:tag name="TIMING" val="|29.921|1.008001"/>
</p:tagLst>
</file>

<file path=ppt/tags/tag18.xml><?xml version="1.0" encoding="utf-8"?>
<p:tagLst xmlns:a="http://schemas.openxmlformats.org/drawingml/2006/main" xmlns:r="http://schemas.openxmlformats.org/officeDocument/2006/relationships" xmlns:p="http://schemas.openxmlformats.org/presentationml/2006/main">
  <p:tag name="TIMING" val="|46.658"/>
</p:tagLst>
</file>

<file path=ppt/tags/tag19.xml><?xml version="1.0" encoding="utf-8"?>
<p:tagLst xmlns:a="http://schemas.openxmlformats.org/drawingml/2006/main" xmlns:r="http://schemas.openxmlformats.org/officeDocument/2006/relationships" xmlns:p="http://schemas.openxmlformats.org/presentationml/2006/main">
  <p:tag name="TIMING" val="|62.643"/>
</p:tagLst>
</file>

<file path=ppt/tags/tag20.xml><?xml version="1.0" encoding="utf-8"?>
<p:tagLst xmlns:a="http://schemas.openxmlformats.org/drawingml/2006/main" xmlns:r="http://schemas.openxmlformats.org/officeDocument/2006/relationships" xmlns:p="http://schemas.openxmlformats.org/presentationml/2006/main">
  <p:tag name="TIMING" val="|39.256"/>
</p:tagLst>
</file>

<file path=ppt/tags/tag21.xml><?xml version="1.0" encoding="utf-8"?>
<p:tagLst xmlns:a="http://schemas.openxmlformats.org/drawingml/2006/main" xmlns:r="http://schemas.openxmlformats.org/officeDocument/2006/relationships" xmlns:p="http://schemas.openxmlformats.org/presentationml/2006/main">
  <p:tag name="TIMING" val="|52.734"/>
</p:tagLst>
</file>

<file path=ppt/tags/tag22.xml><?xml version="1.0" encoding="utf-8"?>
<p:tagLst xmlns:a="http://schemas.openxmlformats.org/drawingml/2006/main" xmlns:r="http://schemas.openxmlformats.org/officeDocument/2006/relationships" xmlns:p="http://schemas.openxmlformats.org/presentationml/2006/main">
  <p:tag name="TIMING" val="|129.394"/>
</p:tagLst>
</file>

<file path=ppt/tags/tag23.xml><?xml version="1.0" encoding="utf-8"?>
<p:tagLst xmlns:a="http://schemas.openxmlformats.org/drawingml/2006/main" xmlns:r="http://schemas.openxmlformats.org/officeDocument/2006/relationships" xmlns:p="http://schemas.openxmlformats.org/presentationml/2006/main">
  <p:tag name="TIMING" val="|16.403"/>
</p:tagLst>
</file>

<file path=ppt/tags/tag24.xml><?xml version="1.0" encoding="utf-8"?>
<p:tagLst xmlns:a="http://schemas.openxmlformats.org/drawingml/2006/main" xmlns:r="http://schemas.openxmlformats.org/officeDocument/2006/relationships" xmlns:p="http://schemas.openxmlformats.org/presentationml/2006/main">
  <p:tag name="TIMING" val="|26.354"/>
</p:tagLst>
</file>

<file path=ppt/tags/tag25.xml><?xml version="1.0" encoding="utf-8"?>
<p:tagLst xmlns:a="http://schemas.openxmlformats.org/drawingml/2006/main" xmlns:r="http://schemas.openxmlformats.org/officeDocument/2006/relationships" xmlns:p="http://schemas.openxmlformats.org/presentationml/2006/main">
  <p:tag name="TIMING" val="|102.337"/>
</p:tagLst>
</file>

<file path=ppt/tags/tag26.xml><?xml version="1.0" encoding="utf-8"?>
<p:tagLst xmlns:a="http://schemas.openxmlformats.org/drawingml/2006/main" xmlns:r="http://schemas.openxmlformats.org/officeDocument/2006/relationships" xmlns:p="http://schemas.openxmlformats.org/presentationml/2006/main">
  <p:tag name="TIMING" val="|51.361"/>
</p:tagLst>
</file>

<file path=ppt/tags/tag27.xml><?xml version="1.0" encoding="utf-8"?>
<p:tagLst xmlns:a="http://schemas.openxmlformats.org/drawingml/2006/main" xmlns:r="http://schemas.openxmlformats.org/officeDocument/2006/relationships" xmlns:p="http://schemas.openxmlformats.org/presentationml/2006/main">
  <p:tag name="TIMING" val="|70.911"/>
</p:tagLst>
</file>

<file path=ppt/tags/tag28.xml><?xml version="1.0" encoding="utf-8"?>
<p:tagLst xmlns:a="http://schemas.openxmlformats.org/drawingml/2006/main" xmlns:r="http://schemas.openxmlformats.org/officeDocument/2006/relationships" xmlns:p="http://schemas.openxmlformats.org/presentationml/2006/main">
  <p:tag name="TIMING" val="|30.083"/>
</p:tagLst>
</file>

<file path=ppt/tags/tag29.xml><?xml version="1.0" encoding="utf-8"?>
<p:tagLst xmlns:a="http://schemas.openxmlformats.org/drawingml/2006/main" xmlns:r="http://schemas.openxmlformats.org/officeDocument/2006/relationships" xmlns:p="http://schemas.openxmlformats.org/presentationml/2006/main">
  <p:tag name="TIMING" val="|26.122"/>
</p:tagLst>
</file>

<file path=ppt/tags/tag30.xml><?xml version="1.0" encoding="utf-8"?>
<p:tagLst xmlns:a="http://schemas.openxmlformats.org/drawingml/2006/main" xmlns:r="http://schemas.openxmlformats.org/officeDocument/2006/relationships" xmlns:p="http://schemas.openxmlformats.org/presentationml/2006/main">
  <p:tag name="TIMING" val="|33.823"/>
</p:tagLst>
</file>

<file path=ppt/tags/tag31.xml><?xml version="1.0" encoding="utf-8"?>
<p:tagLst xmlns:a="http://schemas.openxmlformats.org/drawingml/2006/main" xmlns:r="http://schemas.openxmlformats.org/officeDocument/2006/relationships" xmlns:p="http://schemas.openxmlformats.org/presentationml/2006/main">
  <p:tag name="TIMING" val="|41.833"/>
</p:tagLst>
</file>

<file path=ppt/tags/tag32.xml><?xml version="1.0" encoding="utf-8"?>
<p:tagLst xmlns:a="http://schemas.openxmlformats.org/drawingml/2006/main" xmlns:r="http://schemas.openxmlformats.org/officeDocument/2006/relationships" xmlns:p="http://schemas.openxmlformats.org/presentationml/2006/main">
  <p:tag name="TIMING" val="|42.236"/>
</p:tagLst>
</file>

<file path=ppt/tags/tag33.xml><?xml version="1.0" encoding="utf-8"?>
<p:tagLst xmlns:a="http://schemas.openxmlformats.org/drawingml/2006/main" xmlns:r="http://schemas.openxmlformats.org/officeDocument/2006/relationships" xmlns:p="http://schemas.openxmlformats.org/presentationml/2006/main">
  <p:tag name="TIMING" val="|33.311"/>
</p:tagLst>
</file>

<file path=ppt/tags/tag34.xml><?xml version="1.0" encoding="utf-8"?>
<p:tagLst xmlns:a="http://schemas.openxmlformats.org/drawingml/2006/main" xmlns:r="http://schemas.openxmlformats.org/officeDocument/2006/relationships" xmlns:p="http://schemas.openxmlformats.org/presentationml/2006/main">
  <p:tag name="TIMING" val="|75.49"/>
</p:tagLst>
</file>

<file path=ppt/tags/tag35.xml><?xml version="1.0" encoding="utf-8"?>
<p:tagLst xmlns:a="http://schemas.openxmlformats.org/drawingml/2006/main" xmlns:r="http://schemas.openxmlformats.org/officeDocument/2006/relationships" xmlns:p="http://schemas.openxmlformats.org/presentationml/2006/main">
  <p:tag name="TIMING" val="|34.381"/>
</p:tagLst>
</file>

<file path=ppt/tags/tag36.xml><?xml version="1.0" encoding="utf-8"?>
<p:tagLst xmlns:a="http://schemas.openxmlformats.org/drawingml/2006/main" xmlns:r="http://schemas.openxmlformats.org/officeDocument/2006/relationships" xmlns:p="http://schemas.openxmlformats.org/presentationml/2006/main">
  <p:tag name="TIMING" val="|42.971"/>
</p:tagLst>
</file>

<file path=ppt/tags/tag37.xml><?xml version="1.0" encoding="utf-8"?>
<p:tagLst xmlns:a="http://schemas.openxmlformats.org/drawingml/2006/main" xmlns:r="http://schemas.openxmlformats.org/officeDocument/2006/relationships" xmlns:p="http://schemas.openxmlformats.org/presentationml/2006/main">
  <p:tag name="TIMING" val="|39.714"/>
</p:tagLst>
</file>

<file path=ppt/tags/tag38.xml><?xml version="1.0" encoding="utf-8"?>
<p:tagLst xmlns:a="http://schemas.openxmlformats.org/drawingml/2006/main" xmlns:r="http://schemas.openxmlformats.org/officeDocument/2006/relationships" xmlns:p="http://schemas.openxmlformats.org/presentationml/2006/main">
  <p:tag name="TIMING" val="|52.348"/>
</p:tagLst>
</file>

<file path=ppt/tags/tag39.xml><?xml version="1.0" encoding="utf-8"?>
<p:tagLst xmlns:a="http://schemas.openxmlformats.org/drawingml/2006/main" xmlns:r="http://schemas.openxmlformats.org/officeDocument/2006/relationships" xmlns:p="http://schemas.openxmlformats.org/presentationml/2006/main">
  <p:tag name="TIMING" val="|32.729"/>
</p:tagLst>
</file>

<file path=ppt/tags/tag40.xml><?xml version="1.0" encoding="utf-8"?>
<p:tagLst xmlns:a="http://schemas.openxmlformats.org/drawingml/2006/main" xmlns:r="http://schemas.openxmlformats.org/officeDocument/2006/relationships" xmlns:p="http://schemas.openxmlformats.org/presentationml/2006/main">
  <p:tag name="TIMING" val="|27.267"/>
</p:tagLst>
</file>

<file path=ppt/tags/tag41.xml><?xml version="1.0" encoding="utf-8"?>
<p:tagLst xmlns:a="http://schemas.openxmlformats.org/drawingml/2006/main" xmlns:r="http://schemas.openxmlformats.org/officeDocument/2006/relationships" xmlns:p="http://schemas.openxmlformats.org/presentationml/2006/main">
  <p:tag name="TIMING" val="|72.303"/>
</p:tagLst>
</file>

<file path=ppt/theme/theme1.xml><?xml version="1.0" encoding="utf-8"?>
<a:theme xmlns:a="http://schemas.openxmlformats.org/drawingml/2006/main" name="www.99ppt.com">
  <a:themeElements>
    <a:clrScheme name="蓝色">
      <a:dk1>
        <a:sysClr val="windowText" lastClr="000000"/>
      </a:dk1>
      <a:lt1>
        <a:sysClr val="window" lastClr="FFFFFF"/>
      </a:lt1>
      <a:dk2>
        <a:srgbClr val="17406D"/>
      </a:dk2>
      <a:lt2>
        <a:srgbClr val="DBEFF9"/>
      </a:lt2>
      <a:accent1>
        <a:srgbClr val="006AB5"/>
      </a:accent1>
      <a:accent2>
        <a:srgbClr val="31A8E1"/>
      </a:accent2>
      <a:accent3>
        <a:srgbClr val="006AB5"/>
      </a:accent3>
      <a:accent4>
        <a:srgbClr val="31A8E1"/>
      </a:accent4>
      <a:accent5>
        <a:srgbClr val="006AB5"/>
      </a:accent5>
      <a:accent6>
        <a:srgbClr val="31A8E1"/>
      </a:accent6>
      <a:hlink>
        <a:srgbClr val="006AB5"/>
      </a:hlink>
      <a:folHlink>
        <a:srgbClr val="31A8E1"/>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www.33ppt.com</Template>
  <TotalTime>0</TotalTime>
  <Words>3787</Words>
  <Application>Microsoft Office PowerPoint</Application>
  <PresentationFormat>全屏显示(16:9)</PresentationFormat>
  <Paragraphs>259</Paragraphs>
  <Slides>42</Slides>
  <Notes>12</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42</vt:i4>
      </vt:variant>
    </vt:vector>
  </HeadingPairs>
  <TitlesOfParts>
    <vt:vector size="55" baseType="lpstr">
      <vt:lpstr>-apple-system-font</vt:lpstr>
      <vt:lpstr>ＭＳ Ｐゴシック</vt:lpstr>
      <vt:lpstr>黑体</vt:lpstr>
      <vt:lpstr>宋体</vt:lpstr>
      <vt:lpstr>微软雅黑</vt:lpstr>
      <vt:lpstr>微软雅黑</vt:lpstr>
      <vt:lpstr>Arial</vt:lpstr>
      <vt:lpstr>Calibri</vt:lpstr>
      <vt:lpstr>Calibri Light</vt:lpstr>
      <vt:lpstr>Times New Roman</vt:lpstr>
      <vt:lpstr>Verdana</vt:lpstr>
      <vt:lpstr>Wingdings</vt:lpstr>
      <vt:lpstr>www.99ppt.com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1.2.3  发展（1970年－   ）</vt:lpstr>
      <vt:lpstr>PowerPoint 演示文稿</vt:lpstr>
      <vt:lpstr>PowerPoint 演示文稿</vt:lpstr>
      <vt:lpstr>PowerPoint 演示文稿</vt:lpstr>
      <vt:lpstr>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www.33ppt.com</dc:title>
  <dc:creator/>
  <cp:lastModifiedBy/>
  <cp:revision>1</cp:revision>
  <dcterms:created xsi:type="dcterms:W3CDTF">2018-02-03T06:40:18Z</dcterms:created>
  <dcterms:modified xsi:type="dcterms:W3CDTF">2020-08-27T09:16:57Z</dcterms:modified>
</cp:coreProperties>
</file>